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9"/>
  </p:notesMasterIdLst>
  <p:sldIdLst>
    <p:sldId id="256" r:id="rId2"/>
    <p:sldId id="384" r:id="rId3"/>
    <p:sldId id="313" r:id="rId4"/>
    <p:sldId id="389" r:id="rId5"/>
    <p:sldId id="346" r:id="rId6"/>
    <p:sldId id="367" r:id="rId7"/>
    <p:sldId id="398" r:id="rId8"/>
    <p:sldId id="368" r:id="rId9"/>
    <p:sldId id="386" r:id="rId10"/>
    <p:sldId id="387" r:id="rId11"/>
    <p:sldId id="383" r:id="rId12"/>
    <p:sldId id="365" r:id="rId13"/>
    <p:sldId id="388" r:id="rId14"/>
    <p:sldId id="370" r:id="rId15"/>
    <p:sldId id="392" r:id="rId16"/>
    <p:sldId id="397" r:id="rId17"/>
    <p:sldId id="394" r:id="rId18"/>
    <p:sldId id="373" r:id="rId19"/>
    <p:sldId id="395" r:id="rId20"/>
    <p:sldId id="396" r:id="rId21"/>
    <p:sldId id="381" r:id="rId22"/>
    <p:sldId id="390" r:id="rId23"/>
    <p:sldId id="400" r:id="rId24"/>
    <p:sldId id="399" r:id="rId25"/>
    <p:sldId id="401" r:id="rId26"/>
    <p:sldId id="402" r:id="rId27"/>
    <p:sldId id="376" r:id="rId28"/>
  </p:sldIdLst>
  <p:sldSz cx="9144000" cy="5143500" type="screen16x9"/>
  <p:notesSz cx="6858000" cy="9144000"/>
  <p:embeddedFontLst>
    <p:embeddedFont>
      <p:font typeface="Amiko" panose="020B0604020202020204" charset="0"/>
      <p:regular r:id="rId30"/>
      <p:bold r:id="rId31"/>
    </p:embeddedFont>
    <p:embeddedFont>
      <p:font typeface="Anaheim" panose="020B0604020202020204" charset="0"/>
      <p:regular r:id="rId32"/>
    </p:embeddedFont>
    <p:embeddedFont>
      <p:font typeface="IBM Plex Sans" panose="020B0503050203000203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14307-E865-4B00-9935-85EE8659BDC4}" v="2005" dt="2024-04-28T04:57:08.692"/>
    <p1510:client id="{2B2063E6-9382-43EB-B7C1-45DCAD2B4DC9}" v="3" dt="2024-04-27T23:27:51.827"/>
    <p1510:client id="{753C59F8-F710-492F-85C4-9D17BEAF8D43}" v="210" dt="2024-04-28T01:50:12.425"/>
    <p1510:client id="{8436A998-E2CD-40FB-9344-1D0A63EA7C8B}" v="508" dt="2024-04-28T18:02:37.678"/>
    <p1510:client id="{9F317194-CF1E-409A-8294-6C32698591C6}" v="4" dt="2024-04-27T23:30:04.922"/>
    <p1510:client id="{BA07B77E-417A-4787-BE21-10932F9EC754}" v="33" dt="2024-04-27T20:47:50.300"/>
    <p1510:client id="{C877B462-935D-434B-B7C9-30FF08B5799A}" v="357" dt="2024-04-28T14:32:36.068"/>
    <p1510:client id="{D379AE9D-8F74-4062-A053-D6711880DCCB}" v="1529" dt="2024-04-28T01:06:50.251"/>
    <p1510:client id="{D84FF65C-A850-4551-803F-356AE3243CF3}" v="6" dt="2024-04-28T02:30:08.303"/>
    <p1510:client id="{E12117D4-A923-4E15-B3F6-B32D6493EFC6}" v="1" dt="2024-04-27T23:28:54.573"/>
    <p1510:client id="{EC3BC08E-8314-44C8-A642-040BB2CA277A}" v="9" dt="2024-04-27T20:44:40.373"/>
    <p1510:client id="{F86A7552-B65B-42EC-9B8E-F7E8721E5A76}" v="559" dt="2024-04-28T01:47:41.742"/>
  </p1510:revLst>
</p1510:revInfo>
</file>

<file path=ppt/tableStyles.xml><?xml version="1.0" encoding="utf-8"?>
<a:tblStyleLst xmlns:a="http://schemas.openxmlformats.org/drawingml/2006/main" def="{0D628B06-378B-4C08-B4A4-4B164DD814E3}">
  <a:tblStyle styleId="{0D628B06-378B-4C08-B4A4-4B164DD814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A206AC-D805-404A-BC71-5755A65B70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681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4620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453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886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636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705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871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685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546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430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6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175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613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774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066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276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589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750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549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516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641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5"/>
          <p:cNvPicPr preferRelativeResize="0"/>
          <p:nvPr/>
        </p:nvPicPr>
        <p:blipFill rotWithShape="1">
          <a:blip r:embed="rId2">
            <a:alphaModFix amt="6000"/>
          </a:blip>
          <a:srcRect l="3104" t="4150" r="1946" b="13982"/>
          <a:stretch/>
        </p:blipFill>
        <p:spPr>
          <a:xfrm>
            <a:off x="25" y="0"/>
            <a:ext cx="91440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6"/>
          <p:cNvGrpSpPr/>
          <p:nvPr/>
        </p:nvGrpSpPr>
        <p:grpSpPr>
          <a:xfrm>
            <a:off x="25" y="-6675"/>
            <a:ext cx="9144050" cy="5150175"/>
            <a:chOff x="25" y="-6675"/>
            <a:chExt cx="9144050" cy="5150175"/>
          </a:xfrm>
        </p:grpSpPr>
        <p:pic>
          <p:nvPicPr>
            <p:cNvPr id="187" name="Google Shape;187;p26"/>
            <p:cNvPicPr preferRelativeResize="0"/>
            <p:nvPr/>
          </p:nvPicPr>
          <p:blipFill rotWithShape="1">
            <a:blip r:embed="rId2">
              <a:alphaModFix amt="6000"/>
            </a:blip>
            <a:srcRect l="3104" t="4150" r="1946" b="13982"/>
            <a:stretch/>
          </p:blipFill>
          <p:spPr>
            <a:xfrm>
              <a:off x="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6"/>
            <p:cNvSpPr/>
            <p:nvPr/>
          </p:nvSpPr>
          <p:spPr>
            <a:xfrm>
              <a:off x="75" y="-6675"/>
              <a:ext cx="9144000" cy="5143500"/>
            </a:xfrm>
            <a:prstGeom prst="frame">
              <a:avLst>
                <a:gd name="adj1" fmla="val 415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miko"/>
                <a:ea typeface="Amiko"/>
                <a:cs typeface="Amiko"/>
                <a:sym typeface="Amiko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"/>
          </a:blip>
          <a:srcRect t="6889" b="6889"/>
          <a:stretch/>
        </p:blipFill>
        <p:spPr>
          <a:xfrm>
            <a:off x="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75" y="-6675"/>
            <a:ext cx="9144000" cy="5143500"/>
          </a:xfrm>
          <a:prstGeom prst="frame">
            <a:avLst>
              <a:gd name="adj1" fmla="val 415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596638" y="1223800"/>
            <a:ext cx="5883900" cy="21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546876" y="3875850"/>
            <a:ext cx="5372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353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3"/>
          <p:cNvGrpSpPr/>
          <p:nvPr/>
        </p:nvGrpSpPr>
        <p:grpSpPr>
          <a:xfrm>
            <a:off x="25" y="-6675"/>
            <a:ext cx="9144050" cy="5150175"/>
            <a:chOff x="25" y="-6675"/>
            <a:chExt cx="9144050" cy="5150175"/>
          </a:xfrm>
        </p:grpSpPr>
        <p:pic>
          <p:nvPicPr>
            <p:cNvPr id="69" name="Google Shape;69;p13"/>
            <p:cNvPicPr preferRelativeResize="0"/>
            <p:nvPr/>
          </p:nvPicPr>
          <p:blipFill rotWithShape="1">
            <a:blip r:embed="rId2">
              <a:alphaModFix amt="6000"/>
            </a:blip>
            <a:srcRect l="3104" t="4150" r="1946" b="13982"/>
            <a:stretch/>
          </p:blipFill>
          <p:spPr>
            <a:xfrm>
              <a:off x="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13"/>
            <p:cNvSpPr/>
            <p:nvPr/>
          </p:nvSpPr>
          <p:spPr>
            <a:xfrm>
              <a:off x="75" y="-6675"/>
              <a:ext cx="9144000" cy="5143500"/>
            </a:xfrm>
            <a:prstGeom prst="frame">
              <a:avLst>
                <a:gd name="adj1" fmla="val 415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miko"/>
                <a:ea typeface="Amiko"/>
                <a:cs typeface="Amiko"/>
                <a:sym typeface="Amiko"/>
              </a:endParaRPr>
            </a:p>
          </p:txBody>
        </p:sp>
      </p:grp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1100752" y="2146506"/>
            <a:ext cx="303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2"/>
          </p:nvPr>
        </p:nvSpPr>
        <p:spPr>
          <a:xfrm>
            <a:off x="5089838" y="2146506"/>
            <a:ext cx="303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3"/>
          </p:nvPr>
        </p:nvSpPr>
        <p:spPr>
          <a:xfrm>
            <a:off x="5089810" y="3971576"/>
            <a:ext cx="303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4"/>
          </p:nvPr>
        </p:nvSpPr>
        <p:spPr>
          <a:xfrm>
            <a:off x="1100750" y="3970976"/>
            <a:ext cx="303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5" hasCustomPrompt="1"/>
          </p:nvPr>
        </p:nvSpPr>
        <p:spPr>
          <a:xfrm>
            <a:off x="1100750" y="1237942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6" hasCustomPrompt="1"/>
          </p:nvPr>
        </p:nvSpPr>
        <p:spPr>
          <a:xfrm>
            <a:off x="5089810" y="306242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7" hasCustomPrompt="1"/>
          </p:nvPr>
        </p:nvSpPr>
        <p:spPr>
          <a:xfrm>
            <a:off x="5089831" y="1237942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8" hasCustomPrompt="1"/>
          </p:nvPr>
        </p:nvSpPr>
        <p:spPr>
          <a:xfrm>
            <a:off x="1100749" y="3062417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9"/>
          </p:nvPr>
        </p:nvSpPr>
        <p:spPr>
          <a:xfrm>
            <a:off x="1100752" y="1814550"/>
            <a:ext cx="3034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3"/>
          </p:nvPr>
        </p:nvSpPr>
        <p:spPr>
          <a:xfrm>
            <a:off x="5089838" y="1814550"/>
            <a:ext cx="3034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4"/>
          </p:nvPr>
        </p:nvSpPr>
        <p:spPr>
          <a:xfrm>
            <a:off x="1100750" y="3639021"/>
            <a:ext cx="3034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5"/>
          </p:nvPr>
        </p:nvSpPr>
        <p:spPr>
          <a:xfrm>
            <a:off x="5089810" y="3639101"/>
            <a:ext cx="3034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047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●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○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■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●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○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■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●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○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■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71" r:id="rId2"/>
    <p:sldLayoutId id="2147483672" r:id="rId3"/>
    <p:sldLayoutId id="2147483676" r:id="rId4"/>
    <p:sldLayoutId id="214748367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pixabay.com/en/stop-drawing-icon-comics-road-sign-1207069/" TargetMode="Externa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cse.iitk.ac.in/divyanshc/kernel-full-fork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ctrTitle"/>
          </p:nvPr>
        </p:nvSpPr>
        <p:spPr>
          <a:xfrm>
            <a:off x="1596637" y="1223800"/>
            <a:ext cx="5933307" cy="21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Full Fork </a:t>
            </a:r>
            <a:br>
              <a:rPr lang="en"/>
            </a:br>
            <a:r>
              <a:rPr lang="en" b="0"/>
              <a:t>Linux Kernel Programming</a:t>
            </a:r>
            <a:endParaRPr b="0"/>
          </a:p>
        </p:txBody>
      </p:sp>
      <p:sp>
        <p:nvSpPr>
          <p:cNvPr id="200" name="Google Shape;200;p30"/>
          <p:cNvSpPr txBox="1">
            <a:spLocks noGrp="1"/>
          </p:cNvSpPr>
          <p:nvPr>
            <p:ph type="subTitle" idx="1"/>
          </p:nvPr>
        </p:nvSpPr>
        <p:spPr>
          <a:xfrm>
            <a:off x="2546876" y="3868428"/>
            <a:ext cx="5372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1"/>
              <a:t>–</a:t>
            </a:r>
            <a:r>
              <a:rPr lang="en" i="1"/>
              <a:t> Group 4</a:t>
            </a:r>
          </a:p>
          <a:p>
            <a:pPr marL="0" indent="0">
              <a:lnSpc>
                <a:spcPct val="114999"/>
              </a:lnSpc>
            </a:pPr>
            <a:endParaRPr lang="en" i="1"/>
          </a:p>
        </p:txBody>
      </p:sp>
      <p:cxnSp>
        <p:nvCxnSpPr>
          <p:cNvPr id="201" name="Google Shape;201;p30"/>
          <p:cNvCxnSpPr/>
          <p:nvPr/>
        </p:nvCxnSpPr>
        <p:spPr>
          <a:xfrm>
            <a:off x="1249150" y="1158550"/>
            <a:ext cx="0" cy="2321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F6E491-7DE8-4E33-BC02-6432A7733827}"/>
              </a:ext>
            </a:extLst>
          </p:cNvPr>
          <p:cNvSpPr txBox="1"/>
          <p:nvPr/>
        </p:nvSpPr>
        <p:spPr>
          <a:xfrm>
            <a:off x="599846" y="545223"/>
            <a:ext cx="7666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Checkpoint-Restore in User space(CRIU)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9C1A2E-435E-6F50-468A-6D0EDF307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638" y="1145710"/>
            <a:ext cx="1678365" cy="1692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E34D05-A8E3-08CA-8A97-BE0E16D000AA}"/>
              </a:ext>
            </a:extLst>
          </p:cNvPr>
          <p:cNvSpPr txBox="1"/>
          <p:nvPr/>
        </p:nvSpPr>
        <p:spPr>
          <a:xfrm>
            <a:off x="6417638" y="2838298"/>
            <a:ext cx="1848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Open source, 2012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BA56B-0D5A-7AA1-0EC3-1E8EBC0EDB33}"/>
              </a:ext>
            </a:extLst>
          </p:cNvPr>
          <p:cNvSpPr txBox="1"/>
          <p:nvPr/>
        </p:nvSpPr>
        <p:spPr>
          <a:xfrm>
            <a:off x="921715" y="1645920"/>
            <a:ext cx="5106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CRIU is a project which implements checkpoint/restore functionality by freezing the </a:t>
            </a:r>
            <a:r>
              <a:rPr lang="en-IN" err="1"/>
              <a:t>the</a:t>
            </a:r>
            <a:r>
              <a:rPr lang="en-IN"/>
              <a:t> state of process and it sub tasks.</a:t>
            </a:r>
          </a:p>
          <a:p>
            <a:endParaRPr lang="en-IN"/>
          </a:p>
          <a:p>
            <a:r>
              <a:rPr lang="en-IN"/>
              <a:t>CRIU makes use of </a:t>
            </a:r>
            <a:r>
              <a:rPr lang="en-IN" b="1" err="1"/>
              <a:t>ptrace</a:t>
            </a:r>
            <a:r>
              <a:rPr lang="en-IN"/>
              <a:t> to stop the process by attaching </a:t>
            </a:r>
            <a:r>
              <a:rPr lang="en-IN" b="1"/>
              <a:t>PTRACE_SEIZE</a:t>
            </a:r>
            <a:r>
              <a:rPr lang="en-IN"/>
              <a:t> request. </a:t>
            </a:r>
          </a:p>
          <a:p>
            <a:endParaRPr lang="en-IN"/>
          </a:p>
          <a:p>
            <a:r>
              <a:rPr lang="en-IN"/>
              <a:t>Then it injects </a:t>
            </a:r>
            <a:r>
              <a:rPr lang="en-IN" b="1"/>
              <a:t>parasite code </a:t>
            </a:r>
            <a:r>
              <a:rPr lang="en-IN"/>
              <a:t>to dump the process’s memory pages into the </a:t>
            </a:r>
            <a:r>
              <a:rPr lang="en-IN" b="1"/>
              <a:t>image files</a:t>
            </a:r>
            <a:r>
              <a:rPr lang="en-IN"/>
              <a:t> to create recoverable checkpoints.</a:t>
            </a:r>
          </a:p>
        </p:txBody>
      </p:sp>
    </p:spTree>
    <p:extLst>
      <p:ext uri="{BB962C8B-B14F-4D97-AF65-F5344CB8AC3E}">
        <p14:creationId xmlns:p14="http://schemas.microsoft.com/office/powerpoint/2010/main" val="173332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F6E491-7DE8-4E33-BC02-6432A7733827}"/>
              </a:ext>
            </a:extLst>
          </p:cNvPr>
          <p:cNvSpPr txBox="1"/>
          <p:nvPr/>
        </p:nvSpPr>
        <p:spPr>
          <a:xfrm>
            <a:off x="599846" y="545223"/>
            <a:ext cx="7666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Checkpoint-Restore in User space(CRIU)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79D608-6BD4-ACEC-ADE7-0E897DABF274}"/>
              </a:ext>
            </a:extLst>
          </p:cNvPr>
          <p:cNvSpPr txBox="1"/>
          <p:nvPr/>
        </p:nvSpPr>
        <p:spPr>
          <a:xfrm>
            <a:off x="790042" y="1228954"/>
            <a:ext cx="710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$ ./</a:t>
            </a:r>
            <a:r>
              <a:rPr lang="en-IN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a.out</a:t>
            </a:r>
            <a:r>
              <a:rPr lang="en-IN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</a:p>
          <a:p>
            <a:r>
              <a:rPr lang="en-IN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$ </a:t>
            </a:r>
            <a:r>
              <a:rPr lang="en-IN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sudo</a:t>
            </a:r>
            <a:r>
              <a:rPr lang="en-IN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IN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criu</a:t>
            </a:r>
            <a:r>
              <a:rPr lang="en-IN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dump -t 4567 -D /temp/checkpoint --leave-running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EECCB-36CF-2572-F864-9AB7577C3080}"/>
              </a:ext>
            </a:extLst>
          </p:cNvPr>
          <p:cNvSpPr txBox="1"/>
          <p:nvPr/>
        </p:nvSpPr>
        <p:spPr>
          <a:xfrm>
            <a:off x="790041" y="1980288"/>
            <a:ext cx="710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$ </a:t>
            </a:r>
            <a:r>
              <a:rPr lang="en-IN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sudo</a:t>
            </a:r>
            <a:r>
              <a:rPr lang="en-IN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IN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criu</a:t>
            </a:r>
            <a:r>
              <a:rPr lang="en-IN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restore –D /temp/checkpoint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5184A-1722-0A71-5C90-871B9156060B}"/>
              </a:ext>
            </a:extLst>
          </p:cNvPr>
          <p:cNvSpPr txBox="1"/>
          <p:nvPr/>
        </p:nvSpPr>
        <p:spPr>
          <a:xfrm>
            <a:off x="811988" y="3061594"/>
            <a:ext cx="67519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Docker currently has checkpointing as an experimental feature and at the </a:t>
            </a:r>
            <a:r>
              <a:rPr lang="en-IN" err="1"/>
              <a:t>backened</a:t>
            </a:r>
            <a:r>
              <a:rPr lang="en-IN"/>
              <a:t> the functionality is being supported by CRIU only.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We have modified the source to time the checkpointing process, since we plan to use this as our benchmark.</a:t>
            </a:r>
          </a:p>
        </p:txBody>
      </p:sp>
    </p:spTree>
    <p:extLst>
      <p:ext uri="{BB962C8B-B14F-4D97-AF65-F5344CB8AC3E}">
        <p14:creationId xmlns:p14="http://schemas.microsoft.com/office/powerpoint/2010/main" val="28153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rrow: Down 48">
            <a:extLst>
              <a:ext uri="{FF2B5EF4-FFF2-40B4-BE49-F238E27FC236}">
                <a16:creationId xmlns:a16="http://schemas.microsoft.com/office/drawing/2014/main" id="{57AF25CD-F793-37BE-C38A-83068F6EF049}"/>
              </a:ext>
            </a:extLst>
          </p:cNvPr>
          <p:cNvSpPr/>
          <p:nvPr/>
        </p:nvSpPr>
        <p:spPr>
          <a:xfrm rot="16200000">
            <a:off x="4165833" y="1861884"/>
            <a:ext cx="517890" cy="112311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59CB2-3B58-91C7-7987-BB7C2CFE7436}"/>
              </a:ext>
            </a:extLst>
          </p:cNvPr>
          <p:cNvSpPr txBox="1"/>
          <p:nvPr/>
        </p:nvSpPr>
        <p:spPr>
          <a:xfrm>
            <a:off x="3712679" y="1740700"/>
            <a:ext cx="13593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err="1">
                <a:latin typeface="IBM Plex Sans"/>
              </a:rPr>
              <a:t>Full_Fork</a:t>
            </a:r>
            <a:endParaRPr lang="en-US" sz="2000" b="1">
              <a:latin typeface="IBM Plex San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7B1C1B-1ED2-7D5D-CDB0-004022FEC464}"/>
              </a:ext>
            </a:extLst>
          </p:cNvPr>
          <p:cNvGrpSpPr/>
          <p:nvPr/>
        </p:nvGrpSpPr>
        <p:grpSpPr>
          <a:xfrm>
            <a:off x="841971" y="821531"/>
            <a:ext cx="2722762" cy="3430957"/>
            <a:chOff x="841971" y="821531"/>
            <a:chExt cx="2722762" cy="3430957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917CB6B-FB73-C611-E085-9E45C2760954}"/>
                </a:ext>
              </a:extLst>
            </p:cNvPr>
            <p:cNvSpPr/>
            <p:nvPr/>
          </p:nvSpPr>
          <p:spPr>
            <a:xfrm>
              <a:off x="2694575" y="1039464"/>
              <a:ext cx="666000" cy="66557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T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D69ED64-471B-D294-2109-D5DA224587A3}"/>
                </a:ext>
              </a:extLst>
            </p:cNvPr>
            <p:cNvSpPr/>
            <p:nvPr/>
          </p:nvSpPr>
          <p:spPr>
            <a:xfrm>
              <a:off x="2694575" y="2364554"/>
              <a:ext cx="666000" cy="66557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T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9524524-31D2-F1D8-F549-B739804BB563}"/>
                </a:ext>
              </a:extLst>
            </p:cNvPr>
            <p:cNvSpPr/>
            <p:nvPr/>
          </p:nvSpPr>
          <p:spPr>
            <a:xfrm>
              <a:off x="1086908" y="1039464"/>
              <a:ext cx="666000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C21233F-87F7-CD68-BA30-DD55EA41AAAF}"/>
                </a:ext>
              </a:extLst>
            </p:cNvPr>
            <p:cNvSpPr/>
            <p:nvPr/>
          </p:nvSpPr>
          <p:spPr>
            <a:xfrm>
              <a:off x="841971" y="821531"/>
              <a:ext cx="2722762" cy="34309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8F68A17-6086-475E-58F8-FBB9C840942D}"/>
                </a:ext>
              </a:extLst>
            </p:cNvPr>
            <p:cNvSpPr txBox="1"/>
            <p:nvPr/>
          </p:nvSpPr>
          <p:spPr>
            <a:xfrm>
              <a:off x="2203352" y="3919700"/>
              <a:ext cx="1300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/>
                <a:t>Initial Process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A92BF07-842D-5229-4D60-C30F5DA9A549}"/>
                </a:ext>
              </a:extLst>
            </p:cNvPr>
            <p:cNvSpPr/>
            <p:nvPr/>
          </p:nvSpPr>
          <p:spPr>
            <a:xfrm>
              <a:off x="1086908" y="2364554"/>
              <a:ext cx="666000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ACD0E4A-B600-9814-ED96-57FF86DC0254}"/>
                </a:ext>
              </a:extLst>
            </p:cNvPr>
            <p:cNvCxnSpPr>
              <a:cxnSpLocks/>
              <a:stCxn id="45" idx="4"/>
              <a:endCxn id="2" idx="0"/>
            </p:cNvCxnSpPr>
            <p:nvPr/>
          </p:nvCxnSpPr>
          <p:spPr>
            <a:xfrm>
              <a:off x="1419908" y="1705040"/>
              <a:ext cx="0" cy="65951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4F91D8E-98FD-A850-DA8B-B7E04D84162C}"/>
                </a:ext>
              </a:extLst>
            </p:cNvPr>
            <p:cNvCxnSpPr>
              <a:cxnSpLocks/>
              <a:stCxn id="45" idx="6"/>
              <a:endCxn id="43" idx="2"/>
            </p:cNvCxnSpPr>
            <p:nvPr/>
          </p:nvCxnSpPr>
          <p:spPr>
            <a:xfrm>
              <a:off x="1752908" y="1372252"/>
              <a:ext cx="94166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FF33FA3-74F5-7563-B32D-310D100853AB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>
              <a:off x="1752908" y="2697342"/>
              <a:ext cx="9416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E277999-E1E6-25EB-7384-562572822065}"/>
              </a:ext>
            </a:extLst>
          </p:cNvPr>
          <p:cNvGrpSpPr/>
          <p:nvPr/>
        </p:nvGrpSpPr>
        <p:grpSpPr>
          <a:xfrm>
            <a:off x="5370548" y="821531"/>
            <a:ext cx="2722762" cy="3430957"/>
            <a:chOff x="841971" y="821531"/>
            <a:chExt cx="2722762" cy="343095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3ECD2A8-D6CA-1F37-8B4E-A70FDF3B7CBB}"/>
                </a:ext>
              </a:extLst>
            </p:cNvPr>
            <p:cNvSpPr/>
            <p:nvPr/>
          </p:nvSpPr>
          <p:spPr>
            <a:xfrm>
              <a:off x="2694575" y="1039464"/>
              <a:ext cx="666000" cy="66557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T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</a:t>
              </a:r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’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A2B02E5-C845-6CDF-EA17-2D7376A4F909}"/>
                </a:ext>
              </a:extLst>
            </p:cNvPr>
            <p:cNvSpPr/>
            <p:nvPr/>
          </p:nvSpPr>
          <p:spPr>
            <a:xfrm>
              <a:off x="2694575" y="2364554"/>
              <a:ext cx="666000" cy="66557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T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2</a:t>
              </a:r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’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97F33D2-2887-AD38-D269-FF0DC9B50F68}"/>
                </a:ext>
              </a:extLst>
            </p:cNvPr>
            <p:cNvSpPr/>
            <p:nvPr/>
          </p:nvSpPr>
          <p:spPr>
            <a:xfrm>
              <a:off x="1086908" y="1039464"/>
              <a:ext cx="666000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</a:t>
              </a:r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’</a:t>
              </a:r>
              <a:endParaRPr lang="en-IN" baseline="-25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7660C2-54A5-1DE5-3E21-4F26638B8DE8}"/>
                </a:ext>
              </a:extLst>
            </p:cNvPr>
            <p:cNvSpPr/>
            <p:nvPr/>
          </p:nvSpPr>
          <p:spPr>
            <a:xfrm>
              <a:off x="841971" y="821531"/>
              <a:ext cx="2722762" cy="34309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F703AB-8F83-F1FB-B037-E028AC7BCD31}"/>
                </a:ext>
              </a:extLst>
            </p:cNvPr>
            <p:cNvSpPr txBox="1"/>
            <p:nvPr/>
          </p:nvSpPr>
          <p:spPr>
            <a:xfrm>
              <a:off x="2060477" y="3944711"/>
              <a:ext cx="1449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/>
                <a:t>Cloned Process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F526927-AFF8-2D61-EEE1-15B4F8AD84C9}"/>
                </a:ext>
              </a:extLst>
            </p:cNvPr>
            <p:cNvSpPr/>
            <p:nvPr/>
          </p:nvSpPr>
          <p:spPr>
            <a:xfrm>
              <a:off x="1086908" y="2364554"/>
              <a:ext cx="666000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2</a:t>
              </a:r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’</a:t>
              </a:r>
              <a:endParaRPr lang="en-IN" baseline="-25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6D3484E-37BD-CA97-4E2A-FFF562C8958B}"/>
                </a:ext>
              </a:extLst>
            </p:cNvPr>
            <p:cNvCxnSpPr>
              <a:cxnSpLocks/>
              <a:stCxn id="31" idx="4"/>
              <a:endCxn id="34" idx="0"/>
            </p:cNvCxnSpPr>
            <p:nvPr/>
          </p:nvCxnSpPr>
          <p:spPr>
            <a:xfrm>
              <a:off x="1419908" y="1705040"/>
              <a:ext cx="0" cy="65951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2912D02-9CD1-4A8B-9BD8-5EE04A1E4A1D}"/>
                </a:ext>
              </a:extLst>
            </p:cNvPr>
            <p:cNvCxnSpPr>
              <a:cxnSpLocks/>
              <a:stCxn id="31" idx="6"/>
              <a:endCxn id="29" idx="2"/>
            </p:cNvCxnSpPr>
            <p:nvPr/>
          </p:nvCxnSpPr>
          <p:spPr>
            <a:xfrm>
              <a:off x="1752908" y="1372252"/>
              <a:ext cx="94166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36D906-2EDB-3AA1-7F3E-8A6881444AB0}"/>
                </a:ext>
              </a:extLst>
            </p:cNvPr>
            <p:cNvCxnSpPr>
              <a:cxnSpLocks/>
              <a:stCxn id="34" idx="6"/>
            </p:cNvCxnSpPr>
            <p:nvPr/>
          </p:nvCxnSpPr>
          <p:spPr>
            <a:xfrm>
              <a:off x="1752908" y="2697342"/>
              <a:ext cx="9416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CD7F478-F90C-7BAF-C81A-FF7459003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062" y="2684978"/>
            <a:ext cx="1625287" cy="92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8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237B8565-2D97-8063-21BA-FDC5DE79359B}"/>
              </a:ext>
            </a:extLst>
          </p:cNvPr>
          <p:cNvSpPr/>
          <p:nvPr/>
        </p:nvSpPr>
        <p:spPr>
          <a:xfrm>
            <a:off x="5681895" y="918252"/>
            <a:ext cx="666000" cy="6655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</a:t>
            </a:r>
            <a:r>
              <a:rPr lang="en-IN" baseline="-25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2739537-AFA4-E364-4EE4-34E84D3C4994}"/>
              </a:ext>
            </a:extLst>
          </p:cNvPr>
          <p:cNvSpPr/>
          <p:nvPr/>
        </p:nvSpPr>
        <p:spPr>
          <a:xfrm>
            <a:off x="3326361" y="918252"/>
            <a:ext cx="666000" cy="66557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</a:t>
            </a:r>
            <a:r>
              <a:rPr lang="en-IN" baseline="-25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E6CD70D-493E-3065-6B54-5DB52D0860D9}"/>
              </a:ext>
            </a:extLst>
          </p:cNvPr>
          <p:cNvSpPr/>
          <p:nvPr/>
        </p:nvSpPr>
        <p:spPr>
          <a:xfrm>
            <a:off x="2987810" y="2815817"/>
            <a:ext cx="3729348" cy="10766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F0908F-29CD-D05D-AD67-0FC5253635CA}"/>
              </a:ext>
            </a:extLst>
          </p:cNvPr>
          <p:cNvGrpSpPr/>
          <p:nvPr/>
        </p:nvGrpSpPr>
        <p:grpSpPr>
          <a:xfrm>
            <a:off x="2987810" y="726751"/>
            <a:ext cx="3729348" cy="1298895"/>
            <a:chOff x="2835410" y="574351"/>
            <a:chExt cx="3729348" cy="12988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6D22BD-7357-9E55-BC80-334F40089CC7}"/>
                </a:ext>
              </a:extLst>
            </p:cNvPr>
            <p:cNvSpPr/>
            <p:nvPr/>
          </p:nvSpPr>
          <p:spPr>
            <a:xfrm>
              <a:off x="2835410" y="574351"/>
              <a:ext cx="3729348" cy="1298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3D1F39-CC8C-ABDE-C0DF-3A84713321FB}"/>
                </a:ext>
              </a:extLst>
            </p:cNvPr>
            <p:cNvSpPr txBox="1"/>
            <p:nvPr/>
          </p:nvSpPr>
          <p:spPr>
            <a:xfrm>
              <a:off x="5264402" y="1565128"/>
              <a:ext cx="184731" cy="307777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endParaRPr lang="en-IN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A9C7EF97-481D-BCB1-03C1-2C0D0027E76E}"/>
              </a:ext>
            </a:extLst>
          </p:cNvPr>
          <p:cNvSpPr/>
          <p:nvPr/>
        </p:nvSpPr>
        <p:spPr>
          <a:xfrm>
            <a:off x="3375721" y="3027619"/>
            <a:ext cx="666000" cy="66557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</a:t>
            </a:r>
            <a:r>
              <a:rPr lang="en-IN" baseline="-25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r>
              <a:rPr lang="en-IN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'</a:t>
            </a:r>
            <a:endParaRPr lang="en-IN" baseline="-25000">
              <a:ln>
                <a:solidFill>
                  <a:srgbClr val="2A2A2A"/>
                </a:solidFill>
              </a:ln>
              <a:solidFill>
                <a:schemeClr val="tx1"/>
              </a:solidFill>
              <a:cs typeface="Arial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A528CD-43E2-49BE-CF83-34C219465008}"/>
              </a:ext>
            </a:extLst>
          </p:cNvPr>
          <p:cNvSpPr/>
          <p:nvPr/>
        </p:nvSpPr>
        <p:spPr>
          <a:xfrm>
            <a:off x="5680874" y="3025107"/>
            <a:ext cx="666000" cy="6655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</a:t>
            </a:r>
            <a:r>
              <a:rPr lang="en-IN" baseline="-25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IN" baseline="30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'</a:t>
            </a:r>
            <a:endParaRPr lang="en-IN" baseline="30000">
              <a:ln>
                <a:solidFill>
                  <a:srgbClr val="2A2A2A"/>
                </a:solidFill>
              </a:ln>
              <a:solidFill>
                <a:schemeClr val="tx1"/>
              </a:solidFill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A4A883-2777-5894-6D4E-8A88F2EC44A6}"/>
              </a:ext>
            </a:extLst>
          </p:cNvPr>
          <p:cNvSpPr txBox="1"/>
          <p:nvPr/>
        </p:nvSpPr>
        <p:spPr>
          <a:xfrm>
            <a:off x="1698888" y="2128687"/>
            <a:ext cx="143578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IBM Plex Sans"/>
              </a:rPr>
              <a:t>With Address space (fork')</a:t>
            </a:r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57AF25CD-F793-37BE-C38A-83068F6EF049}"/>
              </a:ext>
            </a:extLst>
          </p:cNvPr>
          <p:cNvSpPr/>
          <p:nvPr/>
        </p:nvSpPr>
        <p:spPr>
          <a:xfrm>
            <a:off x="3588819" y="1758414"/>
            <a:ext cx="184732" cy="113853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8DE75D-5F0A-C1C9-83BE-9532BEC8D27E}"/>
              </a:ext>
            </a:extLst>
          </p:cNvPr>
          <p:cNvCxnSpPr>
            <a:stCxn id="36" idx="6"/>
            <a:endCxn id="20" idx="2"/>
          </p:cNvCxnSpPr>
          <p:nvPr/>
        </p:nvCxnSpPr>
        <p:spPr>
          <a:xfrm>
            <a:off x="3992361" y="1251040"/>
            <a:ext cx="16895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F3DC160-3716-5116-A7C6-254895D4FA0E}"/>
              </a:ext>
            </a:extLst>
          </p:cNvPr>
          <p:cNvSpPr/>
          <p:nvPr/>
        </p:nvSpPr>
        <p:spPr>
          <a:xfrm>
            <a:off x="5882247" y="1775329"/>
            <a:ext cx="184732" cy="113853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10FDF5-A195-B0C2-2CB7-115F6E946FE8}"/>
              </a:ext>
            </a:extLst>
          </p:cNvPr>
          <p:cNvCxnSpPr>
            <a:stCxn id="9" idx="6"/>
            <a:endCxn id="13" idx="2"/>
          </p:cNvCxnSpPr>
          <p:nvPr/>
        </p:nvCxnSpPr>
        <p:spPr>
          <a:xfrm flipV="1">
            <a:off x="4041721" y="3357895"/>
            <a:ext cx="1639153" cy="2512"/>
          </a:xfrm>
          <a:prstGeom prst="straightConnector1">
            <a:avLst/>
          </a:prstGeom>
          <a:ln w="25400" cmpd="sng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D7239B5-CB97-7CF8-8BED-1B6EAEFE4D00}"/>
              </a:ext>
            </a:extLst>
          </p:cNvPr>
          <p:cNvSpPr txBox="1"/>
          <p:nvPr/>
        </p:nvSpPr>
        <p:spPr>
          <a:xfrm>
            <a:off x="3375721" y="4003702"/>
            <a:ext cx="30702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Making a new relationship by adding M</a:t>
            </a:r>
            <a:r>
              <a:rPr lang="en-US" baseline="-25000"/>
              <a:t>2</a:t>
            </a:r>
            <a:r>
              <a:rPr lang="en-US"/>
              <a:t>’ to list of children​ of M</a:t>
            </a:r>
            <a:r>
              <a:rPr lang="en-US" baseline="-25000"/>
              <a:t>1</a:t>
            </a:r>
            <a:endParaRPr lang="en-US" baseline="-25000">
              <a:latin typeface="IBM Plex San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661CAE-0AD9-FDEE-2D43-822F611B9142}"/>
              </a:ext>
            </a:extLst>
          </p:cNvPr>
          <p:cNvSpPr txBox="1"/>
          <p:nvPr/>
        </p:nvSpPr>
        <p:spPr>
          <a:xfrm>
            <a:off x="547772" y="2032696"/>
            <a:ext cx="244205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IBM Plex Sans"/>
              </a:rPr>
              <a:t>Cutting off previous relationship by deleting M</a:t>
            </a:r>
            <a:r>
              <a:rPr lang="en-US" baseline="-25000">
                <a:latin typeface="IBM Plex Sans"/>
              </a:rPr>
              <a:t>2</a:t>
            </a:r>
            <a:r>
              <a:rPr lang="en-US">
                <a:latin typeface="IBM Plex Sans"/>
              </a:rPr>
              <a:t>’ from list of children of M</a:t>
            </a:r>
            <a:r>
              <a:rPr lang="en-US" baseline="-25000">
                <a:latin typeface="IBM Plex Sans"/>
              </a:rPr>
              <a:t>2</a:t>
            </a:r>
            <a:r>
              <a:rPr lang="en-US">
                <a:latin typeface="IBM Plex Sans"/>
              </a:rPr>
              <a:t>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6F7A1A-7492-7D7D-6C74-CDA042461013}"/>
              </a:ext>
            </a:extLst>
          </p:cNvPr>
          <p:cNvCxnSpPr>
            <a:cxnSpLocks/>
            <a:stCxn id="9" idx="0"/>
            <a:endCxn id="36" idx="4"/>
          </p:cNvCxnSpPr>
          <p:nvPr/>
        </p:nvCxnSpPr>
        <p:spPr>
          <a:xfrm flipH="1" flipV="1">
            <a:off x="3659361" y="1583828"/>
            <a:ext cx="49360" cy="1443791"/>
          </a:xfrm>
          <a:prstGeom prst="straightConnector1">
            <a:avLst/>
          </a:prstGeom>
          <a:ln w="25400" cmpd="sng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F2FC3C-4324-CBC6-5105-ABFD132EFC54}"/>
              </a:ext>
            </a:extLst>
          </p:cNvPr>
          <p:cNvCxnSpPr>
            <a:cxnSpLocks/>
            <a:stCxn id="13" idx="0"/>
            <a:endCxn id="20" idx="4"/>
          </p:cNvCxnSpPr>
          <p:nvPr/>
        </p:nvCxnSpPr>
        <p:spPr>
          <a:xfrm flipV="1">
            <a:off x="6013874" y="1583828"/>
            <a:ext cx="1021" cy="1441279"/>
          </a:xfrm>
          <a:prstGeom prst="straightConnector1">
            <a:avLst/>
          </a:prstGeom>
          <a:ln w="25400" cmpd="sng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32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9" grpId="0" animBg="1"/>
      <p:bldP spid="13" grpId="0" animBg="1"/>
      <p:bldP spid="24" grpId="0"/>
      <p:bldP spid="24" grpId="1"/>
      <p:bldP spid="49" grpId="0" animBg="1"/>
      <p:bldP spid="49" grpId="1" animBg="1"/>
      <p:bldP spid="18" grpId="0" animBg="1"/>
      <p:bldP spid="18" grpId="1" animBg="1"/>
      <p:bldP spid="23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F89DBA2-387E-3387-9C15-501906464F1A}"/>
              </a:ext>
            </a:extLst>
          </p:cNvPr>
          <p:cNvGrpSpPr/>
          <p:nvPr/>
        </p:nvGrpSpPr>
        <p:grpSpPr>
          <a:xfrm>
            <a:off x="5064967" y="1201748"/>
            <a:ext cx="2663643" cy="1084883"/>
            <a:chOff x="663675" y="860332"/>
            <a:chExt cx="2663643" cy="1084883"/>
          </a:xfrm>
        </p:grpSpPr>
        <p:sp>
          <p:nvSpPr>
            <p:cNvPr id="2" name="Google Shape;219;p32">
              <a:extLst>
                <a:ext uri="{FF2B5EF4-FFF2-40B4-BE49-F238E27FC236}">
                  <a16:creationId xmlns:a16="http://schemas.microsoft.com/office/drawing/2014/main" id="{4A0C11B1-919B-756A-46D1-D6C240E6D95D}"/>
                </a:ext>
              </a:extLst>
            </p:cNvPr>
            <p:cNvSpPr txBox="1">
              <a:spLocks/>
            </p:cNvSpPr>
            <p:nvPr/>
          </p:nvSpPr>
          <p:spPr>
            <a:xfrm>
              <a:off x="745150" y="1345833"/>
              <a:ext cx="2582168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9pPr>
            </a:lstStyle>
            <a:p>
              <a:pPr marL="0" indent="0">
                <a:lnSpc>
                  <a:spcPct val="114999"/>
                </a:lnSpc>
              </a:pPr>
              <a:r>
                <a:rPr lang="en-US"/>
                <a:t>Cloning each node in the tree</a:t>
              </a:r>
            </a:p>
          </p:txBody>
        </p:sp>
        <p:sp>
          <p:nvSpPr>
            <p:cNvPr id="3" name="Google Shape;223;p32">
              <a:extLst>
                <a:ext uri="{FF2B5EF4-FFF2-40B4-BE49-F238E27FC236}">
                  <a16:creationId xmlns:a16="http://schemas.microsoft.com/office/drawing/2014/main" id="{A51FD428-FDF3-3E0E-87B4-23182745A692}"/>
                </a:ext>
              </a:extLst>
            </p:cNvPr>
            <p:cNvSpPr txBox="1">
              <a:spLocks/>
            </p:cNvSpPr>
            <p:nvPr/>
          </p:nvSpPr>
          <p:spPr>
            <a:xfrm>
              <a:off x="745149" y="860332"/>
              <a:ext cx="7347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9pPr>
            </a:lstStyle>
            <a:p>
              <a:r>
                <a:rPr lang="en"/>
                <a:t>01</a:t>
              </a:r>
            </a:p>
          </p:txBody>
        </p:sp>
        <p:cxnSp>
          <p:nvCxnSpPr>
            <p:cNvPr id="5" name="Google Shape;229;p32">
              <a:extLst>
                <a:ext uri="{FF2B5EF4-FFF2-40B4-BE49-F238E27FC236}">
                  <a16:creationId xmlns:a16="http://schemas.microsoft.com/office/drawing/2014/main" id="{F33EFF11-6C50-A480-3C50-2C917C989950}"/>
                </a:ext>
              </a:extLst>
            </p:cNvPr>
            <p:cNvCxnSpPr/>
            <p:nvPr/>
          </p:nvCxnSpPr>
          <p:spPr>
            <a:xfrm>
              <a:off x="663675" y="936540"/>
              <a:ext cx="0" cy="10086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5D69FC-F810-40C0-DE2E-AD1EB7625612}"/>
              </a:ext>
            </a:extLst>
          </p:cNvPr>
          <p:cNvGrpSpPr/>
          <p:nvPr/>
        </p:nvGrpSpPr>
        <p:grpSpPr>
          <a:xfrm>
            <a:off x="804694" y="1201747"/>
            <a:ext cx="2663643" cy="1084883"/>
            <a:chOff x="663675" y="860332"/>
            <a:chExt cx="2663643" cy="1084883"/>
          </a:xfrm>
        </p:grpSpPr>
        <p:sp>
          <p:nvSpPr>
            <p:cNvPr id="21" name="Google Shape;219;p32">
              <a:extLst>
                <a:ext uri="{FF2B5EF4-FFF2-40B4-BE49-F238E27FC236}">
                  <a16:creationId xmlns:a16="http://schemas.microsoft.com/office/drawing/2014/main" id="{12A165B3-5578-4ABE-058E-928870898D0A}"/>
                </a:ext>
              </a:extLst>
            </p:cNvPr>
            <p:cNvSpPr txBox="1">
              <a:spLocks/>
            </p:cNvSpPr>
            <p:nvPr/>
          </p:nvSpPr>
          <p:spPr>
            <a:xfrm>
              <a:off x="745150" y="1345833"/>
              <a:ext cx="2582168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9pPr>
            </a:lstStyle>
            <a:p>
              <a:pPr marL="0" indent="0"/>
              <a:r>
                <a:rPr lang="en-US"/>
                <a:t>Need to stop all the processes in the sub-tree</a:t>
              </a:r>
            </a:p>
          </p:txBody>
        </p:sp>
        <p:sp>
          <p:nvSpPr>
            <p:cNvPr id="22" name="Google Shape;223;p32">
              <a:extLst>
                <a:ext uri="{FF2B5EF4-FFF2-40B4-BE49-F238E27FC236}">
                  <a16:creationId xmlns:a16="http://schemas.microsoft.com/office/drawing/2014/main" id="{C993C233-A989-098C-B98B-4151B63986D9}"/>
                </a:ext>
              </a:extLst>
            </p:cNvPr>
            <p:cNvSpPr txBox="1">
              <a:spLocks/>
            </p:cNvSpPr>
            <p:nvPr/>
          </p:nvSpPr>
          <p:spPr>
            <a:xfrm>
              <a:off x="745149" y="860332"/>
              <a:ext cx="7347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9pPr>
            </a:lstStyle>
            <a:p>
              <a:r>
                <a:rPr lang="en"/>
                <a:t>00</a:t>
              </a:r>
            </a:p>
          </p:txBody>
        </p:sp>
        <p:cxnSp>
          <p:nvCxnSpPr>
            <p:cNvPr id="23" name="Google Shape;229;p32">
              <a:extLst>
                <a:ext uri="{FF2B5EF4-FFF2-40B4-BE49-F238E27FC236}">
                  <a16:creationId xmlns:a16="http://schemas.microsoft.com/office/drawing/2014/main" id="{6A9B3482-38D4-6491-6D84-A15BC5C19B84}"/>
                </a:ext>
              </a:extLst>
            </p:cNvPr>
            <p:cNvCxnSpPr>
              <a:cxnSpLocks/>
            </p:cNvCxnSpPr>
            <p:nvPr/>
          </p:nvCxnSpPr>
          <p:spPr>
            <a:xfrm>
              <a:off x="663675" y="936540"/>
              <a:ext cx="0" cy="10086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3A7EEBF-A606-E721-5B5B-6E1C1081311F}"/>
              </a:ext>
            </a:extLst>
          </p:cNvPr>
          <p:cNvGrpSpPr/>
          <p:nvPr/>
        </p:nvGrpSpPr>
        <p:grpSpPr>
          <a:xfrm>
            <a:off x="804694" y="2701006"/>
            <a:ext cx="2663643" cy="1084883"/>
            <a:chOff x="663675" y="860332"/>
            <a:chExt cx="2663643" cy="1084883"/>
          </a:xfrm>
        </p:grpSpPr>
        <p:sp>
          <p:nvSpPr>
            <p:cNvPr id="31" name="Google Shape;219;p32">
              <a:extLst>
                <a:ext uri="{FF2B5EF4-FFF2-40B4-BE49-F238E27FC236}">
                  <a16:creationId xmlns:a16="http://schemas.microsoft.com/office/drawing/2014/main" id="{C1C7AD0C-DE29-D598-6884-77F81A7D7240}"/>
                </a:ext>
              </a:extLst>
            </p:cNvPr>
            <p:cNvSpPr txBox="1">
              <a:spLocks/>
            </p:cNvSpPr>
            <p:nvPr/>
          </p:nvSpPr>
          <p:spPr>
            <a:xfrm>
              <a:off x="745150" y="1345833"/>
              <a:ext cx="2582168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9pPr>
            </a:lstStyle>
            <a:p>
              <a:pPr marL="0" indent="0">
                <a:lnSpc>
                  <a:spcPct val="114999"/>
                </a:lnSpc>
              </a:pPr>
              <a:r>
                <a:rPr lang="en-US"/>
                <a:t>Reparenting the newly created clones</a:t>
              </a:r>
            </a:p>
          </p:txBody>
        </p:sp>
        <p:sp>
          <p:nvSpPr>
            <p:cNvPr id="32" name="Google Shape;223;p32">
              <a:extLst>
                <a:ext uri="{FF2B5EF4-FFF2-40B4-BE49-F238E27FC236}">
                  <a16:creationId xmlns:a16="http://schemas.microsoft.com/office/drawing/2014/main" id="{0872C1AA-1992-6E59-7624-74CECEF752BF}"/>
                </a:ext>
              </a:extLst>
            </p:cNvPr>
            <p:cNvSpPr txBox="1">
              <a:spLocks/>
            </p:cNvSpPr>
            <p:nvPr/>
          </p:nvSpPr>
          <p:spPr>
            <a:xfrm>
              <a:off x="745149" y="860332"/>
              <a:ext cx="7347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9pPr>
            </a:lstStyle>
            <a:p>
              <a:r>
                <a:rPr lang="en"/>
                <a:t>10</a:t>
              </a:r>
            </a:p>
          </p:txBody>
        </p:sp>
        <p:cxnSp>
          <p:nvCxnSpPr>
            <p:cNvPr id="33" name="Google Shape;229;p32">
              <a:extLst>
                <a:ext uri="{FF2B5EF4-FFF2-40B4-BE49-F238E27FC236}">
                  <a16:creationId xmlns:a16="http://schemas.microsoft.com/office/drawing/2014/main" id="{66E5F088-DDB2-31D5-D423-86DBA140E8E2}"/>
                </a:ext>
              </a:extLst>
            </p:cNvPr>
            <p:cNvCxnSpPr>
              <a:cxnSpLocks/>
            </p:cNvCxnSpPr>
            <p:nvPr/>
          </p:nvCxnSpPr>
          <p:spPr>
            <a:xfrm>
              <a:off x="663675" y="936540"/>
              <a:ext cx="0" cy="10086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B45D53-E5B9-07BE-425E-1C38CF5204BD}"/>
              </a:ext>
            </a:extLst>
          </p:cNvPr>
          <p:cNvGrpSpPr/>
          <p:nvPr/>
        </p:nvGrpSpPr>
        <p:grpSpPr>
          <a:xfrm>
            <a:off x="5064966" y="2701006"/>
            <a:ext cx="2663643" cy="1084883"/>
            <a:chOff x="663675" y="860332"/>
            <a:chExt cx="2663643" cy="1084883"/>
          </a:xfrm>
        </p:grpSpPr>
        <p:sp>
          <p:nvSpPr>
            <p:cNvPr id="35" name="Google Shape;219;p32">
              <a:extLst>
                <a:ext uri="{FF2B5EF4-FFF2-40B4-BE49-F238E27FC236}">
                  <a16:creationId xmlns:a16="http://schemas.microsoft.com/office/drawing/2014/main" id="{4C181FB5-1D38-1771-C7D9-455B30A935FE}"/>
                </a:ext>
              </a:extLst>
            </p:cNvPr>
            <p:cNvSpPr txBox="1">
              <a:spLocks/>
            </p:cNvSpPr>
            <p:nvPr/>
          </p:nvSpPr>
          <p:spPr>
            <a:xfrm>
              <a:off x="745150" y="1345833"/>
              <a:ext cx="2582168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miko"/>
                <a:buNone/>
                <a:defRPr sz="1400" b="0" i="0" u="none" strike="noStrike" cap="none">
                  <a:solidFill>
                    <a:schemeClr val="dk1"/>
                  </a:solidFill>
                  <a:latin typeface="Amiko"/>
                  <a:ea typeface="Amiko"/>
                  <a:cs typeface="Amiko"/>
                  <a:sym typeface="Amiko"/>
                </a:defRPr>
              </a:lvl9pPr>
            </a:lstStyle>
            <a:p>
              <a:pPr marL="0" indent="0">
                <a:lnSpc>
                  <a:spcPct val="114999"/>
                </a:lnSpc>
              </a:pPr>
              <a:r>
                <a:rPr lang="en-US"/>
                <a:t>Benchmarking and Results</a:t>
              </a:r>
            </a:p>
          </p:txBody>
        </p:sp>
        <p:sp>
          <p:nvSpPr>
            <p:cNvPr id="36" name="Google Shape;223;p32">
              <a:extLst>
                <a:ext uri="{FF2B5EF4-FFF2-40B4-BE49-F238E27FC236}">
                  <a16:creationId xmlns:a16="http://schemas.microsoft.com/office/drawing/2014/main" id="{F5423EB8-8075-0F51-CBF6-F1A2897B99BF}"/>
                </a:ext>
              </a:extLst>
            </p:cNvPr>
            <p:cNvSpPr txBox="1">
              <a:spLocks/>
            </p:cNvSpPr>
            <p:nvPr/>
          </p:nvSpPr>
          <p:spPr>
            <a:xfrm>
              <a:off x="745149" y="860332"/>
              <a:ext cx="7347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Sans"/>
                <a:buNone/>
                <a:defRPr sz="30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9pPr>
            </a:lstStyle>
            <a:p>
              <a:r>
                <a:rPr lang="en"/>
                <a:t>11</a:t>
              </a:r>
            </a:p>
          </p:txBody>
        </p:sp>
        <p:cxnSp>
          <p:nvCxnSpPr>
            <p:cNvPr id="37" name="Google Shape;229;p32">
              <a:extLst>
                <a:ext uri="{FF2B5EF4-FFF2-40B4-BE49-F238E27FC236}">
                  <a16:creationId xmlns:a16="http://schemas.microsoft.com/office/drawing/2014/main" id="{61FF6269-9EAF-0B47-C999-F4B4248582BA}"/>
                </a:ext>
              </a:extLst>
            </p:cNvPr>
            <p:cNvCxnSpPr>
              <a:cxnSpLocks/>
            </p:cNvCxnSpPr>
            <p:nvPr/>
          </p:nvCxnSpPr>
          <p:spPr>
            <a:xfrm>
              <a:off x="663675" y="936540"/>
              <a:ext cx="0" cy="10086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AE5ADC9-FBB5-8CD7-3CEC-E01FABC24909}"/>
              </a:ext>
            </a:extLst>
          </p:cNvPr>
          <p:cNvSpPr txBox="1"/>
          <p:nvPr/>
        </p:nvSpPr>
        <p:spPr>
          <a:xfrm>
            <a:off x="2953987" y="430479"/>
            <a:ext cx="446066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IBM Plex Sans"/>
              </a:rPr>
              <a:t>Steps Ahead</a:t>
            </a:r>
          </a:p>
        </p:txBody>
      </p:sp>
    </p:spTree>
    <p:extLst>
      <p:ext uri="{BB962C8B-B14F-4D97-AF65-F5344CB8AC3E}">
        <p14:creationId xmlns:p14="http://schemas.microsoft.com/office/powerpoint/2010/main" val="340569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ctrTitle"/>
          </p:nvPr>
        </p:nvSpPr>
        <p:spPr>
          <a:xfrm>
            <a:off x="1596637" y="1223800"/>
            <a:ext cx="7105660" cy="21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Full Fork </a:t>
            </a:r>
            <a:br>
              <a:rPr lang="en"/>
            </a:br>
            <a:r>
              <a:rPr lang="en" b="0"/>
              <a:t>–Stopping the Sub-Tree</a:t>
            </a:r>
            <a:br>
              <a:rPr lang="en" b="0"/>
            </a:br>
            <a:endParaRPr b="0"/>
          </a:p>
        </p:txBody>
      </p:sp>
      <p:cxnSp>
        <p:nvCxnSpPr>
          <p:cNvPr id="201" name="Google Shape;201;p30"/>
          <p:cNvCxnSpPr/>
          <p:nvPr/>
        </p:nvCxnSpPr>
        <p:spPr>
          <a:xfrm>
            <a:off x="1249150" y="1158550"/>
            <a:ext cx="0" cy="2321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9C00DC-7FD4-AC99-5A53-3BE25A07B76D}"/>
              </a:ext>
            </a:extLst>
          </p:cNvPr>
          <p:cNvGrpSpPr/>
          <p:nvPr/>
        </p:nvGrpSpPr>
        <p:grpSpPr>
          <a:xfrm>
            <a:off x="1836149" y="838466"/>
            <a:ext cx="2160096" cy="1819028"/>
            <a:chOff x="501130" y="1056952"/>
            <a:chExt cx="2160096" cy="181902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B358EFF-1161-5D7D-FF6A-60E355B12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0936" y1="50417" x2="40936" y2="50417"/>
                          <a14:foregroundMark x1="40936" y1="50417" x2="40936" y2="50417"/>
                          <a14:foregroundMark x1="41871" y1="67917" x2="41871" y2="67917"/>
                          <a14:foregroundMark x1="45380" y1="73333" x2="40585" y2="64861"/>
                          <a14:foregroundMark x1="44211" y1="22778" x2="44211" y2="25972"/>
                          <a14:foregroundMark x1="44678" y1="31667" x2="45380" y2="33750"/>
                          <a14:foregroundMark x1="49006" y1="40833" x2="51579" y2="42361"/>
                          <a14:foregroundMark x1="51930" y1="43611" x2="67719" y2="25972"/>
                          <a14:foregroundMark x1="42339" y1="69444" x2="41053" y2="76667"/>
                          <a14:foregroundMark x1="41053" y1="50139" x2="45848" y2="52222"/>
                          <a14:foregroundMark x1="57544" y1="14306" x2="64094" y2="39861"/>
                          <a14:foregroundMark x1="64094" y1="39861" x2="55088" y2="44028"/>
                          <a14:foregroundMark x1="44912" y1="22222" x2="51579" y2="15278"/>
                          <a14:foregroundMark x1="51813" y1="14444" x2="47368" y2="17500"/>
                          <a14:foregroundMark x1="61287" y1="15000" x2="69240" y2="21528"/>
                        </a14:backgroundRemoval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501130" y="1056952"/>
              <a:ext cx="2160096" cy="18190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C94B33-92A1-48D2-275C-75950CDA3297}"/>
                </a:ext>
              </a:extLst>
            </p:cNvPr>
            <p:cNvSpPr txBox="1"/>
            <p:nvPr/>
          </p:nvSpPr>
          <p:spPr>
            <a:xfrm>
              <a:off x="1262948" y="2251600"/>
              <a:ext cx="319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/>
                <a:t>M</a:t>
              </a:r>
            </a:p>
          </p:txBody>
        </p:sp>
      </p:grp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CDD25A14-4507-7174-8C41-96A5A0D09A21}"/>
              </a:ext>
            </a:extLst>
          </p:cNvPr>
          <p:cNvSpPr/>
          <p:nvPr/>
        </p:nvSpPr>
        <p:spPr>
          <a:xfrm flipH="1">
            <a:off x="465701" y="408367"/>
            <a:ext cx="1521673" cy="1069984"/>
          </a:xfrm>
          <a:prstGeom prst="wedgeRectCallout">
            <a:avLst>
              <a:gd name="adj1" fmla="val -91503"/>
              <a:gd name="adj2" fmla="val 769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Let’s stop the sub-threads in process group and </a:t>
            </a:r>
            <a:r>
              <a:rPr lang="en-IN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deschedule</a:t>
            </a:r>
            <a:r>
              <a:rPr lang="en-IN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the thread leader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792A4D-AA03-EFF9-EFFE-D0B71D9075EF}"/>
              </a:ext>
            </a:extLst>
          </p:cNvPr>
          <p:cNvGrpSpPr/>
          <p:nvPr/>
        </p:nvGrpSpPr>
        <p:grpSpPr>
          <a:xfrm>
            <a:off x="4655527" y="509101"/>
            <a:ext cx="3741040" cy="3457865"/>
            <a:chOff x="4655527" y="509101"/>
            <a:chExt cx="3741040" cy="345786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A3AF3FE-74CA-AD15-1BB3-4F0361F1BC82}"/>
                </a:ext>
              </a:extLst>
            </p:cNvPr>
            <p:cNvSpPr/>
            <p:nvPr/>
          </p:nvSpPr>
          <p:spPr>
            <a:xfrm>
              <a:off x="6369359" y="671834"/>
              <a:ext cx="666000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EE8B34-EC34-683F-DD40-D02BAE20EC5B}"/>
                </a:ext>
              </a:extLst>
            </p:cNvPr>
            <p:cNvGrpSpPr/>
            <p:nvPr/>
          </p:nvGrpSpPr>
          <p:grpSpPr>
            <a:xfrm>
              <a:off x="4655527" y="509101"/>
              <a:ext cx="3741040" cy="3457865"/>
              <a:chOff x="2835410" y="574351"/>
              <a:chExt cx="3741040" cy="345786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8021C3-3DAD-445A-4462-C3A6CBFEBBB9}"/>
                  </a:ext>
                </a:extLst>
              </p:cNvPr>
              <p:cNvSpPr/>
              <p:nvPr/>
            </p:nvSpPr>
            <p:spPr>
              <a:xfrm>
                <a:off x="2835410" y="574351"/>
                <a:ext cx="3729348" cy="3432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A389AF-A1B3-2B52-5AA3-EC7F75C8CB44}"/>
                  </a:ext>
                </a:extLst>
              </p:cNvPr>
              <p:cNvSpPr txBox="1"/>
              <p:nvPr/>
            </p:nvSpPr>
            <p:spPr>
              <a:xfrm>
                <a:off x="4859313" y="3724439"/>
                <a:ext cx="1717137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lang="en-IN"/>
                  <a:t>Initial Process Tree</a:t>
                </a: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C078C9D-BC85-2290-B2E5-2534403EBFBC}"/>
                </a:ext>
              </a:extLst>
            </p:cNvPr>
            <p:cNvSpPr/>
            <p:nvPr/>
          </p:nvSpPr>
          <p:spPr>
            <a:xfrm>
              <a:off x="5435348" y="1541260"/>
              <a:ext cx="666000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050AB34-B807-100F-620E-6FCAA334529F}"/>
                </a:ext>
              </a:extLst>
            </p:cNvPr>
            <p:cNvSpPr/>
            <p:nvPr/>
          </p:nvSpPr>
          <p:spPr>
            <a:xfrm>
              <a:off x="7300913" y="1541260"/>
              <a:ext cx="666000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9F1F33E-549D-ABD6-4F8E-B3967F65321F}"/>
                </a:ext>
              </a:extLst>
            </p:cNvPr>
            <p:cNvSpPr/>
            <p:nvPr/>
          </p:nvSpPr>
          <p:spPr>
            <a:xfrm>
              <a:off x="5063595" y="2761930"/>
              <a:ext cx="666000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686E27-3893-CC22-6869-C41B674D52A5}"/>
                </a:ext>
              </a:extLst>
            </p:cNvPr>
            <p:cNvSpPr/>
            <p:nvPr/>
          </p:nvSpPr>
          <p:spPr>
            <a:xfrm>
              <a:off x="6280202" y="2761930"/>
              <a:ext cx="666000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E028E3-0A58-D526-87D3-4CA11A2A2BEA}"/>
                </a:ext>
              </a:extLst>
            </p:cNvPr>
            <p:cNvSpPr/>
            <p:nvPr/>
          </p:nvSpPr>
          <p:spPr>
            <a:xfrm>
              <a:off x="7544586" y="2761930"/>
              <a:ext cx="666000" cy="66557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T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93FB0E7-1E58-DCC4-FC01-D268FA45D54A}"/>
                </a:ext>
              </a:extLst>
            </p:cNvPr>
            <p:cNvCxnSpPr>
              <a:stCxn id="7" idx="3"/>
              <a:endCxn id="2" idx="7"/>
            </p:cNvCxnSpPr>
            <p:nvPr/>
          </p:nvCxnSpPr>
          <p:spPr>
            <a:xfrm flipH="1">
              <a:off x="6003815" y="1239939"/>
              <a:ext cx="463077" cy="39879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A335B07-F587-4470-E0AF-DC8C42EC3B2C}"/>
                </a:ext>
              </a:extLst>
            </p:cNvPr>
            <p:cNvCxnSpPr>
              <a:cxnSpLocks/>
              <a:stCxn id="7" idx="5"/>
              <a:endCxn id="4" idx="1"/>
            </p:cNvCxnSpPr>
            <p:nvPr/>
          </p:nvCxnSpPr>
          <p:spPr>
            <a:xfrm>
              <a:off x="6937826" y="1239939"/>
              <a:ext cx="460620" cy="39879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5B8FCD4-0B11-E339-1F4D-D768931BD2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0591" y="2192767"/>
              <a:ext cx="150272" cy="6187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8C280EA-BC10-49B1-9422-8E501F37E36F}"/>
                </a:ext>
              </a:extLst>
            </p:cNvPr>
            <p:cNvCxnSpPr>
              <a:cxnSpLocks/>
              <a:stCxn id="8" idx="7"/>
              <a:endCxn id="4" idx="3"/>
            </p:cNvCxnSpPr>
            <p:nvPr/>
          </p:nvCxnSpPr>
          <p:spPr>
            <a:xfrm flipV="1">
              <a:off x="6848669" y="2109365"/>
              <a:ext cx="549777" cy="750036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B1A5420-C84E-FAA9-CEFF-7D5FF5C4A6CB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6946202" y="3094718"/>
              <a:ext cx="598384" cy="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DB08273-D290-DBF8-0C8B-6C611D209F00}"/>
              </a:ext>
            </a:extLst>
          </p:cNvPr>
          <p:cNvCxnSpPr>
            <a:stCxn id="18" idx="3"/>
            <a:endCxn id="7" idx="2"/>
          </p:cNvCxnSpPr>
          <p:nvPr/>
        </p:nvCxnSpPr>
        <p:spPr>
          <a:xfrm flipV="1">
            <a:off x="2917859" y="1004622"/>
            <a:ext cx="3451500" cy="1182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4B80883-F79A-FCA6-8C92-154E93EF3CE7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963102" y="1874048"/>
            <a:ext cx="2472246" cy="3129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D01C516-2B2A-D16A-32ED-53FFF0136D6C}"/>
              </a:ext>
            </a:extLst>
          </p:cNvPr>
          <p:cNvCxnSpPr>
            <a:cxnSpLocks/>
            <a:stCxn id="18" idx="3"/>
            <a:endCxn id="6" idx="2"/>
          </p:cNvCxnSpPr>
          <p:nvPr/>
        </p:nvCxnSpPr>
        <p:spPr>
          <a:xfrm>
            <a:off x="2917859" y="2187003"/>
            <a:ext cx="2145736" cy="907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0540D29-295B-3D78-F392-0730A8FC70F7}"/>
              </a:ext>
            </a:extLst>
          </p:cNvPr>
          <p:cNvCxnSpPr>
            <a:cxnSpLocks/>
            <a:stCxn id="18" idx="3"/>
            <a:endCxn id="8" idx="2"/>
          </p:cNvCxnSpPr>
          <p:nvPr/>
        </p:nvCxnSpPr>
        <p:spPr>
          <a:xfrm>
            <a:off x="2917859" y="2187003"/>
            <a:ext cx="3362343" cy="907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D504336-CB64-275A-26A6-003DD1B78C12}"/>
              </a:ext>
            </a:extLst>
          </p:cNvPr>
          <p:cNvCxnSpPr>
            <a:cxnSpLocks/>
            <a:stCxn id="18" idx="3"/>
            <a:endCxn id="4" idx="2"/>
          </p:cNvCxnSpPr>
          <p:nvPr/>
        </p:nvCxnSpPr>
        <p:spPr>
          <a:xfrm flipV="1">
            <a:off x="2917859" y="1874048"/>
            <a:ext cx="4383054" cy="312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F51B547-2276-75D2-B32C-7E9E894AD96D}"/>
              </a:ext>
            </a:extLst>
          </p:cNvPr>
          <p:cNvSpPr txBox="1"/>
          <p:nvPr/>
        </p:nvSpPr>
        <p:spPr>
          <a:xfrm>
            <a:off x="662152" y="1726324"/>
            <a:ext cx="3567917" cy="15388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600"/>
              <a:t>User: If x = PID(M</a:t>
            </a:r>
            <a:r>
              <a:rPr lang="en-IN" sz="1600" baseline="-25000"/>
              <a:t>0</a:t>
            </a:r>
            <a:r>
              <a:rPr lang="en-IN" sz="1600"/>
              <a:t>)</a:t>
            </a:r>
            <a:r>
              <a:rPr lang="en-IN" sz="1600" baseline="-25000"/>
              <a:t> ,</a:t>
            </a:r>
            <a:r>
              <a:rPr lang="en-IN" sz="1600"/>
              <a:t> Then do</a:t>
            </a:r>
          </a:p>
          <a:p>
            <a:r>
              <a:rPr lang="en-IN">
                <a:latin typeface="Cascadia Mono Light"/>
                <a:ea typeface="Cascadia Mono Light" panose="020B0609020000020004" pitchFamily="49" charset="0"/>
                <a:cs typeface="Cascadia Mono Light" panose="020B0609020000020004" pitchFamily="49" charset="0"/>
              </a:rPr>
              <a:t>./manager x</a:t>
            </a:r>
          </a:p>
          <a:p>
            <a:endParaRPr lang="en-IN" sz="160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IN" sz="1600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Manager: do </a:t>
            </a:r>
            <a:r>
              <a:rPr lang="en-IN" sz="1600" err="1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syscall</a:t>
            </a:r>
            <a:r>
              <a:rPr lang="en-IN" sz="1600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 549 with argument as the </a:t>
            </a:r>
            <a:r>
              <a:rPr lang="en-IN" sz="1600" err="1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pid</a:t>
            </a:r>
            <a:r>
              <a:rPr lang="en-IN" sz="1600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 of the process to clone its process tree.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71F1DC3-1583-CD8B-2E3F-B9B5368F43AC}"/>
              </a:ext>
            </a:extLst>
          </p:cNvPr>
          <p:cNvSpPr/>
          <p:nvPr/>
        </p:nvSpPr>
        <p:spPr>
          <a:xfrm>
            <a:off x="3038907" y="2322706"/>
            <a:ext cx="1155802" cy="389992"/>
          </a:xfrm>
          <a:prstGeom prst="wedgeRectCallout">
            <a:avLst>
              <a:gd name="adj1" fmla="val -60706"/>
              <a:gd name="adj2" fmla="val -14933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Manager 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DC2116-FE8B-FA47-1167-746D872456B2}"/>
              </a:ext>
            </a:extLst>
          </p:cNvPr>
          <p:cNvSpPr txBox="1"/>
          <p:nvPr/>
        </p:nvSpPr>
        <p:spPr>
          <a:xfrm>
            <a:off x="661177" y="2776774"/>
            <a:ext cx="3331835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600" b="1">
                <a:latin typeface="Courier New"/>
                <a:ea typeface="Cascadia Mono Light" panose="020B0609020000020004" pitchFamily="49" charset="0"/>
                <a:cs typeface="Cascadia Mono Light" panose="020B0609020000020004" pitchFamily="49" charset="0"/>
              </a:rPr>
              <a:t>DFS(</a:t>
            </a:r>
            <a:r>
              <a:rPr lang="en-IN" sz="1600" b="1" err="1">
                <a:latin typeface="Courier New"/>
                <a:ea typeface="Cascadia Mono Light" panose="020B0609020000020004" pitchFamily="49" charset="0"/>
                <a:cs typeface="Cascadia Mono Light" panose="020B0609020000020004" pitchFamily="49" charset="0"/>
              </a:rPr>
              <a:t>task_struct</a:t>
            </a:r>
            <a:r>
              <a:rPr lang="en-IN" sz="1600" b="1">
                <a:latin typeface="Courier New"/>
                <a:ea typeface="Cascadia Mono Light" panose="020B0609020000020004" pitchFamily="49" charset="0"/>
                <a:cs typeface="Cascadia Mono Light" panose="020B0609020000020004" pitchFamily="49" charset="0"/>
              </a:rPr>
              <a:t> M) {</a:t>
            </a:r>
          </a:p>
          <a:p>
            <a:r>
              <a:rPr lang="en-IN" sz="1600" b="1">
                <a:latin typeface="Courier New"/>
                <a:ea typeface="Cascadia Mono Light" panose="020B0609020000020004" pitchFamily="49" charset="0"/>
                <a:cs typeface="Cascadia Mono Light" panose="020B0609020000020004" pitchFamily="49" charset="0"/>
              </a:rPr>
              <a:t>    for C in children of M</a:t>
            </a:r>
          </a:p>
          <a:p>
            <a:r>
              <a:rPr lang="en-IN" sz="1600" b="1">
                <a:latin typeface="Courier New"/>
                <a:ea typeface="Cascadia Mono Light" panose="020B0609020000020004" pitchFamily="49" charset="0"/>
                <a:cs typeface="Cascadia Mono Light" panose="020B0609020000020004" pitchFamily="49" charset="0"/>
              </a:rPr>
              <a:t>        DFS();</a:t>
            </a:r>
          </a:p>
          <a:p>
            <a:r>
              <a:rPr lang="en-IN" sz="1600" b="1">
                <a:latin typeface="Courier New"/>
                <a:ea typeface="Cascadia Mono Light" panose="020B0609020000020004" pitchFamily="49" charset="0"/>
                <a:cs typeface="Cascadia Mono Light" panose="020B0609020000020004" pitchFamily="49" charset="0"/>
              </a:rPr>
              <a:t>    signal(SIGSTOP);</a:t>
            </a:r>
          </a:p>
          <a:p>
            <a:r>
              <a:rPr lang="en-IN" sz="1600" b="1">
                <a:latin typeface="Courier New"/>
                <a:ea typeface="Cascadia Mono Light" panose="020B0609020000020004" pitchFamily="49" charset="0"/>
                <a:cs typeface="Cascadia Mono Light" panose="020B0609020000020004" pitchFamily="49" charset="0"/>
              </a:rPr>
              <a:t>    </a:t>
            </a:r>
            <a:r>
              <a:rPr lang="en-IN" sz="1600" b="1" err="1">
                <a:latin typeface="Courier New"/>
                <a:ea typeface="Cascadia Mono Light" panose="020B0609020000020004" pitchFamily="49" charset="0"/>
                <a:cs typeface="Cascadia Mono Light" panose="020B0609020000020004" pitchFamily="49" charset="0"/>
              </a:rPr>
              <a:t>kick_to_schedule</a:t>
            </a:r>
            <a:r>
              <a:rPr lang="en-IN" sz="1600" b="1">
                <a:latin typeface="Courier New"/>
                <a:ea typeface="Cascadia Mono Light" panose="020B0609020000020004" pitchFamily="49" charset="0"/>
                <a:cs typeface="Cascadia Mono Light" panose="020B0609020000020004" pitchFamily="49" charset="0"/>
              </a:rPr>
              <a:t>();</a:t>
            </a:r>
          </a:p>
          <a:p>
            <a:r>
              <a:rPr lang="en-IN" sz="1600" b="1">
                <a:latin typeface="Courier New"/>
                <a:ea typeface="Cascadia Mono Light" panose="020B0609020000020004" pitchFamily="49" charset="0"/>
                <a:cs typeface="Cascadia Mono Light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328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400"/>
                            </p:stCondLst>
                            <p:childTnLst>
                              <p:par>
                                <p:cTn id="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600"/>
                            </p:stCondLst>
                            <p:childTnLst>
                              <p:par>
                                <p:cTn id="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2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800"/>
                            </p:stCondLst>
                            <p:childTnLst>
                              <p:par>
                                <p:cTn id="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00"/>
                            </p:stCondLst>
                            <p:childTnLst>
                              <p:par>
                                <p:cTn id="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/>
      <p:bldP spid="25" grpId="0" animBg="1"/>
      <p:bldP spid="3" grpId="0"/>
      <p:bldP spid="3" grpId="1"/>
      <p:bldP spid="5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8F17ED8-0E3E-0550-6145-265811998C5D}"/>
              </a:ext>
            </a:extLst>
          </p:cNvPr>
          <p:cNvSpPr txBox="1"/>
          <p:nvPr/>
        </p:nvSpPr>
        <p:spPr>
          <a:xfrm>
            <a:off x="920337" y="705097"/>
            <a:ext cx="38066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What about current?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7C3307-7658-A390-BB5E-2B061D7EAEB4}"/>
              </a:ext>
            </a:extLst>
          </p:cNvPr>
          <p:cNvSpPr txBox="1"/>
          <p:nvPr/>
        </p:nvSpPr>
        <p:spPr>
          <a:xfrm>
            <a:off x="742208" y="1224642"/>
            <a:ext cx="724394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/>
              <a:t>To clone a process p, we need to have current = p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Used </a:t>
            </a:r>
            <a:r>
              <a:rPr lang="en-US" err="1">
                <a:latin typeface="Courier New"/>
              </a:rPr>
              <a:t>kick_process</a:t>
            </a:r>
            <a:r>
              <a:rPr lang="en-US">
                <a:latin typeface="Courier New"/>
              </a:rPr>
              <a:t>()</a:t>
            </a:r>
            <a:r>
              <a:rPr lang="en-US"/>
              <a:t> function with </a:t>
            </a:r>
            <a:r>
              <a:rPr lang="en-US">
                <a:latin typeface="Courier New"/>
              </a:rPr>
              <a:t>TIF_RESCHED</a:t>
            </a:r>
            <a:r>
              <a:rPr lang="en-US"/>
              <a:t> flag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Two cases:</a:t>
            </a:r>
          </a:p>
          <a:p>
            <a:pPr lvl="2"/>
            <a:r>
              <a:rPr lang="en-US"/>
              <a:t>             - Process in user mode</a:t>
            </a:r>
          </a:p>
          <a:p>
            <a:pPr lvl="2"/>
            <a:r>
              <a:rPr lang="en-US"/>
              <a:t>             - Process in kernel mode</a:t>
            </a:r>
          </a:p>
          <a:p>
            <a:pPr marL="285750" indent="-285750">
              <a:buFont typeface="Calibri"/>
              <a:buChar char="-"/>
            </a:pP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AED829-3913-E68A-4D96-5E8C729B425C}"/>
              </a:ext>
            </a:extLst>
          </p:cNvPr>
          <p:cNvSpPr txBox="1"/>
          <p:nvPr/>
        </p:nvSpPr>
        <p:spPr>
          <a:xfrm>
            <a:off x="920336" y="2575460"/>
            <a:ext cx="6472052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void </a:t>
            </a:r>
            <a:r>
              <a:rPr lang="en-US" sz="2400" b="1" err="1"/>
              <a:t>kick_process</a:t>
            </a:r>
            <a:r>
              <a:rPr lang="en-US" sz="2400" b="1"/>
              <a:t>(struct </a:t>
            </a:r>
            <a:r>
              <a:rPr lang="en-US" sz="2400" b="1" err="1"/>
              <a:t>task_struct</a:t>
            </a:r>
            <a:r>
              <a:rPr lang="en-US" sz="2400" b="1"/>
              <a:t> *p)</a:t>
            </a:r>
          </a:p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7F0B87-452A-06D1-1520-C292A47D1918}"/>
              </a:ext>
            </a:extLst>
          </p:cNvPr>
          <p:cNvSpPr txBox="1"/>
          <p:nvPr/>
        </p:nvSpPr>
        <p:spPr>
          <a:xfrm>
            <a:off x="918740" y="2973246"/>
            <a:ext cx="4253696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/>
              <a:t>kick a running thread to enter/exit the kernel
 @p: the to-be-kicked thread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Cause a process which is running on another CPU to enter kernel-mode, without any delay. (to get signals handled)</a:t>
            </a:r>
          </a:p>
        </p:txBody>
      </p:sp>
    </p:spTree>
    <p:extLst>
      <p:ext uri="{BB962C8B-B14F-4D97-AF65-F5344CB8AC3E}">
        <p14:creationId xmlns:p14="http://schemas.microsoft.com/office/powerpoint/2010/main" val="4117365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ctrTitle"/>
          </p:nvPr>
        </p:nvSpPr>
        <p:spPr>
          <a:xfrm>
            <a:off x="1596637" y="1223800"/>
            <a:ext cx="6182689" cy="21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Full Fork </a:t>
            </a:r>
            <a:br>
              <a:rPr lang="en"/>
            </a:br>
            <a:r>
              <a:rPr lang="en" b="0"/>
              <a:t>– Cloning in Schedule</a:t>
            </a:r>
            <a:br>
              <a:rPr lang="en" b="0"/>
            </a:br>
            <a:endParaRPr b="0"/>
          </a:p>
        </p:txBody>
      </p:sp>
      <p:cxnSp>
        <p:nvCxnSpPr>
          <p:cNvPr id="201" name="Google Shape;201;p30"/>
          <p:cNvCxnSpPr/>
          <p:nvPr/>
        </p:nvCxnSpPr>
        <p:spPr>
          <a:xfrm>
            <a:off x="1249150" y="1158550"/>
            <a:ext cx="0" cy="2321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A42BE78-8EAF-BC9B-CDC2-E41CAF7DC2A4}"/>
              </a:ext>
            </a:extLst>
          </p:cNvPr>
          <p:cNvSpPr/>
          <p:nvPr/>
        </p:nvSpPr>
        <p:spPr>
          <a:xfrm>
            <a:off x="5066139" y="953358"/>
            <a:ext cx="614375" cy="6655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</a:t>
            </a:r>
            <a:r>
              <a:rPr lang="en-IN" baseline="-25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80ABDE-6815-6579-B862-6DF302F2B84A}"/>
              </a:ext>
            </a:extLst>
          </p:cNvPr>
          <p:cNvSpPr/>
          <p:nvPr/>
        </p:nvSpPr>
        <p:spPr>
          <a:xfrm>
            <a:off x="6355138" y="953358"/>
            <a:ext cx="614375" cy="6655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</a:t>
            </a:r>
            <a:r>
              <a:rPr lang="en-IN" baseline="-25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3AF3FE-74CA-AD15-1BB3-4F0361F1BC82}"/>
              </a:ext>
            </a:extLst>
          </p:cNvPr>
          <p:cNvSpPr/>
          <p:nvPr/>
        </p:nvSpPr>
        <p:spPr>
          <a:xfrm>
            <a:off x="3778528" y="953358"/>
            <a:ext cx="614375" cy="66557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</a:t>
            </a:r>
            <a:r>
              <a:rPr lang="en-IN" baseline="-25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6EFFFDD-5C43-E238-9571-EE25A9617665}"/>
              </a:ext>
            </a:extLst>
          </p:cNvPr>
          <p:cNvSpPr/>
          <p:nvPr/>
        </p:nvSpPr>
        <p:spPr>
          <a:xfrm>
            <a:off x="4986297" y="2028812"/>
            <a:ext cx="517890" cy="87804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EE8B34-EC34-683F-DD40-D02BAE20EC5B}"/>
              </a:ext>
            </a:extLst>
          </p:cNvPr>
          <p:cNvGrpSpPr/>
          <p:nvPr/>
        </p:nvGrpSpPr>
        <p:grpSpPr>
          <a:xfrm>
            <a:off x="3508652" y="636697"/>
            <a:ext cx="3729348" cy="1298895"/>
            <a:chOff x="2835410" y="574351"/>
            <a:chExt cx="3729348" cy="12988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8021C3-3DAD-445A-4462-C3A6CBFEBBB9}"/>
                </a:ext>
              </a:extLst>
            </p:cNvPr>
            <p:cNvSpPr/>
            <p:nvPr/>
          </p:nvSpPr>
          <p:spPr>
            <a:xfrm>
              <a:off x="2835410" y="574351"/>
              <a:ext cx="3729348" cy="1298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A389AF-A1B3-2B52-5AA3-EC7F75C8CB44}"/>
                </a:ext>
              </a:extLst>
            </p:cNvPr>
            <p:cNvSpPr txBox="1"/>
            <p:nvPr/>
          </p:nvSpPr>
          <p:spPr>
            <a:xfrm>
              <a:off x="5264402" y="1565128"/>
              <a:ext cx="1300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/>
                <a:t>Initial Process</a:t>
              </a: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CAE4EA00-D14E-37CE-452E-93E608EE80B2}"/>
              </a:ext>
            </a:extLst>
          </p:cNvPr>
          <p:cNvSpPr/>
          <p:nvPr/>
        </p:nvSpPr>
        <p:spPr>
          <a:xfrm>
            <a:off x="5099519" y="3407231"/>
            <a:ext cx="614375" cy="6655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</a:t>
            </a:r>
            <a:r>
              <a:rPr lang="en-IN" baseline="-25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r>
              <a:rPr lang="en-IN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7EB59B-898E-11B3-4E48-3CE309EEE4B2}"/>
              </a:ext>
            </a:extLst>
          </p:cNvPr>
          <p:cNvSpPr/>
          <p:nvPr/>
        </p:nvSpPr>
        <p:spPr>
          <a:xfrm>
            <a:off x="6388518" y="3407231"/>
            <a:ext cx="614375" cy="6655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</a:t>
            </a:r>
            <a:r>
              <a:rPr lang="en-IN" baseline="-25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IN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2514370-EB46-8899-B152-CDFAEBDE4A41}"/>
              </a:ext>
            </a:extLst>
          </p:cNvPr>
          <p:cNvSpPr/>
          <p:nvPr/>
        </p:nvSpPr>
        <p:spPr>
          <a:xfrm>
            <a:off x="3811908" y="3407231"/>
            <a:ext cx="614375" cy="66557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</a:t>
            </a:r>
            <a:r>
              <a:rPr lang="en-IN" baseline="-25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</a:t>
            </a:r>
            <a:r>
              <a:rPr lang="en-IN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’</a:t>
            </a:r>
            <a:endParaRPr lang="en-IN" baseline="-2500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456A62-0B79-8237-F7EC-277EC701F1C3}"/>
              </a:ext>
            </a:extLst>
          </p:cNvPr>
          <p:cNvSpPr/>
          <p:nvPr/>
        </p:nvSpPr>
        <p:spPr>
          <a:xfrm>
            <a:off x="3508652" y="3106699"/>
            <a:ext cx="3729348" cy="1298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1D0630-9104-5BCA-D1A8-442C37EC0C8B}"/>
              </a:ext>
            </a:extLst>
          </p:cNvPr>
          <p:cNvSpPr txBox="1"/>
          <p:nvPr/>
        </p:nvSpPr>
        <p:spPr>
          <a:xfrm>
            <a:off x="5788564" y="4097817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Cloned Process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5B6D2B-AB15-7205-B34C-689140A7A1A0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4085715" y="1627474"/>
            <a:ext cx="33381" cy="17797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62E1B4-5E61-91EE-7A20-EE81EA8A7790}"/>
              </a:ext>
            </a:extLst>
          </p:cNvPr>
          <p:cNvSpPr txBox="1"/>
          <p:nvPr/>
        </p:nvSpPr>
        <p:spPr>
          <a:xfrm>
            <a:off x="2811887" y="2250692"/>
            <a:ext cx="1263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Parent child relationship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C9DAFC-AC98-AC6D-47B3-6F076735F87B}"/>
              </a:ext>
            </a:extLst>
          </p:cNvPr>
          <p:cNvGrpSpPr/>
          <p:nvPr/>
        </p:nvGrpSpPr>
        <p:grpSpPr>
          <a:xfrm>
            <a:off x="1452944" y="1892556"/>
            <a:ext cx="2228850" cy="2095500"/>
            <a:chOff x="1509379" y="1401022"/>
            <a:chExt cx="2228850" cy="20955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E0CA21D-5C31-4484-BA93-688309BEF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9379" y="1401022"/>
              <a:ext cx="2228850" cy="20955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C06C43-9F63-12FC-7CB4-43A8C6522030}"/>
                </a:ext>
              </a:extLst>
            </p:cNvPr>
            <p:cNvSpPr txBox="1"/>
            <p:nvPr/>
          </p:nvSpPr>
          <p:spPr>
            <a:xfrm>
              <a:off x="2410493" y="2651688"/>
              <a:ext cx="2183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err="1"/>
                <a:t>i</a:t>
              </a:r>
              <a:endParaRPr lang="en-IN"/>
            </a:p>
          </p:txBody>
        </p:sp>
      </p:grp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BB99678B-B83B-8DDB-0C1E-A45ED1D607DC}"/>
              </a:ext>
            </a:extLst>
          </p:cNvPr>
          <p:cNvSpPr/>
          <p:nvPr/>
        </p:nvSpPr>
        <p:spPr>
          <a:xfrm>
            <a:off x="451500" y="1429277"/>
            <a:ext cx="1708439" cy="917585"/>
          </a:xfrm>
          <a:prstGeom prst="wedgeRectCallout">
            <a:avLst>
              <a:gd name="adj1" fmla="val 55900"/>
              <a:gd name="adj2" fmla="val 9871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Hey Manager! I am done cloning! Please continue with the DFS</a:t>
            </a:r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rgbClr val="2A2A2A">
                    <a:alpha val="40000"/>
                  </a:srgbClr>
                </a:outerShdw>
              </a:effectLst>
              <a:cs typeface="Arial"/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8A245B22-4AC5-36F5-10A6-8A69ACDE2899}"/>
              </a:ext>
            </a:extLst>
          </p:cNvPr>
          <p:cNvSpPr/>
          <p:nvPr/>
        </p:nvSpPr>
        <p:spPr>
          <a:xfrm>
            <a:off x="682236" y="3813132"/>
            <a:ext cx="1671821" cy="502836"/>
          </a:xfrm>
          <a:prstGeom prst="borderCallout1">
            <a:avLst>
              <a:gd name="adj1" fmla="val -2743"/>
              <a:gd name="adj2" fmla="val 42925"/>
              <a:gd name="adj3" fmla="val -173683"/>
              <a:gd name="adj4" fmla="val 917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Wakeup(Manager)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99167A-599E-58BE-3059-8B35D75A41CF}"/>
              </a:ext>
            </a:extLst>
          </p:cNvPr>
          <p:cNvSpPr txBox="1"/>
          <p:nvPr/>
        </p:nvSpPr>
        <p:spPr>
          <a:xfrm>
            <a:off x="6085695" y="2250692"/>
            <a:ext cx="2460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Call </a:t>
            </a:r>
            <a:r>
              <a:rPr lang="en-IN" err="1"/>
              <a:t>FullFork</a:t>
            </a:r>
            <a:r>
              <a:rPr lang="en-IN"/>
              <a:t> which makes a clone of the process group</a:t>
            </a:r>
          </a:p>
        </p:txBody>
      </p:sp>
    </p:spTree>
    <p:extLst>
      <p:ext uri="{BB962C8B-B14F-4D97-AF65-F5344CB8AC3E}">
        <p14:creationId xmlns:p14="http://schemas.microsoft.com/office/powerpoint/2010/main" val="189211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/>
      <p:bldP spid="3" grpId="0" animBg="1"/>
      <p:bldP spid="5" grpId="0" animBg="1"/>
      <p:bldP spid="7" grpId="0" animBg="1"/>
      <p:bldP spid="9" grpId="0" animBg="1"/>
      <p:bldP spid="29" grpId="0" animBg="1"/>
      <p:bldP spid="30" grpId="0" animBg="1"/>
      <p:bldP spid="31" grpId="0" animBg="1"/>
      <p:bldP spid="32" grpId="0" animBg="1"/>
      <p:bldP spid="33" grpId="0"/>
      <p:bldP spid="6" grpId="0"/>
      <p:bldP spid="22" grpId="0" animBg="1"/>
      <p:bldP spid="8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ctrTitle"/>
          </p:nvPr>
        </p:nvSpPr>
        <p:spPr>
          <a:xfrm>
            <a:off x="1596637" y="1223800"/>
            <a:ext cx="7105660" cy="21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Full Fork </a:t>
            </a:r>
            <a:br>
              <a:rPr lang="en"/>
            </a:br>
            <a:r>
              <a:rPr lang="en" b="0"/>
              <a:t>– Reparenting while returning from DFS</a:t>
            </a:r>
            <a:endParaRPr b="0"/>
          </a:p>
        </p:txBody>
      </p:sp>
      <p:cxnSp>
        <p:nvCxnSpPr>
          <p:cNvPr id="201" name="Google Shape;201;p30"/>
          <p:cNvCxnSpPr/>
          <p:nvPr/>
        </p:nvCxnSpPr>
        <p:spPr>
          <a:xfrm>
            <a:off x="1249150" y="1158550"/>
            <a:ext cx="0" cy="2321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93976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C81ED53-BC20-15BD-3421-49FCEF375CD4}"/>
              </a:ext>
            </a:extLst>
          </p:cNvPr>
          <p:cNvGrpSpPr/>
          <p:nvPr/>
        </p:nvGrpSpPr>
        <p:grpSpPr>
          <a:xfrm>
            <a:off x="499689" y="478409"/>
            <a:ext cx="2985559" cy="4295584"/>
            <a:chOff x="4655527" y="509101"/>
            <a:chExt cx="2985559" cy="429558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23E2520-6310-7AE0-A1B2-C2F8B300EF29}"/>
                </a:ext>
              </a:extLst>
            </p:cNvPr>
            <p:cNvSpPr/>
            <p:nvPr/>
          </p:nvSpPr>
          <p:spPr>
            <a:xfrm>
              <a:off x="5962439" y="581505"/>
              <a:ext cx="666000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BF528AD-00C0-1299-AE16-ABA4AFC2068D}"/>
                </a:ext>
              </a:extLst>
            </p:cNvPr>
            <p:cNvGrpSpPr/>
            <p:nvPr/>
          </p:nvGrpSpPr>
          <p:grpSpPr>
            <a:xfrm>
              <a:off x="4655527" y="509101"/>
              <a:ext cx="2985559" cy="4295584"/>
              <a:chOff x="2835410" y="574351"/>
              <a:chExt cx="2985559" cy="429558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91E0AB6-C734-E1A4-CF4F-097190381680}"/>
                  </a:ext>
                </a:extLst>
              </p:cNvPr>
              <p:cNvSpPr/>
              <p:nvPr/>
            </p:nvSpPr>
            <p:spPr>
              <a:xfrm>
                <a:off x="2835410" y="574351"/>
                <a:ext cx="2985559" cy="4285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BB9915-E543-9FE0-D453-C342D794A6E0}"/>
                  </a:ext>
                </a:extLst>
              </p:cNvPr>
              <p:cNvSpPr txBox="1"/>
              <p:nvPr/>
            </p:nvSpPr>
            <p:spPr>
              <a:xfrm>
                <a:off x="4096403" y="4562158"/>
                <a:ext cx="1717137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lang="en-IN"/>
                  <a:t>Initial Process Tree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7026949-D2A8-60D0-9CD3-9B44701A5A43}"/>
                </a:ext>
              </a:extLst>
            </p:cNvPr>
            <p:cNvSpPr/>
            <p:nvPr/>
          </p:nvSpPr>
          <p:spPr>
            <a:xfrm>
              <a:off x="5063595" y="1567803"/>
              <a:ext cx="666000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29CD942-B000-6AF4-AABB-2518C3373874}"/>
                </a:ext>
              </a:extLst>
            </p:cNvPr>
            <p:cNvSpPr/>
            <p:nvPr/>
          </p:nvSpPr>
          <p:spPr>
            <a:xfrm>
              <a:off x="6650735" y="1627704"/>
              <a:ext cx="666000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DA5A74-3BA6-E82F-5C2E-0E4D115718E9}"/>
                </a:ext>
              </a:extLst>
            </p:cNvPr>
            <p:cNvSpPr/>
            <p:nvPr/>
          </p:nvSpPr>
          <p:spPr>
            <a:xfrm>
              <a:off x="4938860" y="2837816"/>
              <a:ext cx="666000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582849-28FE-B45B-0781-C5819628CC73}"/>
                </a:ext>
              </a:extLst>
            </p:cNvPr>
            <p:cNvSpPr/>
            <p:nvPr/>
          </p:nvSpPr>
          <p:spPr>
            <a:xfrm>
              <a:off x="6280202" y="2761930"/>
              <a:ext cx="666000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51D493C-FD6F-B096-255E-D69EB4464F5B}"/>
                </a:ext>
              </a:extLst>
            </p:cNvPr>
            <p:cNvSpPr/>
            <p:nvPr/>
          </p:nvSpPr>
          <p:spPr>
            <a:xfrm>
              <a:off x="5712612" y="3722486"/>
              <a:ext cx="666000" cy="66557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T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E3FBC69-0571-C585-E43D-3085FC7F9021}"/>
                </a:ext>
              </a:extLst>
            </p:cNvPr>
            <p:cNvCxnSpPr>
              <a:stCxn id="7" idx="3"/>
              <a:endCxn id="2" idx="7"/>
            </p:cNvCxnSpPr>
            <p:nvPr/>
          </p:nvCxnSpPr>
          <p:spPr>
            <a:xfrm flipH="1">
              <a:off x="5632062" y="1149610"/>
              <a:ext cx="427910" cy="51566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6FA0905-AE0A-4258-8459-3E9B7C5E69BD}"/>
                </a:ext>
              </a:extLst>
            </p:cNvPr>
            <p:cNvCxnSpPr>
              <a:cxnSpLocks/>
              <a:stCxn id="7" idx="5"/>
              <a:endCxn id="4" idx="0"/>
            </p:cNvCxnSpPr>
            <p:nvPr/>
          </p:nvCxnSpPr>
          <p:spPr>
            <a:xfrm>
              <a:off x="6530906" y="1149610"/>
              <a:ext cx="452829" cy="47809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19CA00-A2EF-DE36-6438-C31BA06DC020}"/>
                </a:ext>
              </a:extLst>
            </p:cNvPr>
            <p:cNvCxnSpPr>
              <a:cxnSpLocks/>
              <a:stCxn id="2" idx="4"/>
              <a:endCxn id="6" idx="0"/>
            </p:cNvCxnSpPr>
            <p:nvPr/>
          </p:nvCxnSpPr>
          <p:spPr>
            <a:xfrm flipH="1">
              <a:off x="5271860" y="2233379"/>
              <a:ext cx="124735" cy="60443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3322EB2-D882-12A7-F1C5-E09A3D04AAB3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6613202" y="2244545"/>
              <a:ext cx="242974" cy="517385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9D7971-1BE0-742F-8D07-0ADCF56FB20F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6204701" y="3330035"/>
              <a:ext cx="173034" cy="392451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A993E0-9933-48AC-ADCD-823102DAD9DD}"/>
              </a:ext>
            </a:extLst>
          </p:cNvPr>
          <p:cNvGrpSpPr/>
          <p:nvPr/>
        </p:nvGrpSpPr>
        <p:grpSpPr>
          <a:xfrm>
            <a:off x="5658753" y="478409"/>
            <a:ext cx="3043543" cy="4285920"/>
            <a:chOff x="5658753" y="478409"/>
            <a:chExt cx="3043543" cy="428592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D0C099-45B1-3558-7D02-AE57ECE20CAC}"/>
                </a:ext>
              </a:extLst>
            </p:cNvPr>
            <p:cNvGrpSpPr/>
            <p:nvPr/>
          </p:nvGrpSpPr>
          <p:grpSpPr>
            <a:xfrm>
              <a:off x="5658753" y="478409"/>
              <a:ext cx="3043543" cy="4285920"/>
              <a:chOff x="3077368" y="574351"/>
              <a:chExt cx="3043543" cy="428592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25BBDC8-A6F7-650E-E956-06BE50F452D8}"/>
                  </a:ext>
                </a:extLst>
              </p:cNvPr>
              <p:cNvSpPr/>
              <p:nvPr/>
            </p:nvSpPr>
            <p:spPr>
              <a:xfrm>
                <a:off x="3077368" y="574351"/>
                <a:ext cx="3043543" cy="4285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DE20197-BBAE-6FCB-E5BD-F5A3F809593A}"/>
                  </a:ext>
                </a:extLst>
              </p:cNvPr>
              <p:cNvSpPr txBox="1"/>
              <p:nvPr/>
            </p:nvSpPr>
            <p:spPr>
              <a:xfrm>
                <a:off x="4661264" y="4491279"/>
                <a:ext cx="14494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/>
                  <a:t>Cloned Process</a:t>
                </a:r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F77CD8C-592B-AA83-BEED-061F176DF66C}"/>
                </a:ext>
              </a:extLst>
            </p:cNvPr>
            <p:cNvSpPr/>
            <p:nvPr/>
          </p:nvSpPr>
          <p:spPr>
            <a:xfrm>
              <a:off x="5956617" y="1597012"/>
              <a:ext cx="666000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</a:t>
              </a:r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’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4929EC4-32D0-8236-0106-80438D31EB7E}"/>
                </a:ext>
              </a:extLst>
            </p:cNvPr>
            <p:cNvSpPr/>
            <p:nvPr/>
          </p:nvSpPr>
          <p:spPr>
            <a:xfrm>
              <a:off x="7495957" y="1289585"/>
              <a:ext cx="666000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2</a:t>
              </a:r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’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3ADCC64-FAD3-9D1F-A857-874F60827B52}"/>
                </a:ext>
              </a:extLst>
            </p:cNvPr>
            <p:cNvSpPr/>
            <p:nvPr/>
          </p:nvSpPr>
          <p:spPr>
            <a:xfrm>
              <a:off x="6038184" y="2816595"/>
              <a:ext cx="666000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3</a:t>
              </a:r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’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EEEE2F4-4971-67A2-D7A0-2CD7DC6984E3}"/>
                </a:ext>
              </a:extLst>
            </p:cNvPr>
            <p:cNvSpPr/>
            <p:nvPr/>
          </p:nvSpPr>
          <p:spPr>
            <a:xfrm>
              <a:off x="7361978" y="2472545"/>
              <a:ext cx="666000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4</a:t>
              </a:r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’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C6A3358-2EC5-01B8-514A-91ED5527C4F3}"/>
                </a:ext>
              </a:extLst>
            </p:cNvPr>
            <p:cNvSpPr/>
            <p:nvPr/>
          </p:nvSpPr>
          <p:spPr>
            <a:xfrm>
              <a:off x="7028505" y="3572380"/>
              <a:ext cx="666000" cy="66557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T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</a:t>
              </a:r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’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6A4AD56-4245-01D7-8515-1719229A6EB3}"/>
                </a:ext>
              </a:extLst>
            </p:cNvPr>
            <p:cNvSpPr/>
            <p:nvPr/>
          </p:nvSpPr>
          <p:spPr>
            <a:xfrm>
              <a:off x="6695505" y="594994"/>
              <a:ext cx="666000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0</a:t>
              </a:r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’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14449CB-F077-09BA-D3C3-AE0C10EB8D8C}"/>
              </a:ext>
            </a:extLst>
          </p:cNvPr>
          <p:cNvCxnSpPr>
            <a:cxnSpLocks/>
          </p:cNvCxnSpPr>
          <p:nvPr/>
        </p:nvCxnSpPr>
        <p:spPr>
          <a:xfrm>
            <a:off x="2472601" y="883601"/>
            <a:ext cx="4222904" cy="441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DD5114-78C9-CA1F-E3A7-100A4E426084}"/>
              </a:ext>
            </a:extLst>
          </p:cNvPr>
          <p:cNvCxnSpPr>
            <a:cxnSpLocks/>
          </p:cNvCxnSpPr>
          <p:nvPr/>
        </p:nvCxnSpPr>
        <p:spPr>
          <a:xfrm>
            <a:off x="1573757" y="1869899"/>
            <a:ext cx="4382859" cy="528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830B183-1764-83F5-1733-6AB3A800491C}"/>
              </a:ext>
            </a:extLst>
          </p:cNvPr>
          <p:cNvCxnSpPr>
            <a:cxnSpLocks/>
          </p:cNvCxnSpPr>
          <p:nvPr/>
        </p:nvCxnSpPr>
        <p:spPr>
          <a:xfrm flipV="1">
            <a:off x="3063364" y="1622373"/>
            <a:ext cx="4432593" cy="721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D24557-1214-AA59-A141-0FFE52E798E1}"/>
              </a:ext>
            </a:extLst>
          </p:cNvPr>
          <p:cNvCxnSpPr>
            <a:cxnSpLocks/>
          </p:cNvCxnSpPr>
          <p:nvPr/>
        </p:nvCxnSpPr>
        <p:spPr>
          <a:xfrm>
            <a:off x="1351489" y="3375229"/>
            <a:ext cx="4784228" cy="94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7936EB7-17CC-989B-9B38-80B07F6C6A77}"/>
              </a:ext>
            </a:extLst>
          </p:cNvPr>
          <p:cNvCxnSpPr>
            <a:cxnSpLocks/>
          </p:cNvCxnSpPr>
          <p:nvPr/>
        </p:nvCxnSpPr>
        <p:spPr>
          <a:xfrm flipV="1">
            <a:off x="2692831" y="2805333"/>
            <a:ext cx="4669147" cy="233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9ABA97-C362-53FD-3104-C7096B85B723}"/>
              </a:ext>
            </a:extLst>
          </p:cNvPr>
          <p:cNvCxnSpPr>
            <a:cxnSpLocks/>
          </p:cNvCxnSpPr>
          <p:nvPr/>
        </p:nvCxnSpPr>
        <p:spPr>
          <a:xfrm>
            <a:off x="2190654" y="3946729"/>
            <a:ext cx="4784228" cy="94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37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ctrTitle"/>
          </p:nvPr>
        </p:nvSpPr>
        <p:spPr>
          <a:xfrm>
            <a:off x="1596637" y="2154383"/>
            <a:ext cx="5933307" cy="19465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sz="2500" b="0">
                <a:latin typeface="IBM Plex Sans" panose="020B0503050203000203" pitchFamily="34" charset="0"/>
              </a:rPr>
              <a:t>Thread Group 4</a:t>
            </a:r>
            <a:br>
              <a:rPr lang="en-IN" b="0">
                <a:latin typeface="IBM Plex Sans" panose="020B0503050203000203" pitchFamily="34" charset="0"/>
              </a:rPr>
            </a:br>
            <a:br>
              <a:rPr lang="en-IN" altLang="en-US" sz="1400" b="0" i="0" u="none" strike="noStrike" cap="none" normalizeH="0" baseline="0">
                <a:ln>
                  <a:noFill/>
                </a:ln>
                <a:effectLst/>
                <a:latin typeface="IBM Plex Sans" panose="020B0503050203000203" pitchFamily="34" charset="0"/>
              </a:rPr>
            </a:br>
            <a:r>
              <a:rPr lang="en-IN" altLang="en-US" sz="1400" b="0">
                <a:solidFill>
                  <a:srgbClr val="484A4C"/>
                </a:solidFill>
              </a:rPr>
              <a:t>Thread 1: </a:t>
            </a:r>
            <a:r>
              <a:rPr kumimoji="0" lang="en-IN" altLang="en-US" sz="1400" b="0" i="0" u="none" strike="noStrike" cap="none" normalizeH="0" baseline="0">
                <a:ln>
                  <a:noFill/>
                </a:ln>
                <a:solidFill>
                  <a:srgbClr val="484A4C"/>
                </a:solidFill>
                <a:effectLst/>
              </a:rPr>
              <a:t>Divyansh (210355)</a:t>
            </a:r>
            <a:br>
              <a:rPr lang="en-IN" altLang="en-US" sz="1400" b="0" i="0" u="none" strike="noStrike" cap="none" normalizeH="0" baseline="0">
                <a:ln>
                  <a:noFill/>
                </a:ln>
                <a:effectLst/>
                <a:latin typeface="IBM Plex Sans" panose="020B0503050203000203" pitchFamily="34" charset="0"/>
              </a:rPr>
            </a:br>
            <a:r>
              <a:rPr lang="en-IN" altLang="en-US" sz="1400" b="0">
                <a:solidFill>
                  <a:srgbClr val="484A4C"/>
                </a:solidFill>
              </a:rPr>
              <a:t>Thread 2:</a:t>
            </a:r>
            <a:r>
              <a:rPr kumimoji="0" lang="en-IN" altLang="en-US" sz="1400" b="0" i="0" u="none" strike="noStrike" cap="none" normalizeH="0" baseline="0">
                <a:ln>
                  <a:noFill/>
                </a:ln>
                <a:solidFill>
                  <a:srgbClr val="484A4C"/>
                </a:solidFill>
                <a:effectLst/>
              </a:rPr>
              <a:t> Divyansh Chhabria (210356)</a:t>
            </a:r>
            <a:br>
              <a:rPr lang="en-IN" altLang="en-US" sz="1400" b="0" i="0" u="none" strike="noStrike" cap="none" normalizeH="0" baseline="0">
                <a:ln>
                  <a:noFill/>
                </a:ln>
                <a:effectLst/>
                <a:latin typeface="IBM Plex Sans" panose="020B0503050203000203" pitchFamily="34" charset="0"/>
              </a:rPr>
            </a:br>
            <a:r>
              <a:rPr lang="en-IN" altLang="en-US" sz="1400" b="0">
                <a:solidFill>
                  <a:srgbClr val="484A4C"/>
                </a:solidFill>
              </a:rPr>
              <a:t>Thread 3:</a:t>
            </a:r>
            <a:r>
              <a:rPr kumimoji="0" lang="en-IN" altLang="en-US" sz="1400" b="0" i="0" u="none" strike="noStrike" cap="none" normalizeH="0" baseline="0">
                <a:ln>
                  <a:noFill/>
                </a:ln>
                <a:solidFill>
                  <a:srgbClr val="484A4C"/>
                </a:solidFill>
                <a:effectLst/>
              </a:rPr>
              <a:t> Rajeev Kumar (210815)</a:t>
            </a:r>
            <a:br>
              <a:rPr lang="en-IN" altLang="en-US" sz="1400" b="0" i="0" u="none" strike="noStrike" cap="none" normalizeH="0" baseline="0">
                <a:ln>
                  <a:noFill/>
                </a:ln>
                <a:effectLst/>
                <a:latin typeface="IBM Plex Sans" panose="020B0503050203000203" pitchFamily="34" charset="0"/>
              </a:rPr>
            </a:br>
            <a:r>
              <a:rPr lang="en-IN" altLang="en-US" sz="1400" b="0">
                <a:solidFill>
                  <a:srgbClr val="484A4C"/>
                </a:solidFill>
              </a:rPr>
              <a:t>Thread 4:</a:t>
            </a:r>
            <a:r>
              <a:rPr kumimoji="0" lang="en-IN" altLang="en-US" sz="1400" b="0" i="0" u="none" strike="noStrike" cap="none" normalizeH="0" baseline="0">
                <a:ln>
                  <a:noFill/>
                </a:ln>
                <a:solidFill>
                  <a:srgbClr val="484A4C"/>
                </a:solidFill>
                <a:effectLst/>
              </a:rPr>
              <a:t> Sandeep </a:t>
            </a:r>
            <a:r>
              <a:rPr kumimoji="0" lang="en-IN" altLang="en-US" sz="1400" b="0" i="0" u="none" strike="noStrike" cap="none" normalizeH="0" baseline="0" err="1">
                <a:ln>
                  <a:noFill/>
                </a:ln>
                <a:solidFill>
                  <a:srgbClr val="484A4C"/>
                </a:solidFill>
                <a:effectLst/>
              </a:rPr>
              <a:t>Nitharwal</a:t>
            </a:r>
            <a:r>
              <a:rPr kumimoji="0" lang="en-IN" altLang="en-US" sz="1400" b="0" i="0" u="none" strike="noStrike" cap="none" normalizeH="0" baseline="0">
                <a:ln>
                  <a:noFill/>
                </a:ln>
                <a:solidFill>
                  <a:srgbClr val="484A4C"/>
                </a:solidFill>
                <a:effectLst/>
              </a:rPr>
              <a:t>(210921)</a:t>
            </a:r>
            <a:br>
              <a:rPr lang="en-IN" altLang="en-US" sz="1400" b="0" i="0" u="none" strike="noStrike" cap="none" normalizeH="0" baseline="0">
                <a:ln>
                  <a:noFill/>
                </a:ln>
                <a:effectLst/>
                <a:latin typeface="IBM Plex Sans" panose="020B0503050203000203" pitchFamily="34" charset="0"/>
              </a:rPr>
            </a:br>
            <a:r>
              <a:rPr lang="en-IN" altLang="en-US" sz="1400" b="0">
                <a:solidFill>
                  <a:srgbClr val="484A4C"/>
                </a:solidFill>
              </a:rPr>
              <a:t>Thread 5:</a:t>
            </a:r>
            <a:r>
              <a:rPr kumimoji="0" lang="en-IN" altLang="en-US" sz="1400" b="0" i="0" u="none" strike="noStrike" cap="none" normalizeH="0" baseline="0">
                <a:ln>
                  <a:noFill/>
                </a:ln>
                <a:solidFill>
                  <a:srgbClr val="484A4C"/>
                </a:solidFill>
                <a:effectLst/>
              </a:rPr>
              <a:t> Soham Bharambe (210264)</a:t>
            </a:r>
            <a:endParaRPr lang="en-IN" sz="1400" b="0"/>
          </a:p>
        </p:txBody>
      </p:sp>
      <p:cxnSp>
        <p:nvCxnSpPr>
          <p:cNvPr id="201" name="Google Shape;201;p30"/>
          <p:cNvCxnSpPr>
            <a:cxnSpLocks/>
          </p:cNvCxnSpPr>
          <p:nvPr/>
        </p:nvCxnSpPr>
        <p:spPr>
          <a:xfrm>
            <a:off x="1249150" y="1158550"/>
            <a:ext cx="0" cy="3193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3193BB-5977-444C-AA38-16E7C1BFCEAE}"/>
              </a:ext>
            </a:extLst>
          </p:cNvPr>
          <p:cNvCxnSpPr/>
          <p:nvPr/>
        </p:nvCxnSpPr>
        <p:spPr>
          <a:xfrm>
            <a:off x="1249150" y="2044067"/>
            <a:ext cx="63916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Google Shape;199;p30">
            <a:extLst>
              <a:ext uri="{FF2B5EF4-FFF2-40B4-BE49-F238E27FC236}">
                <a16:creationId xmlns:a16="http://schemas.microsoft.com/office/drawing/2014/main" id="{E0ADBDBE-5E94-2204-4ED3-A5CD25C3DDEB}"/>
              </a:ext>
            </a:extLst>
          </p:cNvPr>
          <p:cNvSpPr txBox="1">
            <a:spLocks/>
          </p:cNvSpPr>
          <p:nvPr/>
        </p:nvSpPr>
        <p:spPr>
          <a:xfrm>
            <a:off x="1596636" y="1088178"/>
            <a:ext cx="5933307" cy="865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Sans"/>
              <a:buNone/>
              <a:defRPr sz="48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Sans"/>
              <a:buNone/>
              <a:defRPr sz="5200" b="1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Sans"/>
              <a:buNone/>
              <a:defRPr sz="5200" b="1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Sans"/>
              <a:buNone/>
              <a:defRPr sz="5200" b="1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Sans"/>
              <a:buNone/>
              <a:defRPr sz="5200" b="1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Sans"/>
              <a:buNone/>
              <a:defRPr sz="5200" b="1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Sans"/>
              <a:buNone/>
              <a:defRPr sz="5200" b="1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Sans"/>
              <a:buNone/>
              <a:defRPr sz="5200" b="1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Sans"/>
              <a:buNone/>
              <a:defRPr sz="5200" b="1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/>
              <a:t>Presenting:</a:t>
            </a:r>
            <a:endParaRPr lang="en-IN" sz="1400" b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B1A32D-D394-7437-DC69-BDF05D2ED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84691"/>
              </p:ext>
            </p:extLst>
          </p:nvPr>
        </p:nvGraphicFramePr>
        <p:xfrm>
          <a:off x="5021580" y="2880360"/>
          <a:ext cx="504824" cy="1181100"/>
        </p:xfrm>
        <a:graphic>
          <a:graphicData uri="http://schemas.openxmlformats.org/drawingml/2006/table">
            <a:tbl>
              <a:tblPr firstRow="1" bandRow="1">
                <a:tableStyleId>{0D628B06-378B-4C08-B4A4-4B164DD814E3}</a:tableStyleId>
              </a:tblPr>
              <a:tblGrid>
                <a:gridCol w="504824">
                  <a:extLst>
                    <a:ext uri="{9D8B030D-6E8A-4147-A177-3AD203B41FA5}">
                      <a16:colId xmlns:a16="http://schemas.microsoft.com/office/drawing/2014/main" val="1322381367"/>
                    </a:ext>
                  </a:extLst>
                </a:gridCol>
              </a:tblGrid>
              <a:tr h="220317">
                <a:tc>
                  <a:txBody>
                    <a:bodyPr/>
                    <a:lstStyle/>
                    <a:p>
                      <a:r>
                        <a:rPr lang="en-IN" sz="900"/>
                        <a:t>20%</a:t>
                      </a:r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945389"/>
                  </a:ext>
                </a:extLst>
              </a:tr>
              <a:tr h="220317">
                <a:tc>
                  <a:txBody>
                    <a:bodyPr/>
                    <a:lstStyle/>
                    <a:p>
                      <a:r>
                        <a:rPr lang="en-IN" sz="90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863379"/>
                  </a:ext>
                </a:extLst>
              </a:tr>
              <a:tr h="220317">
                <a:tc>
                  <a:txBody>
                    <a:bodyPr/>
                    <a:lstStyle/>
                    <a:p>
                      <a:r>
                        <a:rPr lang="en-IN" sz="90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69325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IN" sz="90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19614"/>
                  </a:ext>
                </a:extLst>
              </a:tr>
              <a:tr h="220317">
                <a:tc>
                  <a:txBody>
                    <a:bodyPr/>
                    <a:lstStyle/>
                    <a:p>
                      <a:r>
                        <a:rPr lang="en-IN" sz="90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715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39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652644-B009-C4F2-293B-472F2BECD683}"/>
              </a:ext>
            </a:extLst>
          </p:cNvPr>
          <p:cNvSpPr txBox="1"/>
          <p:nvPr/>
        </p:nvSpPr>
        <p:spPr>
          <a:xfrm>
            <a:off x="749629" y="675409"/>
            <a:ext cx="44161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Reparenting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06595-F052-A784-149A-3CB484C7C6BA}"/>
              </a:ext>
            </a:extLst>
          </p:cNvPr>
          <p:cNvSpPr txBox="1"/>
          <p:nvPr/>
        </p:nvSpPr>
        <p:spPr>
          <a:xfrm>
            <a:off x="942604" y="1566058"/>
            <a:ext cx="63384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/>
              <a:t>Took inspiration from adoption of orphan processes by </a:t>
            </a:r>
            <a:r>
              <a:rPr lang="en-US" err="1"/>
              <a:t>init</a:t>
            </a:r>
          </a:p>
          <a:p>
            <a:pPr marL="285750" indent="-285750">
              <a:buFont typeface="Calibri"/>
              <a:buChar char="-"/>
            </a:pPr>
            <a:r>
              <a:rPr lang="en-US" b="1" err="1"/>
              <a:t>do_exit</a:t>
            </a:r>
            <a:r>
              <a:rPr lang="en-US" b="1"/>
              <a:t>() -&gt; </a:t>
            </a:r>
            <a:r>
              <a:rPr lang="en-US" b="1" err="1"/>
              <a:t>exit_notify</a:t>
            </a:r>
            <a:r>
              <a:rPr lang="en-US" b="1"/>
              <a:t>()-&gt;</a:t>
            </a:r>
            <a:r>
              <a:rPr lang="en-US" b="1" err="1"/>
              <a:t>forget_original_parent</a:t>
            </a:r>
            <a:r>
              <a:rPr lang="en-US" b="1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D68B6-43BA-4577-5F7D-1A9EB78C6733}"/>
              </a:ext>
            </a:extLst>
          </p:cNvPr>
          <p:cNvSpPr txBox="1"/>
          <p:nvPr/>
        </p:nvSpPr>
        <p:spPr>
          <a:xfrm>
            <a:off x="1083623" y="2582883"/>
            <a:ext cx="631618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Our </a:t>
            </a:r>
            <a:r>
              <a:rPr lang="en-US" err="1"/>
              <a:t>reparent_code</a:t>
            </a:r>
            <a:r>
              <a:rPr lang="en-US"/>
              <a:t>:</a:t>
            </a:r>
          </a:p>
          <a:p>
            <a:pPr marL="342900" indent="-342900">
              <a:buAutoNum type="arabicPeriod"/>
            </a:pPr>
            <a:r>
              <a:rPr lang="en-US"/>
              <a:t>Iterate over the thread group</a:t>
            </a:r>
          </a:p>
          <a:p>
            <a:pPr marL="342900" indent="-342900">
              <a:buAutoNum type="arabicPeriod"/>
            </a:pPr>
            <a:r>
              <a:rPr lang="en-US"/>
              <a:t>Remove each thread from original parent's children list: </a:t>
            </a:r>
            <a:br>
              <a:rPr lang="en-US"/>
            </a:br>
            <a:r>
              <a:rPr lang="en-US" err="1">
                <a:latin typeface="Courier New"/>
              </a:rPr>
              <a:t>original_parent</a:t>
            </a:r>
            <a:r>
              <a:rPr lang="en-US">
                <a:latin typeface="Courier New"/>
              </a:rPr>
              <a:t>-&gt;children</a:t>
            </a:r>
          </a:p>
          <a:p>
            <a:pPr marL="342900" indent="-342900">
              <a:buAutoNum type="arabicPeriod"/>
            </a:pPr>
            <a:r>
              <a:rPr lang="en-US"/>
              <a:t>Add to new parent's children list: </a:t>
            </a:r>
            <a:r>
              <a:rPr lang="en-US" err="1">
                <a:latin typeface="Courier New"/>
              </a:rPr>
              <a:t>new_parent</a:t>
            </a:r>
            <a:r>
              <a:rPr lang="en-US">
                <a:latin typeface="Courier New"/>
              </a:rPr>
              <a:t>-&gt;children</a:t>
            </a:r>
          </a:p>
        </p:txBody>
      </p:sp>
    </p:spTree>
    <p:extLst>
      <p:ext uri="{BB962C8B-B14F-4D97-AF65-F5344CB8AC3E}">
        <p14:creationId xmlns:p14="http://schemas.microsoft.com/office/powerpoint/2010/main" val="985229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ctrTitle"/>
          </p:nvPr>
        </p:nvSpPr>
        <p:spPr>
          <a:xfrm>
            <a:off x="1596637" y="1223800"/>
            <a:ext cx="7105660" cy="21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Full Fork </a:t>
            </a:r>
            <a:br>
              <a:rPr lang="en"/>
            </a:br>
            <a:r>
              <a:rPr lang="en" b="0"/>
              <a:t>– Final Look</a:t>
            </a:r>
            <a:br>
              <a:rPr lang="en" b="0"/>
            </a:br>
            <a:endParaRPr b="0"/>
          </a:p>
        </p:txBody>
      </p:sp>
      <p:cxnSp>
        <p:nvCxnSpPr>
          <p:cNvPr id="201" name="Google Shape;201;p30"/>
          <p:cNvCxnSpPr/>
          <p:nvPr/>
        </p:nvCxnSpPr>
        <p:spPr>
          <a:xfrm>
            <a:off x="1249150" y="1158550"/>
            <a:ext cx="0" cy="2321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792A4D-AA03-EFF9-EFFE-D0B71D9075EF}"/>
              </a:ext>
            </a:extLst>
          </p:cNvPr>
          <p:cNvGrpSpPr/>
          <p:nvPr/>
        </p:nvGrpSpPr>
        <p:grpSpPr>
          <a:xfrm>
            <a:off x="499689" y="478409"/>
            <a:ext cx="2985559" cy="4285920"/>
            <a:chOff x="4655527" y="509101"/>
            <a:chExt cx="2985559" cy="428592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A3AF3FE-74CA-AD15-1BB3-4F0361F1BC82}"/>
                </a:ext>
              </a:extLst>
            </p:cNvPr>
            <p:cNvSpPr/>
            <p:nvPr/>
          </p:nvSpPr>
          <p:spPr>
            <a:xfrm>
              <a:off x="5962439" y="581505"/>
              <a:ext cx="666000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EE8B34-EC34-683F-DD40-D02BAE20EC5B}"/>
                </a:ext>
              </a:extLst>
            </p:cNvPr>
            <p:cNvGrpSpPr/>
            <p:nvPr/>
          </p:nvGrpSpPr>
          <p:grpSpPr>
            <a:xfrm>
              <a:off x="4655527" y="509101"/>
              <a:ext cx="2985559" cy="4285920"/>
              <a:chOff x="2835410" y="574351"/>
              <a:chExt cx="2985559" cy="428592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8021C3-3DAD-445A-4462-C3A6CBFEBBB9}"/>
                  </a:ext>
                </a:extLst>
              </p:cNvPr>
              <p:cNvSpPr/>
              <p:nvPr/>
            </p:nvSpPr>
            <p:spPr>
              <a:xfrm>
                <a:off x="2835410" y="574351"/>
                <a:ext cx="2985559" cy="4285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A389AF-A1B3-2B52-5AA3-EC7F75C8CB44}"/>
                  </a:ext>
                </a:extLst>
              </p:cNvPr>
              <p:cNvSpPr txBox="1"/>
              <p:nvPr/>
            </p:nvSpPr>
            <p:spPr>
              <a:xfrm>
                <a:off x="4460085" y="4473093"/>
                <a:ext cx="13003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/>
                  <a:t>Initial Process</a:t>
                </a: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C078C9D-BC85-2290-B2E5-2534403EBFBC}"/>
                </a:ext>
              </a:extLst>
            </p:cNvPr>
            <p:cNvSpPr/>
            <p:nvPr/>
          </p:nvSpPr>
          <p:spPr>
            <a:xfrm>
              <a:off x="5063595" y="1567803"/>
              <a:ext cx="666000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050AB34-B807-100F-620E-6FCAA334529F}"/>
                </a:ext>
              </a:extLst>
            </p:cNvPr>
            <p:cNvSpPr/>
            <p:nvPr/>
          </p:nvSpPr>
          <p:spPr>
            <a:xfrm>
              <a:off x="6650735" y="1627704"/>
              <a:ext cx="666000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9F1F33E-549D-ABD6-4F8E-B3967F65321F}"/>
                </a:ext>
              </a:extLst>
            </p:cNvPr>
            <p:cNvSpPr/>
            <p:nvPr/>
          </p:nvSpPr>
          <p:spPr>
            <a:xfrm>
              <a:off x="4938860" y="2837816"/>
              <a:ext cx="666000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686E27-3893-CC22-6869-C41B674D52A5}"/>
                </a:ext>
              </a:extLst>
            </p:cNvPr>
            <p:cNvSpPr/>
            <p:nvPr/>
          </p:nvSpPr>
          <p:spPr>
            <a:xfrm>
              <a:off x="6280202" y="2761930"/>
              <a:ext cx="666000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E028E3-0A58-D526-87D3-4CA11A2A2BEA}"/>
                </a:ext>
              </a:extLst>
            </p:cNvPr>
            <p:cNvSpPr/>
            <p:nvPr/>
          </p:nvSpPr>
          <p:spPr>
            <a:xfrm>
              <a:off x="5712612" y="3722486"/>
              <a:ext cx="666000" cy="66557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T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93FB0E7-1E58-DCC4-FC01-D268FA45D54A}"/>
                </a:ext>
              </a:extLst>
            </p:cNvPr>
            <p:cNvCxnSpPr>
              <a:stCxn id="7" idx="3"/>
              <a:endCxn id="2" idx="7"/>
            </p:cNvCxnSpPr>
            <p:nvPr/>
          </p:nvCxnSpPr>
          <p:spPr>
            <a:xfrm flipH="1">
              <a:off x="5632062" y="1149610"/>
              <a:ext cx="427910" cy="51566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A335B07-F587-4470-E0AF-DC8C42EC3B2C}"/>
                </a:ext>
              </a:extLst>
            </p:cNvPr>
            <p:cNvCxnSpPr>
              <a:cxnSpLocks/>
              <a:stCxn id="7" idx="5"/>
              <a:endCxn id="4" idx="0"/>
            </p:cNvCxnSpPr>
            <p:nvPr/>
          </p:nvCxnSpPr>
          <p:spPr>
            <a:xfrm>
              <a:off x="6530906" y="1149610"/>
              <a:ext cx="452829" cy="47809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5B8FCD4-0B11-E339-1F4D-D768931BD28E}"/>
                </a:ext>
              </a:extLst>
            </p:cNvPr>
            <p:cNvCxnSpPr>
              <a:cxnSpLocks/>
              <a:stCxn id="2" idx="4"/>
              <a:endCxn id="6" idx="0"/>
            </p:cNvCxnSpPr>
            <p:nvPr/>
          </p:nvCxnSpPr>
          <p:spPr>
            <a:xfrm flipH="1">
              <a:off x="5271860" y="2233379"/>
              <a:ext cx="124735" cy="60443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8C280EA-BC10-49B1-9422-8E501F37E36F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6613202" y="2244545"/>
              <a:ext cx="242974" cy="517385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B1A5420-C84E-FAA9-CEFF-7D5FF5C4A6C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6204701" y="3330035"/>
              <a:ext cx="173034" cy="392451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5" name="Arrow: Down 204">
            <a:extLst>
              <a:ext uri="{FF2B5EF4-FFF2-40B4-BE49-F238E27FC236}">
                <a16:creationId xmlns:a16="http://schemas.microsoft.com/office/drawing/2014/main" id="{B57C5D06-2165-029F-0EF0-CEFF2E8032C1}"/>
              </a:ext>
            </a:extLst>
          </p:cNvPr>
          <p:cNvSpPr/>
          <p:nvPr/>
        </p:nvSpPr>
        <p:spPr>
          <a:xfrm rot="16200000">
            <a:off x="4313055" y="2319899"/>
            <a:ext cx="517890" cy="127365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A3DBEF2-FF12-0EB1-0B3B-FE5F5DFD53E9}"/>
              </a:ext>
            </a:extLst>
          </p:cNvPr>
          <p:cNvSpPr txBox="1"/>
          <p:nvPr/>
        </p:nvSpPr>
        <p:spPr>
          <a:xfrm>
            <a:off x="3903176" y="2290262"/>
            <a:ext cx="13593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err="1">
                <a:latin typeface="IBM Plex Sans"/>
              </a:rPr>
              <a:t>Full_Fork</a:t>
            </a:r>
            <a:endParaRPr lang="en-US" sz="2000" b="1">
              <a:latin typeface="IBM Plex Sans"/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18F84692-E59A-8768-37CE-6E581177A3DA}"/>
              </a:ext>
            </a:extLst>
          </p:cNvPr>
          <p:cNvCxnSpPr>
            <a:cxnSpLocks/>
            <a:stCxn id="217" idx="3"/>
            <a:endCxn id="62" idx="7"/>
          </p:cNvCxnSpPr>
          <p:nvPr/>
        </p:nvCxnSpPr>
        <p:spPr>
          <a:xfrm flipH="1">
            <a:off x="6525084" y="1163099"/>
            <a:ext cx="267954" cy="5313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CF176878-026D-9D15-BA8D-A2B7427C517B}"/>
              </a:ext>
            </a:extLst>
          </p:cNvPr>
          <p:cNvCxnSpPr>
            <a:cxnSpLocks/>
            <a:stCxn id="217" idx="5"/>
            <a:endCxn id="192" idx="1"/>
          </p:cNvCxnSpPr>
          <p:nvPr/>
        </p:nvCxnSpPr>
        <p:spPr>
          <a:xfrm>
            <a:off x="7263972" y="1163099"/>
            <a:ext cx="329518" cy="223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6612813A-FD2E-F30F-089B-CD489BC98D27}"/>
              </a:ext>
            </a:extLst>
          </p:cNvPr>
          <p:cNvCxnSpPr>
            <a:cxnSpLocks/>
            <a:stCxn id="62" idx="4"/>
            <a:endCxn id="193" idx="0"/>
          </p:cNvCxnSpPr>
          <p:nvPr/>
        </p:nvCxnSpPr>
        <p:spPr>
          <a:xfrm>
            <a:off x="6289617" y="2262588"/>
            <a:ext cx="81567" cy="5540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0B2DD70-C821-EDCB-33CB-18805ECDBB88}"/>
              </a:ext>
            </a:extLst>
          </p:cNvPr>
          <p:cNvCxnSpPr>
            <a:cxnSpLocks/>
            <a:stCxn id="194" idx="0"/>
            <a:endCxn id="192" idx="4"/>
          </p:cNvCxnSpPr>
          <p:nvPr/>
        </p:nvCxnSpPr>
        <p:spPr>
          <a:xfrm flipV="1">
            <a:off x="7694978" y="1955161"/>
            <a:ext cx="133979" cy="517384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8DDF71D-B912-91E8-7413-87610E4AF840}"/>
              </a:ext>
            </a:extLst>
          </p:cNvPr>
          <p:cNvCxnSpPr>
            <a:cxnSpLocks/>
            <a:endCxn id="195" idx="0"/>
          </p:cNvCxnSpPr>
          <p:nvPr/>
        </p:nvCxnSpPr>
        <p:spPr>
          <a:xfrm flipH="1">
            <a:off x="7361505" y="3059431"/>
            <a:ext cx="208738" cy="512949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7E6726-62C2-787C-9879-309E1ED62A01}"/>
              </a:ext>
            </a:extLst>
          </p:cNvPr>
          <p:cNvGrpSpPr/>
          <p:nvPr/>
        </p:nvGrpSpPr>
        <p:grpSpPr>
          <a:xfrm>
            <a:off x="5658753" y="478409"/>
            <a:ext cx="3043543" cy="4285920"/>
            <a:chOff x="5658753" y="478409"/>
            <a:chExt cx="3043543" cy="428592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95DCD4-D64B-360E-97C1-7DBF2982DDED}"/>
                </a:ext>
              </a:extLst>
            </p:cNvPr>
            <p:cNvGrpSpPr/>
            <p:nvPr/>
          </p:nvGrpSpPr>
          <p:grpSpPr>
            <a:xfrm>
              <a:off x="5658753" y="478409"/>
              <a:ext cx="3043543" cy="4285920"/>
              <a:chOff x="3077368" y="574351"/>
              <a:chExt cx="3043543" cy="4285920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0D03E340-8E6A-F7EF-BC1D-865826FFA3F1}"/>
                  </a:ext>
                </a:extLst>
              </p:cNvPr>
              <p:cNvSpPr/>
              <p:nvPr/>
            </p:nvSpPr>
            <p:spPr>
              <a:xfrm>
                <a:off x="3077368" y="574351"/>
                <a:ext cx="3043543" cy="4285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B1392405-0376-62E4-8412-5507AB88B7DD}"/>
                  </a:ext>
                </a:extLst>
              </p:cNvPr>
              <p:cNvSpPr txBox="1"/>
              <p:nvPr/>
            </p:nvSpPr>
            <p:spPr>
              <a:xfrm>
                <a:off x="4661264" y="4491279"/>
                <a:ext cx="14494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/>
                  <a:t>Cloned Process</a:t>
                </a:r>
              </a:p>
            </p:txBody>
          </p:sp>
        </p:grp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08BE312-4ADE-F817-A9A4-3FCE97362869}"/>
                </a:ext>
              </a:extLst>
            </p:cNvPr>
            <p:cNvSpPr/>
            <p:nvPr/>
          </p:nvSpPr>
          <p:spPr>
            <a:xfrm>
              <a:off x="5956617" y="1597012"/>
              <a:ext cx="666000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</a:t>
              </a:r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’</a:t>
              </a: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A7086550-473B-B51F-6897-337F4B9C88AB}"/>
                </a:ext>
              </a:extLst>
            </p:cNvPr>
            <p:cNvSpPr/>
            <p:nvPr/>
          </p:nvSpPr>
          <p:spPr>
            <a:xfrm>
              <a:off x="7495957" y="1289585"/>
              <a:ext cx="666000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2</a:t>
              </a:r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’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195A25B6-E8B0-BB72-3119-2605A28F0804}"/>
                </a:ext>
              </a:extLst>
            </p:cNvPr>
            <p:cNvSpPr/>
            <p:nvPr/>
          </p:nvSpPr>
          <p:spPr>
            <a:xfrm>
              <a:off x="6038184" y="2816595"/>
              <a:ext cx="666000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3</a:t>
              </a:r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’</a:t>
              </a: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E421AC85-7A8D-F779-4651-EF21626FF226}"/>
                </a:ext>
              </a:extLst>
            </p:cNvPr>
            <p:cNvSpPr/>
            <p:nvPr/>
          </p:nvSpPr>
          <p:spPr>
            <a:xfrm>
              <a:off x="7361978" y="2472545"/>
              <a:ext cx="666000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4</a:t>
              </a:r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’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51325C5-6E62-E37A-4AE7-CEDC811D2585}"/>
                </a:ext>
              </a:extLst>
            </p:cNvPr>
            <p:cNvSpPr/>
            <p:nvPr/>
          </p:nvSpPr>
          <p:spPr>
            <a:xfrm>
              <a:off x="7028505" y="3572380"/>
              <a:ext cx="666000" cy="66557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T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</a:t>
              </a:r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’</a:t>
              </a: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F77955EF-116A-39C9-140A-3A8F9506C735}"/>
                </a:ext>
              </a:extLst>
            </p:cNvPr>
            <p:cNvSpPr/>
            <p:nvPr/>
          </p:nvSpPr>
          <p:spPr>
            <a:xfrm>
              <a:off x="6695505" y="594994"/>
              <a:ext cx="666000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0</a:t>
              </a:r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’</a:t>
              </a:r>
            </a:p>
          </p:txBody>
        </p:sp>
      </p:grp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62FC9A7-E47F-78DB-8A42-8AD61E8D66A9}"/>
              </a:ext>
            </a:extLst>
          </p:cNvPr>
          <p:cNvCxnSpPr>
            <a:cxnSpLocks/>
            <a:stCxn id="7" idx="6"/>
            <a:endCxn id="217" idx="2"/>
          </p:cNvCxnSpPr>
          <p:nvPr/>
        </p:nvCxnSpPr>
        <p:spPr>
          <a:xfrm>
            <a:off x="2472601" y="883601"/>
            <a:ext cx="4222904" cy="441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F4F0B067-DC6B-9D24-4BD1-458D9F7AFA60}"/>
              </a:ext>
            </a:extLst>
          </p:cNvPr>
          <p:cNvSpPr txBox="1"/>
          <p:nvPr/>
        </p:nvSpPr>
        <p:spPr>
          <a:xfrm>
            <a:off x="3675239" y="3310086"/>
            <a:ext cx="178541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./manager PID(M</a:t>
            </a:r>
            <a:r>
              <a:rPr lang="en-US" sz="1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0</a:t>
            </a:r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D9ED5D-DAE6-B408-2B26-7FB10E9B05CD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1573757" y="1869899"/>
            <a:ext cx="4382859" cy="528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015DDC-3858-29AC-C90C-EE1364F1310F}"/>
              </a:ext>
            </a:extLst>
          </p:cNvPr>
          <p:cNvCxnSpPr>
            <a:cxnSpLocks/>
            <a:stCxn id="4" idx="7"/>
            <a:endCxn id="192" idx="2"/>
          </p:cNvCxnSpPr>
          <p:nvPr/>
        </p:nvCxnSpPr>
        <p:spPr>
          <a:xfrm flipV="1">
            <a:off x="3063364" y="1622373"/>
            <a:ext cx="4432593" cy="721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95B9FE-B5E3-4C0E-36FD-28795A711B17}"/>
              </a:ext>
            </a:extLst>
          </p:cNvPr>
          <p:cNvCxnSpPr>
            <a:cxnSpLocks/>
            <a:stCxn id="6" idx="5"/>
            <a:endCxn id="193" idx="3"/>
          </p:cNvCxnSpPr>
          <p:nvPr/>
        </p:nvCxnSpPr>
        <p:spPr>
          <a:xfrm>
            <a:off x="1351489" y="3375229"/>
            <a:ext cx="4784228" cy="94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5B0A1F-697C-0513-3BA6-AFEBAECE9046}"/>
              </a:ext>
            </a:extLst>
          </p:cNvPr>
          <p:cNvCxnSpPr>
            <a:cxnSpLocks/>
            <a:stCxn id="8" idx="7"/>
            <a:endCxn id="194" idx="2"/>
          </p:cNvCxnSpPr>
          <p:nvPr/>
        </p:nvCxnSpPr>
        <p:spPr>
          <a:xfrm flipV="1">
            <a:off x="2692831" y="2805333"/>
            <a:ext cx="4669147" cy="233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28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/>
      <p:bldP spid="205" grpId="0" animBg="1"/>
      <p:bldP spid="206" grpId="0"/>
      <p:bldP spid="2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ctrTitle"/>
          </p:nvPr>
        </p:nvSpPr>
        <p:spPr>
          <a:xfrm>
            <a:off x="857497" y="1284759"/>
            <a:ext cx="7221087" cy="339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sz="1400" b="0">
                <a:latin typeface="Arial"/>
                <a:cs typeface="Arial"/>
              </a:rPr>
            </a:br>
            <a:r>
              <a:rPr lang="en-US" sz="1400" b="0">
                <a:latin typeface="Arial"/>
                <a:cs typeface="Arial"/>
              </a:rPr>
              <a:t>As far as current progress in we have implemented and tried out following things;-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59BA5E-37B5-B4C2-D2F7-203201FAB153}"/>
              </a:ext>
            </a:extLst>
          </p:cNvPr>
          <p:cNvSpPr txBox="1"/>
          <p:nvPr/>
        </p:nvSpPr>
        <p:spPr>
          <a:xfrm>
            <a:off x="855344" y="579119"/>
            <a:ext cx="67073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D0D0D"/>
                </a:solidFill>
              </a:rPr>
              <a:t>Current Progress and Future Work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FA941-47CE-D7ED-C8DA-C38D9FF24522}"/>
              </a:ext>
            </a:extLst>
          </p:cNvPr>
          <p:cNvSpPr txBox="1"/>
          <p:nvPr/>
        </p:nvSpPr>
        <p:spPr>
          <a:xfrm>
            <a:off x="861060" y="1687830"/>
            <a:ext cx="701802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>
                <a:solidFill>
                  <a:srgbClr val="2A2A2A"/>
                </a:solidFill>
              </a:rPr>
              <a:t>Implemented our original goal of </a:t>
            </a:r>
            <a:r>
              <a:rPr lang="en-US" err="1">
                <a:solidFill>
                  <a:srgbClr val="2A2A2A"/>
                </a:solidFill>
              </a:rPr>
              <a:t>fullfork</a:t>
            </a:r>
            <a:r>
              <a:rPr lang="en-US">
                <a:solidFill>
                  <a:srgbClr val="2A2A2A"/>
                </a:solidFill>
              </a:rPr>
              <a:t> implementation.</a:t>
            </a:r>
          </a:p>
          <a:p>
            <a:pPr marL="285750" indent="-285750">
              <a:buChar char="•"/>
            </a:pPr>
            <a:r>
              <a:rPr lang="en-US">
                <a:solidFill>
                  <a:srgbClr val="2A2A2A"/>
                </a:solidFill>
              </a:rPr>
              <a:t>Transformed our implementation to clone a process tree.</a:t>
            </a:r>
          </a:p>
          <a:p>
            <a:pPr marL="285750" indent="-285750">
              <a:buChar char="•"/>
            </a:pPr>
            <a:r>
              <a:rPr lang="en-US">
                <a:solidFill>
                  <a:srgbClr val="2A2A2A"/>
                </a:solidFill>
              </a:rPr>
              <a:t>Currently we are trying to do the 2 things majorly:</a:t>
            </a:r>
            <a:br>
              <a:rPr lang="en-US"/>
            </a:br>
            <a:r>
              <a:rPr lang="en-US">
                <a:solidFill>
                  <a:srgbClr val="2A2A2A"/>
                </a:solidFill>
              </a:rPr>
              <a:t>1. Making an API interface to restart the cloned process tree.</a:t>
            </a:r>
            <a:br>
              <a:rPr lang="en-US"/>
            </a:br>
            <a:r>
              <a:rPr lang="en-US">
                <a:solidFill>
                  <a:srgbClr val="2A2A2A"/>
                </a:solidFill>
              </a:rPr>
              <a:t>2. Extending the process cloning functionality to multi-threaded process.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12CE5C-D51C-083D-7A72-95FF7C36AEFC}"/>
              </a:ext>
            </a:extLst>
          </p:cNvPr>
          <p:cNvSpPr txBox="1"/>
          <p:nvPr/>
        </p:nvSpPr>
        <p:spPr>
          <a:xfrm>
            <a:off x="987136" y="3354779"/>
            <a:ext cx="665018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/>
              <a:t>Extending the functionality to multi-threaded systems</a:t>
            </a:r>
          </a:p>
          <a:p>
            <a:pPr marL="285750" indent="-285750">
              <a:buChar char="•"/>
            </a:pPr>
            <a:r>
              <a:rPr lang="en-US"/>
              <a:t>Extensive </a:t>
            </a:r>
            <a:r>
              <a:rPr lang="en-US" err="1"/>
              <a:t>comparision</a:t>
            </a:r>
            <a:r>
              <a:rPr lang="en-US"/>
              <a:t> with CRIU and optimization</a:t>
            </a:r>
          </a:p>
          <a:p>
            <a:pPr marL="285750" indent="-285750">
              <a:buChar char="•"/>
            </a:pPr>
            <a:r>
              <a:rPr lang="en-US"/>
              <a:t>Eventually </a:t>
            </a:r>
            <a:r>
              <a:rPr lang="en-US" err="1"/>
              <a:t>integerate</a:t>
            </a:r>
            <a:r>
              <a:rPr lang="en-US"/>
              <a:t> in Docker, </a:t>
            </a:r>
            <a:r>
              <a:rPr lang="en-US" err="1"/>
              <a:t>sqlite</a:t>
            </a:r>
            <a:r>
              <a:rPr lang="en-US"/>
              <a:t>, similar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06825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1B94-A3E8-DD9C-D763-F552FA18B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836" y="57049"/>
            <a:ext cx="5883900" cy="842460"/>
          </a:xfrm>
        </p:spPr>
        <p:txBody>
          <a:bodyPr/>
          <a:lstStyle/>
          <a:p>
            <a:r>
              <a:rPr lang="en-US" sz="2800" dirty="0"/>
              <a:t>DEMO FULLFORK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8AD2E-0B34-2276-10B4-82DCA1CFC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976" y="-1511490"/>
            <a:ext cx="5319060" cy="10473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14999"/>
              </a:lnSpc>
              <a:buSzPts val="1800"/>
            </a:pPr>
            <a:endParaRPr lang="en-US" sz="1200" dirty="0">
              <a:latin typeface="Calibri"/>
            </a:endParaRP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0E06DC0-C5FD-A2AC-6B28-B85DC4AFB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661" y="1029873"/>
            <a:ext cx="3208540" cy="2476500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D70E7B2-D6F8-EF76-091D-3A7E6A4B9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36" y="1026123"/>
            <a:ext cx="2640015" cy="3086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E4A204-BF02-DFFE-11F4-F807AABD7E56}"/>
              </a:ext>
            </a:extLst>
          </p:cNvPr>
          <p:cNvSpPr txBox="1"/>
          <p:nvPr/>
        </p:nvSpPr>
        <p:spPr>
          <a:xfrm>
            <a:off x="3398520" y="3615690"/>
            <a:ext cx="53111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2A2A2A"/>
                </a:solidFill>
                <a:latin typeface="Calibri"/>
                <a:cs typeface="Calibri"/>
              </a:rPr>
              <a:t>In the code we are calling </a:t>
            </a:r>
            <a:r>
              <a:rPr lang="en-US" sz="1200" dirty="0" err="1">
                <a:solidFill>
                  <a:srgbClr val="2A2A2A"/>
                </a:solidFill>
                <a:latin typeface="Calibri"/>
                <a:cs typeface="Calibri"/>
              </a:rPr>
              <a:t>syscall</a:t>
            </a:r>
            <a:r>
              <a:rPr lang="en-US" sz="1200" dirty="0">
                <a:solidFill>
                  <a:srgbClr val="2A2A2A"/>
                </a:solidFill>
                <a:latin typeface="Calibri"/>
                <a:cs typeface="Calibri"/>
              </a:rPr>
              <a:t>(548) after 10 time unit from creation of threads and in the output we can see that after 10 unit of time all the 3 threads and main function get cloned.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917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1B94-A3E8-DD9C-D763-F552FA18B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615" y="146114"/>
            <a:ext cx="7628880" cy="842460"/>
          </a:xfrm>
        </p:spPr>
        <p:txBody>
          <a:bodyPr/>
          <a:lstStyle/>
          <a:p>
            <a:r>
              <a:rPr lang="en-US" sz="2800" dirty="0"/>
              <a:t>DEMO FULLFORK(Cont.)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132D306-6215-407B-B379-01054730B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67" y="1076155"/>
            <a:ext cx="4572000" cy="704850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DF27499-6145-7F8C-FD8F-E6974BBB9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87" y="2126274"/>
            <a:ext cx="4572000" cy="1115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BF68F4-76CC-B600-B521-324006265862}"/>
              </a:ext>
            </a:extLst>
          </p:cNvPr>
          <p:cNvSpPr txBox="1"/>
          <p:nvPr/>
        </p:nvSpPr>
        <p:spPr>
          <a:xfrm>
            <a:off x="5120640" y="2457450"/>
            <a:ext cx="36118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2A2A2A"/>
                </a:solidFill>
                <a:latin typeface="Calibri"/>
              </a:rPr>
              <a:t>These two figure shows initial and after </a:t>
            </a:r>
            <a:r>
              <a:rPr lang="en-US" sz="1200" b="1" err="1">
                <a:solidFill>
                  <a:srgbClr val="2A2A2A"/>
                </a:solidFill>
                <a:latin typeface="Calibri"/>
              </a:rPr>
              <a:t>fullfork</a:t>
            </a:r>
            <a:r>
              <a:rPr lang="en-US" sz="1200" b="1" dirty="0">
                <a:solidFill>
                  <a:srgbClr val="2A2A2A"/>
                </a:solidFill>
                <a:latin typeface="Calibri"/>
              </a:rPr>
              <a:t> </a:t>
            </a:r>
            <a:r>
              <a:rPr lang="en-US" sz="1200" dirty="0">
                <a:solidFill>
                  <a:srgbClr val="2A2A2A"/>
                </a:solidFill>
                <a:latin typeface="Calibri"/>
              </a:rPr>
              <a:t>cloning state of process in </a:t>
            </a:r>
            <a:r>
              <a:rPr lang="en-US" sz="1200" b="1" err="1">
                <a:solidFill>
                  <a:srgbClr val="2A2A2A"/>
                </a:solidFill>
                <a:latin typeface="Calibri"/>
              </a:rPr>
              <a:t>htop</a:t>
            </a:r>
            <a:r>
              <a:rPr lang="en-US" sz="1200" dirty="0">
                <a:solidFill>
                  <a:srgbClr val="2A2A2A"/>
                </a:solidFill>
                <a:latin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9908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21C08B-54AE-3168-45D4-8A07F4AEDA2D}"/>
              </a:ext>
            </a:extLst>
          </p:cNvPr>
          <p:cNvSpPr txBox="1"/>
          <p:nvPr/>
        </p:nvSpPr>
        <p:spPr>
          <a:xfrm>
            <a:off x="571499" y="341415"/>
            <a:ext cx="66353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DEMO Process Tree Clone</a:t>
            </a:r>
          </a:p>
        </p:txBody>
      </p:sp>
      <p:pic>
        <p:nvPicPr>
          <p:cNvPr id="5" name="Picture 4" descr="A computer screen shot of white text&#10;&#10;Description automatically generated">
            <a:extLst>
              <a:ext uri="{FF2B5EF4-FFF2-40B4-BE49-F238E27FC236}">
                <a16:creationId xmlns:a16="http://schemas.microsoft.com/office/drawing/2014/main" id="{3DCA388C-7A5C-6BF5-FC61-C643D7D66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41" y="917369"/>
            <a:ext cx="2611070" cy="308610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528DF67-C27A-A1EF-526A-0978C73AFB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5" t="8379" r="5829" b="-2366"/>
          <a:stretch/>
        </p:blipFill>
        <p:spPr>
          <a:xfrm>
            <a:off x="3466109" y="1288310"/>
            <a:ext cx="5317570" cy="22049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AFC4FF-8F69-5FAE-2086-CDDD8E14A21D}"/>
              </a:ext>
            </a:extLst>
          </p:cNvPr>
          <p:cNvSpPr txBox="1"/>
          <p:nvPr/>
        </p:nvSpPr>
        <p:spPr>
          <a:xfrm>
            <a:off x="4163785" y="3918857"/>
            <a:ext cx="42008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The image on the left shows the test code which creates 5 process making a tree and on the right we have 10 process running consisting the original and cloned tree.</a:t>
            </a:r>
          </a:p>
        </p:txBody>
      </p:sp>
    </p:spTree>
    <p:extLst>
      <p:ext uri="{BB962C8B-B14F-4D97-AF65-F5344CB8AC3E}">
        <p14:creationId xmlns:p14="http://schemas.microsoft.com/office/powerpoint/2010/main" val="2707639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21C08B-54AE-3168-45D4-8A07F4AEDA2D}"/>
              </a:ext>
            </a:extLst>
          </p:cNvPr>
          <p:cNvSpPr txBox="1"/>
          <p:nvPr/>
        </p:nvSpPr>
        <p:spPr>
          <a:xfrm>
            <a:off x="571499" y="341415"/>
            <a:ext cx="66353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Source Code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A9F2A2-A0EE-13DC-8CA8-4E9CE82FF8E0}"/>
              </a:ext>
            </a:extLst>
          </p:cNvPr>
          <p:cNvSpPr txBox="1"/>
          <p:nvPr/>
        </p:nvSpPr>
        <p:spPr>
          <a:xfrm>
            <a:off x="742208" y="1224642"/>
            <a:ext cx="634587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Our implementation had both kernel modules and direct modification into source code, we have compiled all the source code and modification in the following link</a:t>
            </a:r>
            <a:br>
              <a:rPr lang="en-US" dirty="0"/>
            </a:br>
            <a:r>
              <a:rPr lang="en-US" b="1" dirty="0"/>
              <a:t>Gitlab link</a:t>
            </a:r>
            <a:r>
              <a:rPr lang="en-US" dirty="0"/>
              <a:t>: </a:t>
            </a:r>
            <a:r>
              <a:rPr lang="en-US" dirty="0">
                <a:hlinkClick r:id="rId2"/>
              </a:rPr>
              <a:t>https://git.cse.iitk.ac.in/divyanshc/kernel-full-fork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Our modified kernel source code can be found here:</a:t>
            </a:r>
            <a:br>
              <a:rPr lang="en-US" dirty="0"/>
            </a:br>
            <a:r>
              <a:rPr lang="en-US" dirty="0"/>
              <a:t>https://iitk-my.sharepoint.com/:f:/g/personal/divyansh21_iitk_ac_in/EoV00fHmAjhLnFMiYgOZ3ykBuKMRj0vhwlAp-JpLomeR4Q?e=YEhPaN</a:t>
            </a:r>
          </a:p>
        </p:txBody>
      </p:sp>
    </p:spTree>
    <p:extLst>
      <p:ext uri="{BB962C8B-B14F-4D97-AF65-F5344CB8AC3E}">
        <p14:creationId xmlns:p14="http://schemas.microsoft.com/office/powerpoint/2010/main" val="1059729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ctrTitle"/>
          </p:nvPr>
        </p:nvSpPr>
        <p:spPr>
          <a:xfrm>
            <a:off x="1596637" y="1223799"/>
            <a:ext cx="5933307" cy="28771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/>
              <a:t>Thank You! </a:t>
            </a:r>
            <a:br>
              <a:rPr lang="en-IN">
                <a:latin typeface="IBM Plex Sans" panose="020B0503050203000203" pitchFamily="34" charset="0"/>
              </a:rPr>
            </a:br>
            <a:r>
              <a:rPr lang="en-IN">
                <a:latin typeface="IBM Plex Sans" panose="020B0503050203000203" pitchFamily="34" charset="0"/>
              </a:rPr>
              <a:t>                          </a:t>
            </a:r>
            <a:r>
              <a:rPr lang="en-IN" sz="2000" b="0">
                <a:latin typeface="IBM Plex Sans" panose="020B0503050203000203" pitchFamily="34" charset="0"/>
              </a:rPr>
              <a:t>Good Bye Kernel!</a:t>
            </a:r>
            <a:br>
              <a:rPr lang="en-IN" b="0">
                <a:latin typeface="IBM Plex Sans" panose="020B0503050203000203" pitchFamily="34" charset="0"/>
              </a:rPr>
            </a:br>
            <a:br>
              <a:rPr lang="en-IN" altLang="en-US" sz="1400" b="0" i="0" u="none" strike="noStrike" cap="none" normalizeH="0" baseline="0">
                <a:ln>
                  <a:noFill/>
                </a:ln>
                <a:effectLst/>
                <a:latin typeface="IBM Plex Sans" panose="020B0503050203000203" pitchFamily="34" charset="0"/>
              </a:rPr>
            </a:br>
            <a:r>
              <a:rPr lang="en-IN" altLang="en-US" sz="1400" b="0">
                <a:solidFill>
                  <a:srgbClr val="484A4C"/>
                </a:solidFill>
              </a:rPr>
              <a:t>Thread 1: </a:t>
            </a:r>
            <a:r>
              <a:rPr kumimoji="0" lang="en-IN" altLang="en-US" sz="1400" b="0" i="0" u="none" strike="noStrike" cap="none" normalizeH="0" baseline="0">
                <a:ln>
                  <a:noFill/>
                </a:ln>
                <a:solidFill>
                  <a:srgbClr val="484A4C"/>
                </a:solidFill>
                <a:effectLst/>
              </a:rPr>
              <a:t>Divyansh (210355)</a:t>
            </a:r>
            <a:br>
              <a:rPr lang="en-IN" altLang="en-US" sz="1400" b="0" i="0" u="none" strike="noStrike" cap="none" normalizeH="0" baseline="0">
                <a:ln>
                  <a:noFill/>
                </a:ln>
                <a:effectLst/>
                <a:latin typeface="IBM Plex Sans" panose="020B0503050203000203" pitchFamily="34" charset="0"/>
              </a:rPr>
            </a:br>
            <a:r>
              <a:rPr lang="en-IN" altLang="en-US" sz="1400" b="0">
                <a:solidFill>
                  <a:srgbClr val="484A4C"/>
                </a:solidFill>
              </a:rPr>
              <a:t>Thread 2:</a:t>
            </a:r>
            <a:r>
              <a:rPr kumimoji="0" lang="en-IN" altLang="en-US" sz="1400" b="0" i="0" u="none" strike="noStrike" cap="none" normalizeH="0" baseline="0">
                <a:ln>
                  <a:noFill/>
                </a:ln>
                <a:solidFill>
                  <a:srgbClr val="484A4C"/>
                </a:solidFill>
                <a:effectLst/>
              </a:rPr>
              <a:t> Divyansh Chhabria (210356)</a:t>
            </a:r>
            <a:br>
              <a:rPr lang="en-IN" altLang="en-US" sz="1400" b="0" i="0" u="none" strike="noStrike" cap="none" normalizeH="0" baseline="0">
                <a:ln>
                  <a:noFill/>
                </a:ln>
                <a:effectLst/>
                <a:latin typeface="IBM Plex Sans" panose="020B0503050203000203" pitchFamily="34" charset="0"/>
              </a:rPr>
            </a:br>
            <a:r>
              <a:rPr lang="en-IN" altLang="en-US" sz="1400" b="0">
                <a:solidFill>
                  <a:srgbClr val="484A4C"/>
                </a:solidFill>
              </a:rPr>
              <a:t>Thread 3:</a:t>
            </a:r>
            <a:r>
              <a:rPr kumimoji="0" lang="en-IN" altLang="en-US" sz="1400" b="0" i="0" u="none" strike="noStrike" cap="none" normalizeH="0" baseline="0">
                <a:ln>
                  <a:noFill/>
                </a:ln>
                <a:solidFill>
                  <a:srgbClr val="484A4C"/>
                </a:solidFill>
                <a:effectLst/>
              </a:rPr>
              <a:t> Rajeev Kumar (210815)</a:t>
            </a:r>
            <a:br>
              <a:rPr lang="en-IN" altLang="en-US" sz="1400" b="0" i="0" u="none" strike="noStrike" cap="none" normalizeH="0" baseline="0">
                <a:ln>
                  <a:noFill/>
                </a:ln>
                <a:effectLst/>
                <a:latin typeface="IBM Plex Sans" panose="020B0503050203000203" pitchFamily="34" charset="0"/>
              </a:rPr>
            </a:br>
            <a:r>
              <a:rPr lang="en-IN" altLang="en-US" sz="1400" b="0">
                <a:solidFill>
                  <a:srgbClr val="484A4C"/>
                </a:solidFill>
              </a:rPr>
              <a:t>Thread 4:</a:t>
            </a:r>
            <a:r>
              <a:rPr kumimoji="0" lang="en-IN" altLang="en-US" sz="1400" b="0" i="0" u="none" strike="noStrike" cap="none" normalizeH="0" baseline="0">
                <a:ln>
                  <a:noFill/>
                </a:ln>
                <a:solidFill>
                  <a:srgbClr val="484A4C"/>
                </a:solidFill>
                <a:effectLst/>
              </a:rPr>
              <a:t> Sandeep </a:t>
            </a:r>
            <a:r>
              <a:rPr kumimoji="0" lang="en-IN" altLang="en-US" sz="1400" b="0" i="0" u="none" strike="noStrike" cap="none" normalizeH="0" baseline="0" err="1">
                <a:ln>
                  <a:noFill/>
                </a:ln>
                <a:solidFill>
                  <a:srgbClr val="484A4C"/>
                </a:solidFill>
                <a:effectLst/>
              </a:rPr>
              <a:t>Nitharwal</a:t>
            </a:r>
            <a:r>
              <a:rPr kumimoji="0" lang="en-IN" altLang="en-US" sz="1400" b="0" i="0" u="none" strike="noStrike" cap="none" normalizeH="0" baseline="0">
                <a:ln>
                  <a:noFill/>
                </a:ln>
                <a:solidFill>
                  <a:srgbClr val="484A4C"/>
                </a:solidFill>
                <a:effectLst/>
              </a:rPr>
              <a:t>(210921)</a:t>
            </a:r>
            <a:br>
              <a:rPr lang="en-IN" altLang="en-US" sz="1400" b="0" i="0" u="none" strike="noStrike" cap="none" normalizeH="0" baseline="0">
                <a:ln>
                  <a:noFill/>
                </a:ln>
                <a:effectLst/>
                <a:latin typeface="IBM Plex Sans" panose="020B0503050203000203" pitchFamily="34" charset="0"/>
              </a:rPr>
            </a:br>
            <a:r>
              <a:rPr lang="en-IN" altLang="en-US" sz="1400" b="0">
                <a:solidFill>
                  <a:srgbClr val="484A4C"/>
                </a:solidFill>
              </a:rPr>
              <a:t>Thread 5:</a:t>
            </a:r>
            <a:r>
              <a:rPr kumimoji="0" lang="en-IN" altLang="en-US" sz="1400" b="0" i="0" u="none" strike="noStrike" cap="none" normalizeH="0" baseline="0">
                <a:ln>
                  <a:noFill/>
                </a:ln>
                <a:solidFill>
                  <a:srgbClr val="484A4C"/>
                </a:solidFill>
                <a:effectLst/>
              </a:rPr>
              <a:t> Soham Bharambe (210264)</a:t>
            </a:r>
            <a:endParaRPr lang="en-IN" sz="1400" b="0"/>
          </a:p>
        </p:txBody>
      </p:sp>
      <p:cxnSp>
        <p:nvCxnSpPr>
          <p:cNvPr id="201" name="Google Shape;201;p30"/>
          <p:cNvCxnSpPr>
            <a:cxnSpLocks/>
          </p:cNvCxnSpPr>
          <p:nvPr/>
        </p:nvCxnSpPr>
        <p:spPr>
          <a:xfrm>
            <a:off x="1249150" y="1158550"/>
            <a:ext cx="0" cy="3193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3193BB-5977-444C-AA38-16E7C1BFCEAE}"/>
              </a:ext>
            </a:extLst>
          </p:cNvPr>
          <p:cNvCxnSpPr/>
          <p:nvPr/>
        </p:nvCxnSpPr>
        <p:spPr>
          <a:xfrm>
            <a:off x="1249150" y="2044067"/>
            <a:ext cx="63916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8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ctrTitle"/>
          </p:nvPr>
        </p:nvSpPr>
        <p:spPr>
          <a:xfrm>
            <a:off x="1604257" y="1155220"/>
            <a:ext cx="6268587" cy="2328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000"/>
              <a:t>Kernel Full Fork (Recap)</a:t>
            </a:r>
            <a:r>
              <a:rPr lang="en"/>
              <a:t> </a:t>
            </a:r>
            <a:br>
              <a:rPr lang="en"/>
            </a:br>
            <a:r>
              <a:rPr lang="en" sz="2000" b="0">
                <a:latin typeface="Arial"/>
              </a:rPr>
              <a:t>Kernel full fork is a process duplication mechanism that replicates not only the parent process but also its entire thread structure. The child process inherits an identical set of threads, enabling efficient multi-threaded process cloning and parallel execution.</a:t>
            </a:r>
            <a:endParaRPr lang="en" b="0">
              <a:latin typeface="Arial"/>
            </a:endParaRPr>
          </a:p>
        </p:txBody>
      </p:sp>
      <p:cxnSp>
        <p:nvCxnSpPr>
          <p:cNvPr id="201" name="Google Shape;201;p30"/>
          <p:cNvCxnSpPr/>
          <p:nvPr/>
        </p:nvCxnSpPr>
        <p:spPr>
          <a:xfrm>
            <a:off x="1249150" y="1158550"/>
            <a:ext cx="0" cy="2321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8711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E6593665-BBCA-9D39-979B-AD88BDAE306B}"/>
              </a:ext>
            </a:extLst>
          </p:cNvPr>
          <p:cNvSpPr/>
          <p:nvPr/>
        </p:nvSpPr>
        <p:spPr>
          <a:xfrm>
            <a:off x="4392897" y="891012"/>
            <a:ext cx="614375" cy="6655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</a:t>
            </a:r>
            <a:r>
              <a:rPr lang="en-IN" baseline="-25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7B8565-2D97-8063-21BA-FDC5DE79359B}"/>
              </a:ext>
            </a:extLst>
          </p:cNvPr>
          <p:cNvSpPr/>
          <p:nvPr/>
        </p:nvSpPr>
        <p:spPr>
          <a:xfrm>
            <a:off x="5681896" y="891012"/>
            <a:ext cx="614375" cy="6655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</a:t>
            </a:r>
            <a:r>
              <a:rPr lang="en-IN" baseline="-25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2739537-AFA4-E364-4EE4-34E84D3C4994}"/>
              </a:ext>
            </a:extLst>
          </p:cNvPr>
          <p:cNvSpPr/>
          <p:nvPr/>
        </p:nvSpPr>
        <p:spPr>
          <a:xfrm>
            <a:off x="3105286" y="891012"/>
            <a:ext cx="614375" cy="66557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</a:t>
            </a:r>
            <a:endParaRPr lang="en-IN" baseline="-2500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57AF25CD-F793-37BE-C38A-83068F6EF049}"/>
              </a:ext>
            </a:extLst>
          </p:cNvPr>
          <p:cNvSpPr/>
          <p:nvPr/>
        </p:nvSpPr>
        <p:spPr>
          <a:xfrm>
            <a:off x="4313055" y="1966466"/>
            <a:ext cx="517890" cy="87804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BC77702-5ABF-014F-4747-6316834B7B31}"/>
              </a:ext>
            </a:extLst>
          </p:cNvPr>
          <p:cNvGrpSpPr/>
          <p:nvPr/>
        </p:nvGrpSpPr>
        <p:grpSpPr>
          <a:xfrm>
            <a:off x="663547" y="2953593"/>
            <a:ext cx="3729348" cy="1311783"/>
            <a:chOff x="663547" y="2953593"/>
            <a:chExt cx="3729348" cy="131178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917CB6B-FB73-C611-E085-9E45C2760954}"/>
                </a:ext>
              </a:extLst>
            </p:cNvPr>
            <p:cNvSpPr/>
            <p:nvPr/>
          </p:nvSpPr>
          <p:spPr>
            <a:xfrm>
              <a:off x="2254414" y="3254125"/>
              <a:ext cx="614375" cy="66557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T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D69ED64-471B-D294-2109-D5DA224587A3}"/>
                </a:ext>
              </a:extLst>
            </p:cNvPr>
            <p:cNvSpPr/>
            <p:nvPr/>
          </p:nvSpPr>
          <p:spPr>
            <a:xfrm>
              <a:off x="3543413" y="3254125"/>
              <a:ext cx="614375" cy="66557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T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9524524-31D2-F1D8-F549-B739804BB563}"/>
                </a:ext>
              </a:extLst>
            </p:cNvPr>
            <p:cNvSpPr/>
            <p:nvPr/>
          </p:nvSpPr>
          <p:spPr>
            <a:xfrm>
              <a:off x="966803" y="3254125"/>
              <a:ext cx="614375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</a:t>
              </a:r>
              <a:endParaRPr lang="en-IN" baseline="-25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C21233F-87F7-CD68-BA30-DD55EA41AAAF}"/>
                </a:ext>
              </a:extLst>
            </p:cNvPr>
            <p:cNvSpPr/>
            <p:nvPr/>
          </p:nvSpPr>
          <p:spPr>
            <a:xfrm>
              <a:off x="663547" y="2953593"/>
              <a:ext cx="3729348" cy="1298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8F68A17-6086-475E-58F8-FBB9C840942D}"/>
                </a:ext>
              </a:extLst>
            </p:cNvPr>
            <p:cNvSpPr txBox="1"/>
            <p:nvPr/>
          </p:nvSpPr>
          <p:spPr>
            <a:xfrm>
              <a:off x="3076355" y="3957599"/>
              <a:ext cx="1300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/>
                <a:t>Initial Process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6542305-F7D9-6542-6D11-5F7BD943BAF3}"/>
              </a:ext>
            </a:extLst>
          </p:cNvPr>
          <p:cNvGrpSpPr/>
          <p:nvPr/>
        </p:nvGrpSpPr>
        <p:grpSpPr>
          <a:xfrm>
            <a:off x="2835410" y="574351"/>
            <a:ext cx="3729348" cy="1298895"/>
            <a:chOff x="2835410" y="574351"/>
            <a:chExt cx="3729348" cy="129889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E6CD70D-493E-3065-6B54-5DB52D0860D9}"/>
                </a:ext>
              </a:extLst>
            </p:cNvPr>
            <p:cNvSpPr/>
            <p:nvPr/>
          </p:nvSpPr>
          <p:spPr>
            <a:xfrm>
              <a:off x="2835410" y="574351"/>
              <a:ext cx="3729348" cy="1298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A4A1ACF-2F3D-8E05-04B2-C960B95B533B}"/>
                </a:ext>
              </a:extLst>
            </p:cNvPr>
            <p:cNvSpPr txBox="1"/>
            <p:nvPr/>
          </p:nvSpPr>
          <p:spPr>
            <a:xfrm>
              <a:off x="5264402" y="1565128"/>
              <a:ext cx="1300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/>
                <a:t>Initial Process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6FFD75-FFDE-4FB8-06C4-DC474E5DCE56}"/>
              </a:ext>
            </a:extLst>
          </p:cNvPr>
          <p:cNvGrpSpPr/>
          <p:nvPr/>
        </p:nvGrpSpPr>
        <p:grpSpPr>
          <a:xfrm>
            <a:off x="4756045" y="2945662"/>
            <a:ext cx="3729348" cy="1298895"/>
            <a:chOff x="4756045" y="2945662"/>
            <a:chExt cx="3729348" cy="129889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43B652D-6C75-3AD6-B675-A142A990FEF0}"/>
                </a:ext>
              </a:extLst>
            </p:cNvPr>
            <p:cNvSpPr/>
            <p:nvPr/>
          </p:nvSpPr>
          <p:spPr>
            <a:xfrm>
              <a:off x="4998855" y="3254124"/>
              <a:ext cx="614375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M’</a:t>
              </a:r>
              <a:endParaRPr lang="en-IN" baseline="-25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6DBFCA1-AFEB-158F-119B-399CE2766DF0}"/>
                </a:ext>
              </a:extLst>
            </p:cNvPr>
            <p:cNvSpPr/>
            <p:nvPr/>
          </p:nvSpPr>
          <p:spPr>
            <a:xfrm>
              <a:off x="4756045" y="2945662"/>
              <a:ext cx="3729348" cy="1298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5FD3F78-B85C-2E16-A1D1-A5240FF56C52}"/>
                </a:ext>
              </a:extLst>
            </p:cNvPr>
            <p:cNvSpPr txBox="1"/>
            <p:nvPr/>
          </p:nvSpPr>
          <p:spPr>
            <a:xfrm>
              <a:off x="7031017" y="3936780"/>
              <a:ext cx="1449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/>
                <a:t>Cloned Process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B46634-4483-4A65-8D10-0DFE8987AF28}"/>
              </a:ext>
            </a:extLst>
          </p:cNvPr>
          <p:cNvSpPr txBox="1"/>
          <p:nvPr/>
        </p:nvSpPr>
        <p:spPr>
          <a:xfrm>
            <a:off x="5155717" y="2164499"/>
            <a:ext cx="17135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latin typeface="IBM Plex Sans"/>
              </a:rPr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257103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6" grpId="0" animBg="1"/>
      <p:bldP spid="49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E6593665-BBCA-9D39-979B-AD88BDAE306B}"/>
              </a:ext>
            </a:extLst>
          </p:cNvPr>
          <p:cNvSpPr/>
          <p:nvPr/>
        </p:nvSpPr>
        <p:spPr>
          <a:xfrm>
            <a:off x="4392897" y="891012"/>
            <a:ext cx="614375" cy="6655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</a:t>
            </a:r>
            <a:r>
              <a:rPr lang="en-IN" baseline="-25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7B8565-2D97-8063-21BA-FDC5DE79359B}"/>
              </a:ext>
            </a:extLst>
          </p:cNvPr>
          <p:cNvSpPr/>
          <p:nvPr/>
        </p:nvSpPr>
        <p:spPr>
          <a:xfrm>
            <a:off x="5681896" y="891012"/>
            <a:ext cx="614375" cy="6655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</a:t>
            </a:r>
            <a:r>
              <a:rPr lang="en-IN" baseline="-25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2739537-AFA4-E364-4EE4-34E84D3C4994}"/>
              </a:ext>
            </a:extLst>
          </p:cNvPr>
          <p:cNvSpPr/>
          <p:nvPr/>
        </p:nvSpPr>
        <p:spPr>
          <a:xfrm>
            <a:off x="3105286" y="891012"/>
            <a:ext cx="614375" cy="66557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</a:t>
            </a:r>
            <a:endParaRPr lang="en-IN" baseline="-2500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57AF25CD-F793-37BE-C38A-83068F6EF049}"/>
              </a:ext>
            </a:extLst>
          </p:cNvPr>
          <p:cNvSpPr/>
          <p:nvPr/>
        </p:nvSpPr>
        <p:spPr>
          <a:xfrm>
            <a:off x="4313055" y="1966466"/>
            <a:ext cx="517890" cy="87804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BC77702-5ABF-014F-4747-6316834B7B31}"/>
              </a:ext>
            </a:extLst>
          </p:cNvPr>
          <p:cNvGrpSpPr/>
          <p:nvPr/>
        </p:nvGrpSpPr>
        <p:grpSpPr>
          <a:xfrm>
            <a:off x="663547" y="2953593"/>
            <a:ext cx="3729348" cy="1311783"/>
            <a:chOff x="663547" y="2953593"/>
            <a:chExt cx="3729348" cy="131178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917CB6B-FB73-C611-E085-9E45C2760954}"/>
                </a:ext>
              </a:extLst>
            </p:cNvPr>
            <p:cNvSpPr/>
            <p:nvPr/>
          </p:nvSpPr>
          <p:spPr>
            <a:xfrm>
              <a:off x="2254414" y="3254125"/>
              <a:ext cx="614375" cy="66557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T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D69ED64-471B-D294-2109-D5DA224587A3}"/>
                </a:ext>
              </a:extLst>
            </p:cNvPr>
            <p:cNvSpPr/>
            <p:nvPr/>
          </p:nvSpPr>
          <p:spPr>
            <a:xfrm>
              <a:off x="3543413" y="3254125"/>
              <a:ext cx="614375" cy="66557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T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9524524-31D2-F1D8-F549-B739804BB563}"/>
                </a:ext>
              </a:extLst>
            </p:cNvPr>
            <p:cNvSpPr/>
            <p:nvPr/>
          </p:nvSpPr>
          <p:spPr>
            <a:xfrm>
              <a:off x="966803" y="3254125"/>
              <a:ext cx="614375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</a:t>
              </a:r>
              <a:endParaRPr lang="en-IN" baseline="-25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C21233F-87F7-CD68-BA30-DD55EA41AAAF}"/>
                </a:ext>
              </a:extLst>
            </p:cNvPr>
            <p:cNvSpPr/>
            <p:nvPr/>
          </p:nvSpPr>
          <p:spPr>
            <a:xfrm>
              <a:off x="663547" y="2953593"/>
              <a:ext cx="3729348" cy="1298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8F68A17-6086-475E-58F8-FBB9C840942D}"/>
                </a:ext>
              </a:extLst>
            </p:cNvPr>
            <p:cNvSpPr txBox="1"/>
            <p:nvPr/>
          </p:nvSpPr>
          <p:spPr>
            <a:xfrm>
              <a:off x="3076355" y="3957599"/>
              <a:ext cx="1300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/>
                <a:t>Initial Process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6542305-F7D9-6542-6D11-5F7BD943BAF3}"/>
              </a:ext>
            </a:extLst>
          </p:cNvPr>
          <p:cNvGrpSpPr/>
          <p:nvPr/>
        </p:nvGrpSpPr>
        <p:grpSpPr>
          <a:xfrm>
            <a:off x="2835410" y="574351"/>
            <a:ext cx="3729348" cy="1298895"/>
            <a:chOff x="2835410" y="574351"/>
            <a:chExt cx="3729348" cy="129889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E6CD70D-493E-3065-6B54-5DB52D0860D9}"/>
                </a:ext>
              </a:extLst>
            </p:cNvPr>
            <p:cNvSpPr/>
            <p:nvPr/>
          </p:nvSpPr>
          <p:spPr>
            <a:xfrm>
              <a:off x="2835410" y="574351"/>
              <a:ext cx="3729348" cy="1298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A4A1ACF-2F3D-8E05-04B2-C960B95B533B}"/>
                </a:ext>
              </a:extLst>
            </p:cNvPr>
            <p:cNvSpPr txBox="1"/>
            <p:nvPr/>
          </p:nvSpPr>
          <p:spPr>
            <a:xfrm>
              <a:off x="5264402" y="1565128"/>
              <a:ext cx="1300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/>
                <a:t>Initial Process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6FFD75-FFDE-4FB8-06C4-DC474E5DCE56}"/>
              </a:ext>
            </a:extLst>
          </p:cNvPr>
          <p:cNvGrpSpPr/>
          <p:nvPr/>
        </p:nvGrpSpPr>
        <p:grpSpPr>
          <a:xfrm>
            <a:off x="4756045" y="2945662"/>
            <a:ext cx="3729348" cy="1298895"/>
            <a:chOff x="4756045" y="2945662"/>
            <a:chExt cx="3729348" cy="129889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5328B0-3D9F-7791-76C0-6051ADAD75C8}"/>
                </a:ext>
              </a:extLst>
            </p:cNvPr>
            <p:cNvSpPr/>
            <p:nvPr/>
          </p:nvSpPr>
          <p:spPr>
            <a:xfrm>
              <a:off x="6289200" y="3254124"/>
              <a:ext cx="614375" cy="66557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T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</a:t>
              </a:r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’</a:t>
              </a:r>
              <a:endParaRPr lang="en-IN" baseline="-25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86F04E5-4934-FF08-C2C0-46C95F809C06}"/>
                </a:ext>
              </a:extLst>
            </p:cNvPr>
            <p:cNvSpPr/>
            <p:nvPr/>
          </p:nvSpPr>
          <p:spPr>
            <a:xfrm>
              <a:off x="7578000" y="3254124"/>
              <a:ext cx="614375" cy="66557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T</a:t>
              </a:r>
              <a:r>
                <a:rPr lang="en-IN" baseline="-2500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2</a:t>
              </a:r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’</a:t>
              </a:r>
              <a:endParaRPr lang="en-IN" baseline="-25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43B652D-6C75-3AD6-B675-A142A990FEF0}"/>
                </a:ext>
              </a:extLst>
            </p:cNvPr>
            <p:cNvSpPr/>
            <p:nvPr/>
          </p:nvSpPr>
          <p:spPr>
            <a:xfrm>
              <a:off x="4998855" y="3254124"/>
              <a:ext cx="614375" cy="665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M’</a:t>
              </a:r>
              <a:endParaRPr lang="en-IN" baseline="-25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6DBFCA1-AFEB-158F-119B-399CE2766DF0}"/>
                </a:ext>
              </a:extLst>
            </p:cNvPr>
            <p:cNvSpPr/>
            <p:nvPr/>
          </p:nvSpPr>
          <p:spPr>
            <a:xfrm>
              <a:off x="4756045" y="2945662"/>
              <a:ext cx="3729348" cy="1298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5FD3F78-B85C-2E16-A1D1-A5240FF56C52}"/>
                </a:ext>
              </a:extLst>
            </p:cNvPr>
            <p:cNvSpPr txBox="1"/>
            <p:nvPr/>
          </p:nvSpPr>
          <p:spPr>
            <a:xfrm>
              <a:off x="7031017" y="3936780"/>
              <a:ext cx="1449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/>
                <a:t>Cloned Process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7159CB2-3B58-91C7-7987-BB7C2CFE7436}"/>
              </a:ext>
            </a:extLst>
          </p:cNvPr>
          <p:cNvSpPr txBox="1"/>
          <p:nvPr/>
        </p:nvSpPr>
        <p:spPr>
          <a:xfrm>
            <a:off x="5155717" y="2164499"/>
            <a:ext cx="17135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err="1">
                <a:latin typeface="IBM Plex Sans"/>
              </a:rPr>
              <a:t>Full_Fork</a:t>
            </a:r>
            <a:endParaRPr lang="en-US" sz="2000" b="1"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42945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6" grpId="0" animBg="1"/>
      <p:bldP spid="49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E6593665-BBCA-9D39-979B-AD88BDAE306B}"/>
              </a:ext>
            </a:extLst>
          </p:cNvPr>
          <p:cNvSpPr/>
          <p:nvPr/>
        </p:nvSpPr>
        <p:spPr>
          <a:xfrm>
            <a:off x="4555539" y="891012"/>
            <a:ext cx="666000" cy="6655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</a:t>
            </a:r>
            <a:r>
              <a:rPr lang="en-IN" baseline="-25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7B8565-2D97-8063-21BA-FDC5DE79359B}"/>
              </a:ext>
            </a:extLst>
          </p:cNvPr>
          <p:cNvSpPr/>
          <p:nvPr/>
        </p:nvSpPr>
        <p:spPr>
          <a:xfrm>
            <a:off x="5681895" y="891012"/>
            <a:ext cx="666000" cy="6655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</a:t>
            </a:r>
            <a:r>
              <a:rPr lang="en-IN" baseline="-25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2739537-AFA4-E364-4EE4-34E84D3C4994}"/>
              </a:ext>
            </a:extLst>
          </p:cNvPr>
          <p:cNvSpPr/>
          <p:nvPr/>
        </p:nvSpPr>
        <p:spPr>
          <a:xfrm>
            <a:off x="3326361" y="918252"/>
            <a:ext cx="666000" cy="66557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</a:t>
            </a:r>
            <a:endParaRPr lang="en-IN" baseline="-2500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E6CD70D-493E-3065-6B54-5DB52D0860D9}"/>
              </a:ext>
            </a:extLst>
          </p:cNvPr>
          <p:cNvSpPr/>
          <p:nvPr/>
        </p:nvSpPr>
        <p:spPr>
          <a:xfrm>
            <a:off x="1284196" y="2815818"/>
            <a:ext cx="5673932" cy="1250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A4A1ACF-2F3D-8E05-04B2-C960B95B533B}"/>
              </a:ext>
            </a:extLst>
          </p:cNvPr>
          <p:cNvSpPr txBox="1"/>
          <p:nvPr/>
        </p:nvSpPr>
        <p:spPr>
          <a:xfrm>
            <a:off x="4955562" y="4124165"/>
            <a:ext cx="600928" cy="39200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F0908F-29CD-D05D-AD67-0FC5253635CA}"/>
              </a:ext>
            </a:extLst>
          </p:cNvPr>
          <p:cNvGrpSpPr/>
          <p:nvPr/>
        </p:nvGrpSpPr>
        <p:grpSpPr>
          <a:xfrm>
            <a:off x="2987810" y="726751"/>
            <a:ext cx="3729348" cy="1298895"/>
            <a:chOff x="2835410" y="574351"/>
            <a:chExt cx="3729348" cy="12988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6D22BD-7357-9E55-BC80-334F40089CC7}"/>
                </a:ext>
              </a:extLst>
            </p:cNvPr>
            <p:cNvSpPr/>
            <p:nvPr/>
          </p:nvSpPr>
          <p:spPr>
            <a:xfrm>
              <a:off x="2835410" y="574351"/>
              <a:ext cx="3729348" cy="1298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3D1F39-CC8C-ABDE-C0DF-3A84713321FB}"/>
                </a:ext>
              </a:extLst>
            </p:cNvPr>
            <p:cNvSpPr txBox="1"/>
            <p:nvPr/>
          </p:nvSpPr>
          <p:spPr>
            <a:xfrm>
              <a:off x="5264402" y="1565128"/>
              <a:ext cx="184731" cy="307777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endParaRPr lang="en-IN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A9C7EF97-481D-BCB1-03C1-2C0D0027E76E}"/>
              </a:ext>
            </a:extLst>
          </p:cNvPr>
          <p:cNvSpPr/>
          <p:nvPr/>
        </p:nvSpPr>
        <p:spPr>
          <a:xfrm>
            <a:off x="1669360" y="3025107"/>
            <a:ext cx="666000" cy="66557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M'</a:t>
            </a:r>
            <a:endParaRPr lang="en-IN" baseline="-25000">
              <a:ln>
                <a:solidFill>
                  <a:srgbClr val="2A2A2A"/>
                </a:solidFill>
              </a:ln>
              <a:solidFill>
                <a:schemeClr val="tx1"/>
              </a:solidFill>
              <a:cs typeface="Arial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935145-0028-0ACA-C90D-91AA3EC23717}"/>
              </a:ext>
            </a:extLst>
          </p:cNvPr>
          <p:cNvSpPr/>
          <p:nvPr/>
        </p:nvSpPr>
        <p:spPr>
          <a:xfrm>
            <a:off x="4561774" y="3017148"/>
            <a:ext cx="666000" cy="6655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</a:t>
            </a:r>
            <a:r>
              <a:rPr lang="en-IN" baseline="-25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r>
              <a:rPr lang="en-IN" baseline="30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'</a:t>
            </a:r>
            <a:endParaRPr lang="en-IN" baseline="30000">
              <a:ln>
                <a:solidFill>
                  <a:srgbClr val="2A2A2A"/>
                </a:solidFill>
              </a:ln>
              <a:solidFill>
                <a:schemeClr val="tx1"/>
              </a:solidFill>
              <a:cs typeface="Arial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A528CD-43E2-49BE-CF83-34C219465008}"/>
              </a:ext>
            </a:extLst>
          </p:cNvPr>
          <p:cNvSpPr/>
          <p:nvPr/>
        </p:nvSpPr>
        <p:spPr>
          <a:xfrm>
            <a:off x="5680874" y="3025107"/>
            <a:ext cx="666000" cy="6655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</a:t>
            </a:r>
            <a:r>
              <a:rPr lang="en-IN" baseline="-25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IN" baseline="30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'</a:t>
            </a:r>
            <a:endParaRPr lang="en-IN" baseline="30000">
              <a:ln>
                <a:solidFill>
                  <a:srgbClr val="2A2A2A"/>
                </a:solidFill>
              </a:ln>
              <a:solidFill>
                <a:schemeClr val="tx1"/>
              </a:solidFill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A4A883-2777-5894-6D4E-8A88F2EC44A6}"/>
              </a:ext>
            </a:extLst>
          </p:cNvPr>
          <p:cNvSpPr txBox="1"/>
          <p:nvPr/>
        </p:nvSpPr>
        <p:spPr>
          <a:xfrm>
            <a:off x="1281274" y="1592177"/>
            <a:ext cx="141968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IBM Plex Sans"/>
              </a:rPr>
              <a:t>With</a:t>
            </a:r>
          </a:p>
          <a:p>
            <a:pPr algn="ctr"/>
            <a:r>
              <a:rPr lang="en-US">
                <a:latin typeface="IBM Plex Sans"/>
              </a:rPr>
              <a:t>Address space</a:t>
            </a:r>
          </a:p>
          <a:p>
            <a:pPr algn="ctr"/>
            <a:r>
              <a:rPr lang="en-US">
                <a:latin typeface="IBM Plex Sans"/>
              </a:rPr>
              <a:t>(fork')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57AF25CD-F793-37BE-C38A-83068F6EF049}"/>
              </a:ext>
            </a:extLst>
          </p:cNvPr>
          <p:cNvSpPr/>
          <p:nvPr/>
        </p:nvSpPr>
        <p:spPr>
          <a:xfrm rot="2532469">
            <a:off x="2628419" y="1661425"/>
            <a:ext cx="191319" cy="138274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2C700-5044-0323-059F-F4BD5B4EE5A2}"/>
              </a:ext>
            </a:extLst>
          </p:cNvPr>
          <p:cNvSpPr txBox="1"/>
          <p:nvPr/>
        </p:nvSpPr>
        <p:spPr>
          <a:xfrm>
            <a:off x="2543027" y="3521917"/>
            <a:ext cx="141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IBM Plex Sans"/>
              </a:rPr>
              <a:t>Create thread</a:t>
            </a:r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46455FF1-F273-AEE4-88FA-62365B302182}"/>
              </a:ext>
            </a:extLst>
          </p:cNvPr>
          <p:cNvSpPr/>
          <p:nvPr/>
        </p:nvSpPr>
        <p:spPr>
          <a:xfrm rot="-5400000">
            <a:off x="3267368" y="2582194"/>
            <a:ext cx="109677" cy="158314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7904304B-C9F8-A9E6-B3C7-EE581B91B635}"/>
              </a:ext>
            </a:extLst>
          </p:cNvPr>
          <p:cNvSpPr/>
          <p:nvPr/>
        </p:nvSpPr>
        <p:spPr>
          <a:xfrm>
            <a:off x="4774030" y="1728808"/>
            <a:ext cx="185551" cy="1217220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261A6DE5-ADBF-1C96-E1EA-C19F5E9CC4C2}"/>
              </a:ext>
            </a:extLst>
          </p:cNvPr>
          <p:cNvSpPr/>
          <p:nvPr/>
        </p:nvSpPr>
        <p:spPr>
          <a:xfrm>
            <a:off x="5893129" y="1744188"/>
            <a:ext cx="185551" cy="1217220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F507C6-A9AA-B775-7E52-A919A6B53C4A}"/>
              </a:ext>
            </a:extLst>
          </p:cNvPr>
          <p:cNvSpPr txBox="1"/>
          <p:nvPr/>
        </p:nvSpPr>
        <p:spPr>
          <a:xfrm>
            <a:off x="6432196" y="2163677"/>
            <a:ext cx="19614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IBM Plex Sans"/>
              </a:rPr>
              <a:t>Copy the execution states of the siblings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4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9" grpId="0" animBg="1"/>
      <p:bldP spid="11" grpId="0" animBg="1"/>
      <p:bldP spid="13" grpId="0" animBg="1"/>
      <p:bldP spid="24" grpId="0"/>
      <p:bldP spid="49" grpId="0" animBg="1"/>
      <p:bldP spid="2" grpId="0"/>
      <p:bldP spid="4" grpId="0" animBg="1"/>
      <p:bldP spid="8" grpId="0" animBg="1"/>
      <p:bldP spid="10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6E4A-C709-089C-9FCA-220F2A92D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13EFB-2D28-8387-A16A-4E1A618B4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1525" y="3861006"/>
            <a:ext cx="5372400" cy="47580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Benchmarking of </a:t>
            </a:r>
            <a:r>
              <a:rPr lang="en-US" err="1"/>
              <a:t>fullfork</a:t>
            </a:r>
            <a:r>
              <a:rPr lang="en-US" dirty="0"/>
              <a:t> vs </a:t>
            </a:r>
            <a:r>
              <a:rPr lang="en-US"/>
              <a:t>normal fork</a:t>
            </a:r>
            <a:endParaRPr lang="en-US" dirty="0"/>
          </a:p>
        </p:txBody>
      </p:sp>
      <p:pic>
        <p:nvPicPr>
          <p:cNvPr id="4" name="Picture 3" descr="A graph with a line going up&#10;&#10;Description automatically generated">
            <a:extLst>
              <a:ext uri="{FF2B5EF4-FFF2-40B4-BE49-F238E27FC236}">
                <a16:creationId xmlns:a16="http://schemas.microsoft.com/office/drawing/2014/main" id="{F1B1982D-94A7-370B-889F-CA2E6EFD2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19" y="533173"/>
            <a:ext cx="6279077" cy="32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7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ctrTitle"/>
          </p:nvPr>
        </p:nvSpPr>
        <p:spPr>
          <a:xfrm>
            <a:off x="1596637" y="1223800"/>
            <a:ext cx="5933307" cy="21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Kernel Full Fork </a:t>
            </a:r>
            <a:br>
              <a:rPr lang="en"/>
            </a:br>
            <a:r>
              <a:rPr lang="en" sz="3200" b="0"/>
              <a:t>- Cloning Process Tree</a:t>
            </a:r>
            <a:br>
              <a:rPr lang="en" b="0"/>
            </a:br>
            <a:endParaRPr b="0"/>
          </a:p>
        </p:txBody>
      </p:sp>
      <p:cxnSp>
        <p:nvCxnSpPr>
          <p:cNvPr id="201" name="Google Shape;201;p30"/>
          <p:cNvCxnSpPr/>
          <p:nvPr/>
        </p:nvCxnSpPr>
        <p:spPr>
          <a:xfrm>
            <a:off x="1249150" y="1158550"/>
            <a:ext cx="0" cy="2321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2135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F6E491-7DE8-4E33-BC02-6432A7733827}"/>
              </a:ext>
            </a:extLst>
          </p:cNvPr>
          <p:cNvSpPr txBox="1"/>
          <p:nvPr/>
        </p:nvSpPr>
        <p:spPr>
          <a:xfrm>
            <a:off x="599846" y="545223"/>
            <a:ext cx="7666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Why Clone a process tree?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E761D-1B7B-9167-3BE5-DDE47072A428}"/>
              </a:ext>
            </a:extLst>
          </p:cNvPr>
          <p:cNvSpPr txBox="1"/>
          <p:nvPr/>
        </p:nvSpPr>
        <p:spPr>
          <a:xfrm>
            <a:off x="753466" y="1550822"/>
            <a:ext cx="539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We can checkpoint any running application, entire, and use that checkpoint to analyse the state of running application.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39941-DF81-A17A-79DB-6D15A1C039AD}"/>
              </a:ext>
            </a:extLst>
          </p:cNvPr>
          <p:cNvSpPr txBox="1"/>
          <p:nvPr/>
        </p:nvSpPr>
        <p:spPr>
          <a:xfrm>
            <a:off x="753466" y="2435962"/>
            <a:ext cx="587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Applications in Docker, database queries, specially when the tasks </a:t>
            </a:r>
          </a:p>
          <a:p>
            <a:r>
              <a:rPr lang="en-IN"/>
              <a:t>Require multi-threaded processes.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9143B-95EF-C24B-8DB7-9C20F2001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572" y="2959182"/>
            <a:ext cx="1468440" cy="10861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C1C274-611A-AA46-43A1-B948E03E9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854" y="2959183"/>
            <a:ext cx="1901643" cy="108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4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Functional Analysis - Master of Science in Mathematics by Slidesgo">
  <a:themeElements>
    <a:clrScheme name="Simple Light">
      <a:dk1>
        <a:srgbClr val="2A2A2A"/>
      </a:dk1>
      <a:lt1>
        <a:srgbClr val="E5DFD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27</Slides>
  <Notes>22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Functional Analysis - Master of Science in Mathematics by Slidesgo</vt:lpstr>
      <vt:lpstr>Kernel Full Fork  Linux Kernel Programming</vt:lpstr>
      <vt:lpstr>Thread Group 4  Thread 1: Divyansh (210355) Thread 2: Divyansh Chhabria (210356) Thread 3: Rajeev Kumar (210815) Thread 4: Sandeep Nitharwal(210921) Thread 5: Soham Bharambe (210264)</vt:lpstr>
      <vt:lpstr>Kernel Full Fork (Recap)  Kernel full fork is a process duplication mechanism that replicates not only the parent process but also its entire thread structure. The child process inherits an identical set of threads, enabling efficient multi-threaded process cloning and parallel execution.</vt:lpstr>
      <vt:lpstr>PowerPoint Presentation</vt:lpstr>
      <vt:lpstr>PowerPoint Presentation</vt:lpstr>
      <vt:lpstr>PowerPoint Presentation</vt:lpstr>
      <vt:lpstr>PowerPoint Presentation</vt:lpstr>
      <vt:lpstr>Kernel Full Fork  - Cloning Process Tree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Kernel Full Fork  –Stopping the Sub-Tree </vt:lpstr>
      <vt:lpstr>PowerPoint Presentation</vt:lpstr>
      <vt:lpstr>Kernel Full Fork  – Cloning in Schedule </vt:lpstr>
      <vt:lpstr>Kernel Full Fork  – Reparenting while returning from DFS</vt:lpstr>
      <vt:lpstr>PowerPoint Presentation</vt:lpstr>
      <vt:lpstr>PowerPoint Presentation</vt:lpstr>
      <vt:lpstr>Kernel Full Fork  – Final Look </vt:lpstr>
      <vt:lpstr> As far as current progress in we have implemented and tried out following things;-</vt:lpstr>
      <vt:lpstr>DEMO FULLFORK</vt:lpstr>
      <vt:lpstr>DEMO FULLFORK(Cont.)</vt:lpstr>
      <vt:lpstr>PowerPoint Presentation</vt:lpstr>
      <vt:lpstr>PowerPoint Presentation</vt:lpstr>
      <vt:lpstr>Thank You!                            Good Bye Kernel!  Thread 1: Divyansh (210355) Thread 2: Divyansh Chhabria (210356) Thread 3: Rajeev Kumar (210815) Thread 4: Sandeep Nitharwal(210921) Thread 5: Soham Bharambe (210264)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Full Fork  – Linux Kernel Programming</dc:title>
  <dc:creator>Soham Bharambe</dc:creator>
  <cp:revision>163</cp:revision>
  <dcterms:modified xsi:type="dcterms:W3CDTF">2024-04-28T18:15:57Z</dcterms:modified>
</cp:coreProperties>
</file>