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Time Series Concepts </a:t>
            </a:r>
            <a:br>
              <a:rPr lang="en-IN" altLang="en-US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</a:br>
            <a:r>
              <a:rPr lang="en-IN" altLang="en-US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From Scratch</a:t>
            </a:r>
            <a:endParaRPr lang="en-IN" altLang="en-US" dirty="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63023"/>
            <a:ext cx="9144000" cy="1655762"/>
          </a:xfrm>
        </p:spPr>
        <p:txBody>
          <a:bodyPr/>
          <a:lstStyle/>
          <a:p>
            <a:r>
              <a:rPr lang="en-IN" altLang="en-US">
                <a:solidFill>
                  <a:schemeClr val="bg1"/>
                </a:solidFill>
              </a:rPr>
              <a:t>Divyanshu Vyas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Data Scientist | Math Inhaler</a:t>
            </a:r>
            <a:endParaRPr lang="en-I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1. Unit Roots</a:t>
            </a:r>
            <a:endParaRPr lang="en-IN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>
              <a:buFont typeface="Wingdings" panose="05000000000000000000" charset="0"/>
              <a:buChar char="ü"/>
            </a:pPr>
            <a:r>
              <a:rPr lang="en-IN" altLang="en-US">
                <a:solidFill>
                  <a:schemeClr val="bg1"/>
                </a:solidFill>
              </a:rPr>
              <a:t>They’re something that “Get in the way” of us modelling a Time Series. </a:t>
            </a:r>
            <a:endParaRPr lang="en-IN" altLang="en-US">
              <a:solidFill>
                <a:schemeClr val="bg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en-IN" altLang="en-US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ü"/>
            </a:pPr>
            <a:r>
              <a:rPr lang="en-IN" altLang="en-US" u="sng">
                <a:solidFill>
                  <a:schemeClr val="bg1"/>
                </a:solidFill>
              </a:rPr>
              <a:t>If a time series has a unit root - It means it IS NOT STATIONARY </a:t>
            </a:r>
            <a:r>
              <a:rPr lang="en-IN" altLang="en-US">
                <a:solidFill>
                  <a:schemeClr val="bg1"/>
                </a:solidFill>
              </a:rPr>
              <a:t>and we gotta do something about it - a bare minimum : keep a note that it has a unit root. </a:t>
            </a:r>
            <a:endParaRPr lang="en-IN" altLang="en-US">
              <a:solidFill>
                <a:schemeClr val="bg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en-IN" altLang="en-US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ü"/>
            </a:pPr>
            <a:r>
              <a:rPr lang="en-IN" altLang="en-US">
                <a:solidFill>
                  <a:schemeClr val="bg1"/>
                </a:solidFill>
              </a:rPr>
              <a:t>The presence of Unit root makes AR/MA/ARMA modelling less easy/less straight forward and calls for other forms of analysis. </a:t>
            </a:r>
            <a:endParaRPr lang="en-IN" altLang="en-US">
              <a:solidFill>
                <a:schemeClr val="bg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en-IN" altLang="en-US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ü"/>
            </a:pPr>
            <a:r>
              <a:rPr lang="en-IN" altLang="en-US">
                <a:solidFill>
                  <a:schemeClr val="bg1"/>
                </a:solidFill>
              </a:rPr>
              <a:t>THE REAL PROBLEM with them is that : A Time Series having a Unit Root, </a:t>
            </a:r>
            <a:r>
              <a:rPr lang="en-IN" altLang="en-US" b="1">
                <a:solidFill>
                  <a:schemeClr val="bg1"/>
                </a:solidFill>
              </a:rPr>
              <a:t>might visually still look stationary</a:t>
            </a:r>
            <a:r>
              <a:rPr lang="en-IN" altLang="en-US">
                <a:solidFill>
                  <a:schemeClr val="bg1"/>
                </a:solidFill>
              </a:rPr>
              <a:t>, more often than not! and they need further mathematical digging to find out they have URs and hence Non-Stationary. </a:t>
            </a:r>
            <a:endParaRPr lang="en-IN" altLang="en-US">
              <a:solidFill>
                <a:schemeClr val="bg1"/>
              </a:solidFill>
            </a:endParaRPr>
          </a:p>
          <a:p>
            <a:pPr>
              <a:buNone/>
            </a:pPr>
            <a:endParaRPr lang="en-I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75535" y="251460"/>
            <a:ext cx="4398645" cy="622109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6765" y="177800"/>
            <a:ext cx="4447540" cy="628967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149860" y="2261235"/>
            <a:ext cx="20701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altLang="en-US" sz="2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IN" altLang="en-US" sz="28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2.</a:t>
            </a:r>
            <a:endParaRPr lang="en-IN" altLang="en-US" sz="2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IN" altLang="en-US" sz="28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Some Math</a:t>
            </a:r>
            <a:endParaRPr lang="en-IN" altLang="en-US" sz="2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endParaRPr lang="en-IN" altLang="en-US" sz="2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IN" altLang="en-US" sz="28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to Understa-nd </a:t>
            </a:r>
            <a:endParaRPr lang="en-IN" altLang="en-US" sz="2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IN" altLang="en-US" sz="28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Unit roots for an AR(1) model </a:t>
            </a:r>
            <a:endParaRPr lang="en-IN" altLang="en-US" sz="2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375535" y="251460"/>
            <a:ext cx="242570" cy="25844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1</a:t>
            </a:r>
            <a:endParaRPr lang="en-IN" altLang="en-US"/>
          </a:p>
        </p:txBody>
      </p:sp>
      <p:sp>
        <p:nvSpPr>
          <p:cNvPr id="10" name="Oval 9"/>
          <p:cNvSpPr/>
          <p:nvPr/>
        </p:nvSpPr>
        <p:spPr>
          <a:xfrm>
            <a:off x="7136765" y="177800"/>
            <a:ext cx="251460" cy="25209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2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3. Unit Roots - further notes</a:t>
            </a:r>
            <a:endParaRPr lang="en-IN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>
              <a:buNone/>
            </a:pPr>
            <a:r>
              <a:rPr lang="en-IN" altLang="en-US">
                <a:solidFill>
                  <a:schemeClr val="bg1"/>
                </a:solidFill>
              </a:rPr>
              <a:t>So basically, following are the conclusions :</a:t>
            </a:r>
            <a:endParaRPr lang="en-IN" altLang="en-US">
              <a:solidFill>
                <a:schemeClr val="bg1"/>
              </a:solidFill>
            </a:endParaRPr>
          </a:p>
          <a:p>
            <a:pPr>
              <a:buNone/>
            </a:pPr>
            <a:endParaRPr lang="en-I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IN" altLang="en-US">
                <a:solidFill>
                  <a:schemeClr val="bg1"/>
                </a:solidFill>
              </a:rPr>
              <a:t>Unit root can exist for any T.S and make it unstationary - need to detect it and apply necessary transformations before modelling. </a:t>
            </a:r>
            <a:endParaRPr lang="en-I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IN" altLang="en-US">
                <a:solidFill>
                  <a:schemeClr val="bg1"/>
                </a:solidFill>
              </a:rPr>
              <a:t>In AR1 model : UR can be handled by first differencing. </a:t>
            </a:r>
            <a:endParaRPr lang="en-I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IN" altLang="en-US">
                <a:solidFill>
                  <a:schemeClr val="bg1"/>
                </a:solidFill>
              </a:rPr>
              <a:t>In other complex TS Models : We might need robust techniques like Dickey Fuller Test to find the existence of a Unit Root. </a:t>
            </a:r>
            <a:endParaRPr lang="en-I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IN" altLang="en-US">
                <a:solidFill>
                  <a:schemeClr val="bg1"/>
                </a:solidFill>
                <a:highlight>
                  <a:srgbClr val="800000"/>
                </a:highlight>
              </a:rPr>
              <a:t>In Summary : A UR is a mathematical reason due to which either the Mean or the Variance of a Time Series varies over time and hence the Time Series becomes unstationary : even though visually it might very often look stationary.</a:t>
            </a:r>
            <a:endParaRPr lang="en-IN" altLang="en-US">
              <a:solidFill>
                <a:schemeClr val="bg1"/>
              </a:solidFill>
              <a:highlight>
                <a:srgbClr val="800000"/>
              </a:highlight>
            </a:endParaRPr>
          </a:p>
          <a:p>
            <a:pPr marL="514350" indent="-514350">
              <a:buAutoNum type="arabicPeriod"/>
            </a:pPr>
            <a:r>
              <a:rPr lang="en-IN" altLang="en-US">
                <a:solidFill>
                  <a:schemeClr val="bg1"/>
                </a:solidFill>
                <a:highlight>
                  <a:srgbClr val="800000"/>
                </a:highlight>
              </a:rPr>
              <a:t>It might require us to do additional checks and additional transformations to handle the UR induced Non-Stationarity before we proceed to modelling.  </a:t>
            </a:r>
            <a:endParaRPr lang="en-IN" altLang="en-US">
              <a:solidFill>
                <a:schemeClr val="bg1"/>
              </a:solidFill>
              <a:highlight>
                <a:srgbClr val="800000"/>
              </a:highlight>
            </a:endParaRPr>
          </a:p>
          <a:p>
            <a:pPr marL="514350" indent="-514350">
              <a:buNone/>
            </a:pPr>
            <a:endParaRPr lang="en-IN" altLang="en-US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3632835" y="1992630"/>
            <a:ext cx="4226560" cy="2246630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IN" altLang="en-US">
                <a:solidFill>
                  <a:schemeClr val="bg1"/>
                </a:solidFill>
              </a:rPr>
              <a:t>Thanks, more mini-books on the way! </a:t>
            </a:r>
            <a:endParaRPr lang="en-IN" altLang="en-US">
              <a:solidFill>
                <a:schemeClr val="bg1"/>
              </a:solidFill>
            </a:endParaRPr>
          </a:p>
          <a:p>
            <a:pPr>
              <a:buNone/>
            </a:pPr>
            <a:endParaRPr lang="en-IN" alt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altLang="en-US">
                <a:solidFill>
                  <a:schemeClr val="bg1"/>
                </a:solidFill>
              </a:rPr>
              <a:t>Much of my learning credits : Ritvik Math on YouTube</a:t>
            </a:r>
            <a:endParaRPr lang="en-IN" altLang="en-US">
              <a:solidFill>
                <a:schemeClr val="bg1"/>
              </a:solidFill>
            </a:endParaRPr>
          </a:p>
          <a:p>
            <a:pPr>
              <a:buNone/>
            </a:pPr>
            <a:endParaRPr lang="en-IN" alt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altLang="en-US">
                <a:solidFill>
                  <a:schemeClr val="bg1"/>
                </a:solidFill>
              </a:rPr>
              <a:t>Happy Learning!</a:t>
            </a:r>
            <a:endParaRPr lang="en-IN" altLang="en-US">
              <a:solidFill>
                <a:schemeClr val="bg1"/>
              </a:solidFill>
            </a:endParaRPr>
          </a:p>
          <a:p>
            <a:pPr>
              <a:buNone/>
            </a:pPr>
            <a:endParaRPr lang="en-IN" alt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altLang="en-US">
                <a:solidFill>
                  <a:schemeClr val="bg1"/>
                </a:solidFill>
              </a:rPr>
              <a:t>For More : Follow Petroleum From Scratch on YouTube</a:t>
            </a:r>
            <a:endParaRPr lang="en-I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1641</Words>
  <Application>WPS Presentation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Bahnschrift SemiLight</vt:lpstr>
      <vt:lpstr>Bodoni MT Condensed</vt:lpstr>
      <vt:lpstr>Bodoni MT Black</vt:lpstr>
      <vt:lpstr>Elephant</vt:lpstr>
      <vt:lpstr>Arial Black</vt:lpstr>
      <vt:lpstr>Aharoni</vt:lpstr>
      <vt:lpstr>Segoe Print</vt:lpstr>
      <vt:lpstr>Wingdings</vt:lpstr>
      <vt:lpstr>Office Theme</vt:lpstr>
      <vt:lpstr>PowerPoint 演示文稿</vt:lpstr>
      <vt:lpstr>PowerPoint 演示文稿</vt:lpstr>
      <vt:lpstr>1. Unit Roots</vt:lpstr>
      <vt:lpstr>1. Unit Roots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Concepts  From Scratch</dc:title>
  <dc:creator>Divyanshu Vyas</dc:creator>
  <cp:lastModifiedBy>dvyas</cp:lastModifiedBy>
  <cp:revision>1</cp:revision>
  <dcterms:created xsi:type="dcterms:W3CDTF">2022-07-09T20:13:12Z</dcterms:created>
  <dcterms:modified xsi:type="dcterms:W3CDTF">2022-07-09T20:13:12Z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65F9BD7A166B4D68B8B989156F3F5127</vt:lpwstr>
  </property>
  <property fmtid="{D5CDD505-2E9C-101B-9397-08002B2CF9AE}" pid="3" name="KSOProductBuildVer">
    <vt:lpwstr>1033-11.2.0.11156</vt:lpwstr>
  </property>
</Properties>
</file>