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724502" y="0"/>
            <a:ext cx="5085303" cy="5118674"/>
            <a:chOff x="5043503" y="0"/>
            <a:chExt cx="3814072" cy="3839101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65" name="Google Shape;265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1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8" name="Google Shape;268;p11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11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2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73" name="Google Shape;27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6" name="Google Shape;56;p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61" name="Google Shape;61;p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7" name="Google Shape;67;p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72" name="Google Shape;72;p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6" name="Google Shape;76;p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82" name="Google Shape;82;p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7" name="Google Shape;87;p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91" name="Google Shape;91;p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7" name="Google Shape;97;p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2" name="Google Shape;102;p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7" name="Google Shape;107;p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11" name="Google Shape;111;p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6" name="Google Shape;116;p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21" name="Google Shape;121;p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7" name="Google Shape;127;p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32" name="Google Shape;132;p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6" name="Google Shape;136;p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41" name="Google Shape;141;p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7" name="Google Shape;147;p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52" name="Google Shape;152;p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6" name="Google Shape;156;p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62" name="Google Shape;162;p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7" name="Google Shape;167;p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72" name="Google Shape;172;p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6" name="Google Shape;176;p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3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"/>
          <p:cNvGrpSpPr/>
          <p:nvPr/>
        </p:nvGrpSpPr>
        <p:grpSpPr>
          <a:xfrm>
            <a:off x="195687" y="4541"/>
            <a:ext cx="1644244" cy="1846001"/>
            <a:chOff x="146769" y="3406"/>
            <a:chExt cx="1233214" cy="1384535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8" name="Google Shape;188;p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91" name="Google Shape;191;p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5" name="Google Shape;195;p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9" name="Google Shape;199;p5"/>
          <p:cNvGrpSpPr/>
          <p:nvPr/>
        </p:nvGrpSpPr>
        <p:grpSpPr>
          <a:xfrm>
            <a:off x="9033220" y="3871914"/>
            <a:ext cx="2914790" cy="2985925"/>
            <a:chOff x="6775084" y="2904008"/>
            <a:chExt cx="2186147" cy="2239500"/>
          </a:xfrm>
        </p:grpSpPr>
        <p:grpSp>
          <p:nvGrpSpPr>
            <p:cNvPr id="200" name="Google Shape;200;p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1" name="Google Shape;201;p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8" name="Google Shape;208;p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5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22" name="Google Shape;22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26" name="Google Shape;226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29" name="Google Shape;22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33" name="Google Shape;233;p7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37" name="Google Shape;237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43" name="Google Shape;24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9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47" name="Google Shape;247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9155392" y="1675"/>
            <a:ext cx="3023096" cy="3468901"/>
            <a:chOff x="6790514" y="1256"/>
            <a:chExt cx="2267379" cy="2601741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251" name="Google Shape;251;p1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55" name="Google Shape;255;p1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1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9" name="Google Shape;259;p1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1" name="Google Shape;261;p10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i="0" sz="37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b="0" i="0" sz="1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14:prism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1898575" y="1371875"/>
            <a:ext cx="52443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5500"/>
              <a:t>                                </a:t>
            </a:r>
            <a:endParaRPr sz="5500">
              <a:solidFill>
                <a:srgbClr val="00FF00"/>
              </a:solidFill>
            </a:endParaRPr>
          </a:p>
        </p:txBody>
      </p:sp>
      <p:sp>
        <p:nvSpPr>
          <p:cNvPr id="282" name="Google Shape;282;p13"/>
          <p:cNvSpPr txBox="1"/>
          <p:nvPr>
            <p:ph type="ctrTitle"/>
          </p:nvPr>
        </p:nvSpPr>
        <p:spPr>
          <a:xfrm>
            <a:off x="614550" y="2678452"/>
            <a:ext cx="109629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                </a:t>
            </a:r>
            <a:r>
              <a:rPr lang="en-US" sz="6000"/>
              <a:t>Techno Utsav</a:t>
            </a:r>
            <a:endParaRPr sz="6000"/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0" y="98600"/>
            <a:ext cx="1716050" cy="1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 rotWithShape="1">
          <a:blip r:embed="rId3">
            <a:alphaModFix/>
          </a:blip>
          <a:srcRect b="0" l="4067" r="0" t="0"/>
          <a:stretch/>
        </p:blipFill>
        <p:spPr>
          <a:xfrm>
            <a:off x="713025" y="1646325"/>
            <a:ext cx="11162075" cy="52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2"/>
          <p:cNvSpPr txBox="1"/>
          <p:nvPr/>
        </p:nvSpPr>
        <p:spPr>
          <a:xfrm>
            <a:off x="7324700" y="168525"/>
            <a:ext cx="1776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E599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1451975" y="168525"/>
            <a:ext cx="8491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Comparison of temperature of person with normal breathing &amp; one with slow and rapid breathing:-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998225"/>
            <a:ext cx="6944376" cy="57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4375" y="0"/>
            <a:ext cx="5247624" cy="67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/>
        </p:nvSpPr>
        <p:spPr>
          <a:xfrm>
            <a:off x="142600" y="103725"/>
            <a:ext cx="68838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0" i="0" lang="en-US" sz="3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ontributing Variables-Wheezing</a:t>
            </a:r>
            <a:endParaRPr b="0" i="0" sz="3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575" y="3370425"/>
            <a:ext cx="79166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4"/>
          <p:cNvSpPr txBox="1"/>
          <p:nvPr/>
        </p:nvSpPr>
        <p:spPr>
          <a:xfrm>
            <a:off x="64825" y="246325"/>
            <a:ext cx="3306000" cy="6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Accuracy in Measuring sound measurement 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v/s 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Accuracy in Measuring temperature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5" name="Google Shape;3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375" y="0"/>
            <a:ext cx="7696626" cy="3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/>
        </p:nvSpPr>
        <p:spPr>
          <a:xfrm>
            <a:off x="1283850" y="73350"/>
            <a:ext cx="4439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Unique Features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212725" y="695250"/>
            <a:ext cx="2021100" cy="1979100"/>
          </a:xfrm>
          <a:prstGeom prst="ellipse">
            <a:avLst/>
          </a:prstGeom>
          <a:solidFill>
            <a:srgbClr val="93C47D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Portable    In Nature</a:t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3" name="Google Shape;3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275" y="3111375"/>
            <a:ext cx="7602725" cy="37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5"/>
          <p:cNvSpPr/>
          <p:nvPr/>
        </p:nvSpPr>
        <p:spPr>
          <a:xfrm>
            <a:off x="143425" y="2746213"/>
            <a:ext cx="2159700" cy="1979100"/>
          </a:xfrm>
          <a:prstGeom prst="ellipse">
            <a:avLst/>
          </a:prstGeom>
          <a:solidFill>
            <a:srgbClr val="93C47D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Improved Quality of life</a:t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111025" y="4797200"/>
            <a:ext cx="2224500" cy="1979100"/>
          </a:xfrm>
          <a:prstGeom prst="ellipse">
            <a:avLst/>
          </a:prstGeom>
          <a:solidFill>
            <a:srgbClr val="93C47D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Adults &amp; Children </a:t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Friendly</a:t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6" name="Google Shape;3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1950" y="155575"/>
            <a:ext cx="6676501" cy="2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6"/>
          <p:cNvPicPr preferRelativeResize="0"/>
          <p:nvPr/>
        </p:nvPicPr>
        <p:blipFill rotWithShape="1">
          <a:blip r:embed="rId3">
            <a:alphaModFix/>
          </a:blip>
          <a:srcRect b="0" l="0" r="0" t="5267"/>
          <a:stretch/>
        </p:blipFill>
        <p:spPr>
          <a:xfrm>
            <a:off x="948200" y="273338"/>
            <a:ext cx="10295600" cy="63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8350" y="1567362"/>
            <a:ext cx="4007700" cy="2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8900" y="1610550"/>
            <a:ext cx="3938600" cy="23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6"/>
          <p:cNvSpPr txBox="1"/>
          <p:nvPr/>
        </p:nvSpPr>
        <p:spPr>
          <a:xfrm>
            <a:off x="1468350" y="4180450"/>
            <a:ext cx="40077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Asthma Attack Risk- Low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Risk Percentage- 24%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            FIT TO GO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                </a:t>
            </a: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:)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6788900" y="4180450"/>
            <a:ext cx="40077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Asthma Attack Risk-High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Risk Percentage- 73%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         Time to Rest!!!!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ctrTitle"/>
          </p:nvPr>
        </p:nvSpPr>
        <p:spPr>
          <a:xfrm>
            <a:off x="5093250" y="129400"/>
            <a:ext cx="2005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Facts</a:t>
            </a:r>
            <a:endParaRPr/>
          </a:p>
        </p:txBody>
      </p:sp>
      <p:sp>
        <p:nvSpPr>
          <p:cNvPr id="290" name="Google Shape;290;p14"/>
          <p:cNvSpPr txBox="1"/>
          <p:nvPr>
            <p:ph idx="1" type="subTitle"/>
          </p:nvPr>
        </p:nvSpPr>
        <p:spPr>
          <a:xfrm>
            <a:off x="614551" y="8820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According to World Health Organisation Report,2008-</a:t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41850" y="1606525"/>
            <a:ext cx="3541200" cy="1882800"/>
          </a:xfrm>
          <a:prstGeom prst="flowChartMagneticTap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350 Million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241850" y="4142825"/>
            <a:ext cx="3541200" cy="1882800"/>
          </a:xfrm>
          <a:prstGeom prst="flowChartMagneticTap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600 Million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4508700" y="2025125"/>
            <a:ext cx="76833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235 million people currently suffer from asthma. It is a common disease among children.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asthma-related deaths occur in low- and lower-middle income countries.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According to the latest WHO estimates, released in December 2016, there were 383 000 deaths due to asthma in 2015.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strongest risk factors for developing asthma are inhaled substances and particles that may provoke allergic reactions or irritate the airways.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850" y="492675"/>
            <a:ext cx="8316350" cy="53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/>
        </p:nvSpPr>
        <p:spPr>
          <a:xfrm>
            <a:off x="1780000" y="0"/>
            <a:ext cx="9293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Unanswered Questions;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1571975" y="1149850"/>
            <a:ext cx="9673800" cy="5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Should I send my child to school today?Will it be safe for his/her health?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Should I play cricket with my friends today?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Will i be able to perform heavy exercises today?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What were your past records of Asthma attack?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 severe was the attack?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                                  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 much population of the world is affected from asthma? how poor is the shape of health of the patients?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209225" y="1357125"/>
            <a:ext cx="276300" cy="293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2107425" y="3126750"/>
            <a:ext cx="28677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0" i="0" lang="en-US" sz="3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Doctors</a:t>
            </a:r>
            <a:endParaRPr b="0" i="0" sz="3000" u="none" cap="none" strike="noStrike">
              <a:solidFill>
                <a:srgbClr val="FF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2107425" y="5132025"/>
            <a:ext cx="2746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0" i="0" lang="en-US" sz="3000" u="none" cap="none" strike="noStrike">
                <a:solidFill>
                  <a:srgbClr val="4A86E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Researchers</a:t>
            </a:r>
            <a:endParaRPr b="0" i="0" sz="3000" u="none" cap="none" strike="noStrike">
              <a:solidFill>
                <a:srgbClr val="4A86E8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1780000" y="752400"/>
            <a:ext cx="2418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0" i="0" lang="en-US" sz="3000" u="none" cap="none" strike="noStrike">
                <a:solidFill>
                  <a:srgbClr val="00FF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Survivors</a:t>
            </a:r>
            <a:endParaRPr b="0" i="0" sz="3000" u="none" cap="none" strike="noStrike">
              <a:solidFill>
                <a:srgbClr val="00FF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1209225" y="2255475"/>
            <a:ext cx="276300" cy="293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209225" y="2704650"/>
            <a:ext cx="276300" cy="293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209225" y="4118175"/>
            <a:ext cx="276300" cy="293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1209225" y="4567350"/>
            <a:ext cx="276300" cy="293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1209225" y="5916075"/>
            <a:ext cx="276300" cy="2499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80000" cy="1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7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925" y="0"/>
            <a:ext cx="10399275" cy="69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8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200" y="34550"/>
            <a:ext cx="10364724" cy="67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/>
        </p:nvSpPr>
        <p:spPr>
          <a:xfrm>
            <a:off x="12082525" y="2152050"/>
            <a:ext cx="7467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1413000" y="2351250"/>
            <a:ext cx="93660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How does an asthma attack looks like?</a:t>
            </a:r>
            <a:endParaRPr b="0" i="0" sz="7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5" name="Google Shape;3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0" y="98600"/>
            <a:ext cx="1753325" cy="17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/>
        </p:nvSpPr>
        <p:spPr>
          <a:xfrm>
            <a:off x="1641075" y="0"/>
            <a:ext cx="9293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Unanswered Questions will now be answered;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1571975" y="1149850"/>
            <a:ext cx="9673800" cy="5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Should I send my child to school today?Will it be safe for his/her health?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Should I play cricket with my friends today?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Will i be able to perform heavy exercises today?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What were your past records of Asthma attack?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 severe was the attack?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                                  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 much population of the world is affected from asthma? how poor is the shape of health of the patients?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1209225" y="1357125"/>
            <a:ext cx="276300" cy="293700"/>
          </a:xfrm>
          <a:prstGeom prst="ellipse">
            <a:avLst/>
          </a:prstGeom>
          <a:solidFill>
            <a:srgbClr val="38761D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200"/>
            <a:ext cx="1594600" cy="11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/>
          <p:nvPr/>
        </p:nvSpPr>
        <p:spPr>
          <a:xfrm>
            <a:off x="1209225" y="2235525"/>
            <a:ext cx="276300" cy="293700"/>
          </a:xfrm>
          <a:prstGeom prst="ellipse">
            <a:avLst/>
          </a:prstGeom>
          <a:solidFill>
            <a:srgbClr val="38761D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1209225" y="2763875"/>
            <a:ext cx="276300" cy="293700"/>
          </a:xfrm>
          <a:prstGeom prst="ellipse">
            <a:avLst/>
          </a:prstGeom>
          <a:solidFill>
            <a:srgbClr val="38761D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1209225" y="4052025"/>
            <a:ext cx="276300" cy="293700"/>
          </a:xfrm>
          <a:prstGeom prst="ellipse">
            <a:avLst/>
          </a:prstGeom>
          <a:solidFill>
            <a:srgbClr val="38761D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1209225" y="4569325"/>
            <a:ext cx="276300" cy="293700"/>
          </a:xfrm>
          <a:prstGeom prst="ellipse">
            <a:avLst/>
          </a:prstGeom>
          <a:solidFill>
            <a:srgbClr val="38761D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1209225" y="5868525"/>
            <a:ext cx="276300" cy="293700"/>
          </a:xfrm>
          <a:prstGeom prst="ellipse">
            <a:avLst/>
          </a:prstGeom>
          <a:solidFill>
            <a:srgbClr val="38761D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2107425" y="3126750"/>
            <a:ext cx="28677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0" i="0" lang="en-US" sz="3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Doctors</a:t>
            </a:r>
            <a:endParaRPr b="0" i="0" sz="3000" u="none" cap="none" strike="noStrike">
              <a:solidFill>
                <a:srgbClr val="FF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2107425" y="5132025"/>
            <a:ext cx="2746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0" i="0" lang="en-US" sz="3000" u="none" cap="none" strike="noStrike">
                <a:solidFill>
                  <a:srgbClr val="4A86E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Researchers</a:t>
            </a:r>
            <a:endParaRPr b="0" i="0" sz="3000" u="none" cap="none" strike="noStrike">
              <a:solidFill>
                <a:srgbClr val="4A86E8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1780000" y="752400"/>
            <a:ext cx="2418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0" i="0" lang="en-US" sz="3000" u="none" cap="none" strike="noStrike">
                <a:solidFill>
                  <a:srgbClr val="00FF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Survivors</a:t>
            </a:r>
            <a:endParaRPr b="0" i="0" sz="3000" u="none" cap="none" strike="noStrike">
              <a:solidFill>
                <a:srgbClr val="00FF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963" y="211525"/>
            <a:ext cx="83724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 txBox="1"/>
          <p:nvPr/>
        </p:nvSpPr>
        <p:spPr>
          <a:xfrm>
            <a:off x="1319550" y="4698750"/>
            <a:ext cx="89310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333333"/>
                </a:solidFill>
                <a:highlight>
                  <a:srgbClr val="ECF4F8"/>
                </a:highlight>
                <a:latin typeface="Oswald"/>
                <a:ea typeface="Oswald"/>
                <a:cs typeface="Oswald"/>
                <a:sym typeface="Oswald"/>
              </a:rPr>
              <a:t>An increase of exhaled breath temperature (EBT) has been proven indeed to be correlated to airways inflammation as well as to the increased vascularity</a:t>
            </a:r>
            <a:r>
              <a:rPr b="0" i="1" lang="en-US" sz="3000" u="none" cap="none" strike="noStrike">
                <a:solidFill>
                  <a:srgbClr val="333333"/>
                </a:solidFill>
                <a:highlight>
                  <a:srgbClr val="ECF4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819600" y="2522250"/>
            <a:ext cx="1261200" cy="217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