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7" r:id="rId1"/>
  </p:sldMasterIdLst>
  <p:sldIdLst>
    <p:sldId id="257" r:id="rId2"/>
    <p:sldId id="267" r:id="rId3"/>
    <p:sldId id="269" r:id="rId4"/>
    <p:sldId id="270" r:id="rId5"/>
    <p:sldId id="271" r:id="rId6"/>
    <p:sldId id="272" r:id="rId7"/>
    <p:sldId id="273" r:id="rId8"/>
    <p:sldId id="274" r:id="rId9"/>
    <p:sldId id="275" r:id="rId10"/>
    <p:sldId id="276" r:id="rId11"/>
    <p:sldId id="277" r:id="rId12"/>
    <p:sldId id="27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94660"/>
  </p:normalViewPr>
  <p:slideViewPr>
    <p:cSldViewPr snapToGrid="0">
      <p:cViewPr varScale="1">
        <p:scale>
          <a:sx n="82" d="100"/>
          <a:sy n="82" d="100"/>
        </p:scale>
        <p:origin x="168"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1" i="0" u="none" strike="noStrike" kern="1200" cap="all" spc="5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Series 1</c:v>
                </c:pt>
              </c:strCache>
            </c:strRef>
          </c:tx>
          <c:dPt>
            <c:idx val="0"/>
            <c:bubble3D val="0"/>
            <c:spPr>
              <a:solidFill>
                <a:schemeClr val="accent1"/>
              </a:solidFill>
              <a:ln>
                <a:noFill/>
              </a:ln>
              <a:effectLst/>
              <a:scene3d>
                <a:camera prst="orthographicFront"/>
                <a:lightRig rig="brightRoom" dir="t"/>
              </a:scene3d>
              <a:sp3d prstMaterial="flat">
                <a:bevelT w="50800" h="101600" prst="angle"/>
                <a:contourClr>
                  <a:srgbClr val="000000"/>
                </a:contourClr>
              </a:sp3d>
            </c:spPr>
          </c:dPt>
          <c:dPt>
            <c:idx val="1"/>
            <c:bubble3D val="0"/>
            <c:spPr>
              <a:solidFill>
                <a:schemeClr val="accent2"/>
              </a:solidFill>
              <a:ln>
                <a:noFill/>
              </a:ln>
              <a:effectLst/>
              <a:scene3d>
                <a:camera prst="orthographicFront"/>
                <a:lightRig rig="brightRoom" dir="t"/>
              </a:scene3d>
              <a:sp3d prstMaterial="flat">
                <a:bevelT w="50800" h="101600" prst="angle"/>
                <a:contourClr>
                  <a:srgbClr val="000000"/>
                </a:contourClr>
              </a:sp3d>
            </c:spPr>
          </c:dPt>
          <c:dPt>
            <c:idx val="2"/>
            <c:bubble3D val="0"/>
            <c:spPr>
              <a:solidFill>
                <a:schemeClr val="accent3"/>
              </a:solidFill>
              <a:ln>
                <a:noFill/>
              </a:ln>
              <a:effectLst/>
              <a:scene3d>
                <a:camera prst="orthographicFront"/>
                <a:lightRig rig="brightRoom" dir="t"/>
              </a:scene3d>
              <a:sp3d prstMaterial="flat">
                <a:bevelT w="50800" h="101600" prst="angle"/>
                <a:contourClr>
                  <a:srgbClr val="000000"/>
                </a:contourClr>
              </a:sp3d>
            </c:spPr>
          </c:dPt>
          <c:dPt>
            <c:idx val="3"/>
            <c:bubble3D val="0"/>
            <c:spPr>
              <a:solidFill>
                <a:schemeClr val="accent4"/>
              </a:solidFill>
              <a:ln>
                <a:noFill/>
              </a:ln>
              <a:effectLst/>
              <a:scene3d>
                <a:camera prst="orthographicFront"/>
                <a:lightRig rig="brightRoom" dir="t"/>
              </a:scene3d>
              <a:sp3d prstMaterial="flat">
                <a:bevelT w="50800" h="101600" prst="angle"/>
                <a:contourClr>
                  <a:srgbClr val="000000"/>
                </a:contourClr>
              </a:sp3d>
            </c:spPr>
          </c:dPt>
          <c:dPt>
            <c:idx val="4"/>
            <c:bubble3D val="0"/>
            <c:spPr>
              <a:solidFill>
                <a:schemeClr val="accent5"/>
              </a:solidFill>
              <a:ln>
                <a:noFill/>
              </a:ln>
              <a:effectLst/>
              <a:scene3d>
                <a:camera prst="orthographicFront"/>
                <a:lightRig rig="brightRoom" dir="t"/>
              </a:scene3d>
              <a:sp3d prstMaterial="flat">
                <a:bevelT w="50800" h="101600" prst="angle"/>
                <a:contourClr>
                  <a:srgbClr val="000000"/>
                </a:contourClr>
              </a:sp3d>
            </c:spPr>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Sheet1!$A$2:$A$6</c:f>
              <c:strCache>
                <c:ptCount val="5"/>
                <c:pt idx="0">
                  <c:v>other</c:v>
                </c:pt>
                <c:pt idx="1">
                  <c:v>coal </c:v>
                </c:pt>
                <c:pt idx="2">
                  <c:v>dust</c:v>
                </c:pt>
                <c:pt idx="3">
                  <c:v>diesal or patrol</c:v>
                </c:pt>
                <c:pt idx="4">
                  <c:v>Biomass barning</c:v>
                </c:pt>
              </c:strCache>
            </c:strRef>
          </c:cat>
          <c:val>
            <c:numRef>
              <c:f>Sheet1!$B$2:$B$6</c:f>
              <c:numCache>
                <c:formatCode>0.00%</c:formatCode>
                <c:ptCount val="5"/>
                <c:pt idx="0">
                  <c:v>0.192</c:v>
                </c:pt>
                <c:pt idx="1">
                  <c:v>0.129</c:v>
                </c:pt>
                <c:pt idx="2">
                  <c:v>0.19700000000000001</c:v>
                </c:pt>
                <c:pt idx="3">
                  <c:v>0.27900000000000003</c:v>
                </c:pt>
                <c:pt idx="4">
                  <c:v>0.20300000000000001</c:v>
                </c:pt>
              </c:numCache>
            </c:numRef>
          </c:val>
          <c:extLst>
            <c:ext xmlns:c16="http://schemas.microsoft.com/office/drawing/2014/chart" uri="{C3380CC4-5D6E-409C-BE32-E72D297353CC}">
              <c16:uniqueId val="{00000000-13A8-488E-87AD-1124320E5F46}"/>
            </c:ext>
          </c:extLst>
        </c:ser>
        <c:ser>
          <c:idx val="1"/>
          <c:order val="1"/>
          <c:tx>
            <c:strRef>
              <c:f>Sheet1!$C$1</c:f>
              <c:strCache>
                <c:ptCount val="1"/>
                <c:pt idx="0">
                  <c:v>Column1</c:v>
                </c:pt>
              </c:strCache>
            </c:strRef>
          </c:tx>
          <c:dPt>
            <c:idx val="0"/>
            <c:bubble3D val="0"/>
            <c:spPr>
              <a:solidFill>
                <a:schemeClr val="accent1"/>
              </a:solidFill>
              <a:ln>
                <a:noFill/>
              </a:ln>
              <a:effectLst/>
              <a:scene3d>
                <a:camera prst="orthographicFront"/>
                <a:lightRig rig="brightRoom" dir="t"/>
              </a:scene3d>
              <a:sp3d prstMaterial="flat">
                <a:bevelT w="50800" h="101600" prst="angle"/>
                <a:contourClr>
                  <a:srgbClr val="000000"/>
                </a:contourClr>
              </a:sp3d>
            </c:spPr>
          </c:dPt>
          <c:dPt>
            <c:idx val="1"/>
            <c:bubble3D val="0"/>
            <c:spPr>
              <a:solidFill>
                <a:schemeClr val="accent2"/>
              </a:solidFill>
              <a:ln>
                <a:noFill/>
              </a:ln>
              <a:effectLst/>
              <a:scene3d>
                <a:camera prst="orthographicFront"/>
                <a:lightRig rig="brightRoom" dir="t"/>
              </a:scene3d>
              <a:sp3d prstMaterial="flat">
                <a:bevelT w="50800" h="101600" prst="angle"/>
                <a:contourClr>
                  <a:srgbClr val="000000"/>
                </a:contourClr>
              </a:sp3d>
            </c:spPr>
          </c:dPt>
          <c:dPt>
            <c:idx val="2"/>
            <c:bubble3D val="0"/>
            <c:spPr>
              <a:solidFill>
                <a:schemeClr val="accent3"/>
              </a:solidFill>
              <a:ln>
                <a:noFill/>
              </a:ln>
              <a:effectLst/>
              <a:scene3d>
                <a:camera prst="orthographicFront"/>
                <a:lightRig rig="brightRoom" dir="t"/>
              </a:scene3d>
              <a:sp3d prstMaterial="flat">
                <a:bevelT w="50800" h="101600" prst="angle"/>
                <a:contourClr>
                  <a:srgbClr val="000000"/>
                </a:contourClr>
              </a:sp3d>
            </c:spPr>
          </c:dPt>
          <c:dPt>
            <c:idx val="3"/>
            <c:bubble3D val="0"/>
            <c:spPr>
              <a:solidFill>
                <a:schemeClr val="accent4"/>
              </a:solidFill>
              <a:ln>
                <a:noFill/>
              </a:ln>
              <a:effectLst/>
              <a:scene3d>
                <a:camera prst="orthographicFront"/>
                <a:lightRig rig="brightRoom" dir="t"/>
              </a:scene3d>
              <a:sp3d prstMaterial="flat">
                <a:bevelT w="50800" h="101600" prst="angle"/>
                <a:contourClr>
                  <a:srgbClr val="000000"/>
                </a:contourClr>
              </a:sp3d>
            </c:spPr>
          </c:dPt>
          <c:dPt>
            <c:idx val="4"/>
            <c:bubble3D val="0"/>
            <c:spPr>
              <a:solidFill>
                <a:schemeClr val="accent5"/>
              </a:solidFill>
              <a:ln>
                <a:noFill/>
              </a:ln>
              <a:effectLst/>
              <a:scene3d>
                <a:camera prst="orthographicFront"/>
                <a:lightRig rig="brightRoom" dir="t"/>
              </a:scene3d>
              <a:sp3d prstMaterial="flat">
                <a:bevelT w="50800" h="101600" prst="angle"/>
                <a:contourClr>
                  <a:srgbClr val="000000"/>
                </a:contourClr>
              </a:sp3d>
            </c:spPr>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Sheet1!$A$2:$A$6</c:f>
              <c:strCache>
                <c:ptCount val="5"/>
                <c:pt idx="0">
                  <c:v>other</c:v>
                </c:pt>
                <c:pt idx="1">
                  <c:v>coal </c:v>
                </c:pt>
                <c:pt idx="2">
                  <c:v>dust</c:v>
                </c:pt>
                <c:pt idx="3">
                  <c:v>diesal or patrol</c:v>
                </c:pt>
                <c:pt idx="4">
                  <c:v>Biomass barning</c:v>
                </c:pt>
              </c:strCache>
            </c:strRef>
          </c:cat>
          <c:val>
            <c:numRef>
              <c:f>Sheet1!$C$2:$C$6</c:f>
              <c:numCache>
                <c:formatCode>General</c:formatCode>
                <c:ptCount val="5"/>
              </c:numCache>
            </c:numRef>
          </c:val>
          <c:extLst>
            <c:ext xmlns:c16="http://schemas.microsoft.com/office/drawing/2014/chart" uri="{C3380CC4-5D6E-409C-BE32-E72D297353CC}">
              <c16:uniqueId val="{00000001-13A8-488E-87AD-1124320E5F46}"/>
            </c:ext>
          </c:extLst>
        </c:ser>
        <c:ser>
          <c:idx val="2"/>
          <c:order val="2"/>
          <c:tx>
            <c:strRef>
              <c:f>Sheet1!$D$1</c:f>
              <c:strCache>
                <c:ptCount val="1"/>
                <c:pt idx="0">
                  <c:v>Column2</c:v>
                </c:pt>
              </c:strCache>
            </c:strRef>
          </c:tx>
          <c:dPt>
            <c:idx val="0"/>
            <c:bubble3D val="0"/>
            <c:spPr>
              <a:solidFill>
                <a:schemeClr val="accent1"/>
              </a:solidFill>
              <a:ln>
                <a:noFill/>
              </a:ln>
              <a:effectLst/>
              <a:scene3d>
                <a:camera prst="orthographicFront"/>
                <a:lightRig rig="brightRoom" dir="t"/>
              </a:scene3d>
              <a:sp3d prstMaterial="flat">
                <a:bevelT w="50800" h="101600" prst="angle"/>
                <a:contourClr>
                  <a:srgbClr val="000000"/>
                </a:contourClr>
              </a:sp3d>
            </c:spPr>
          </c:dPt>
          <c:dPt>
            <c:idx val="1"/>
            <c:bubble3D val="0"/>
            <c:spPr>
              <a:solidFill>
                <a:schemeClr val="accent2"/>
              </a:solidFill>
              <a:ln>
                <a:noFill/>
              </a:ln>
              <a:effectLst/>
              <a:scene3d>
                <a:camera prst="orthographicFront"/>
                <a:lightRig rig="brightRoom" dir="t"/>
              </a:scene3d>
              <a:sp3d prstMaterial="flat">
                <a:bevelT w="50800" h="101600" prst="angle"/>
                <a:contourClr>
                  <a:srgbClr val="000000"/>
                </a:contourClr>
              </a:sp3d>
            </c:spPr>
          </c:dPt>
          <c:dPt>
            <c:idx val="2"/>
            <c:bubble3D val="0"/>
            <c:spPr>
              <a:solidFill>
                <a:schemeClr val="accent3"/>
              </a:solidFill>
              <a:ln>
                <a:noFill/>
              </a:ln>
              <a:effectLst/>
              <a:scene3d>
                <a:camera prst="orthographicFront"/>
                <a:lightRig rig="brightRoom" dir="t"/>
              </a:scene3d>
              <a:sp3d prstMaterial="flat">
                <a:bevelT w="50800" h="101600" prst="angle"/>
                <a:contourClr>
                  <a:srgbClr val="000000"/>
                </a:contourClr>
              </a:sp3d>
            </c:spPr>
          </c:dPt>
          <c:dPt>
            <c:idx val="3"/>
            <c:bubble3D val="0"/>
            <c:spPr>
              <a:solidFill>
                <a:schemeClr val="accent4"/>
              </a:solidFill>
              <a:ln>
                <a:noFill/>
              </a:ln>
              <a:effectLst/>
              <a:scene3d>
                <a:camera prst="orthographicFront"/>
                <a:lightRig rig="brightRoom" dir="t"/>
              </a:scene3d>
              <a:sp3d prstMaterial="flat">
                <a:bevelT w="50800" h="101600" prst="angle"/>
                <a:contourClr>
                  <a:srgbClr val="000000"/>
                </a:contourClr>
              </a:sp3d>
            </c:spPr>
          </c:dPt>
          <c:dPt>
            <c:idx val="4"/>
            <c:bubble3D val="0"/>
            <c:spPr>
              <a:solidFill>
                <a:schemeClr val="accent5"/>
              </a:solidFill>
              <a:ln>
                <a:noFill/>
              </a:ln>
              <a:effectLst/>
              <a:scene3d>
                <a:camera prst="orthographicFront"/>
                <a:lightRig rig="brightRoom" dir="t"/>
              </a:scene3d>
              <a:sp3d prstMaterial="flat">
                <a:bevelT w="50800" h="101600" prst="angle"/>
                <a:contourClr>
                  <a:srgbClr val="000000"/>
                </a:contourClr>
              </a:sp3d>
            </c:spPr>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Sheet1!$A$2:$A$6</c:f>
              <c:strCache>
                <c:ptCount val="5"/>
                <c:pt idx="0">
                  <c:v>other</c:v>
                </c:pt>
                <c:pt idx="1">
                  <c:v>coal </c:v>
                </c:pt>
                <c:pt idx="2">
                  <c:v>dust</c:v>
                </c:pt>
                <c:pt idx="3">
                  <c:v>diesal or patrol</c:v>
                </c:pt>
                <c:pt idx="4">
                  <c:v>Biomass barning</c:v>
                </c:pt>
              </c:strCache>
            </c:strRef>
          </c:cat>
          <c:val>
            <c:numRef>
              <c:f>Sheet1!$D$2:$D$6</c:f>
              <c:numCache>
                <c:formatCode>General</c:formatCode>
                <c:ptCount val="5"/>
              </c:numCache>
            </c:numRef>
          </c:val>
          <c:extLst>
            <c:ext xmlns:c16="http://schemas.microsoft.com/office/drawing/2014/chart" uri="{C3380CC4-5D6E-409C-BE32-E72D297353CC}">
              <c16:uniqueId val="{00000002-13A8-488E-87AD-1124320E5F46}"/>
            </c:ext>
          </c:extLst>
        </c:ser>
        <c:dLbls>
          <c:dLblPos val="inEnd"/>
          <c:showLegendKey val="0"/>
          <c:showVal val="0"/>
          <c:showCatName val="0"/>
          <c:showSerName val="0"/>
          <c:showPercent val="1"/>
          <c:showBubbleSize val="0"/>
          <c:showLeaderLines val="1"/>
        </c:dLbls>
        <c:firstSliceAng val="0"/>
      </c:pieChart>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700B03A0-40AD-437F-9508-64201A28B6DF}" type="datetimeFigureOut">
              <a:rPr lang="en-US" smtClean="0"/>
              <a:t>5/27/2024</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FB5533E3-06DB-45C0-91BE-65B766D1FC4A}" type="slidenum">
              <a:rPr lang="en-US" smtClean="0"/>
              <a:t>‹#›</a:t>
            </a:fld>
            <a:endParaRPr lang="en-US"/>
          </a:p>
        </p:txBody>
      </p:sp>
    </p:spTree>
    <p:extLst>
      <p:ext uri="{BB962C8B-B14F-4D97-AF65-F5344CB8AC3E}">
        <p14:creationId xmlns:p14="http://schemas.microsoft.com/office/powerpoint/2010/main" val="1398181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00B03A0-40AD-437F-9508-64201A28B6DF}" type="datetimeFigureOut">
              <a:rPr lang="en-US" smtClean="0"/>
              <a:t>5/27/2024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5533E3-06DB-45C0-91BE-65B766D1FC4A}" type="slidenum">
              <a:rPr lang="en-US" smtClean="0"/>
              <a:t>‹#›</a:t>
            </a:fld>
            <a:endParaRPr lang="en-US"/>
          </a:p>
        </p:txBody>
      </p:sp>
    </p:spTree>
    <p:extLst>
      <p:ext uri="{BB962C8B-B14F-4D97-AF65-F5344CB8AC3E}">
        <p14:creationId xmlns:p14="http://schemas.microsoft.com/office/powerpoint/2010/main" val="13237737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700B03A0-40AD-437F-9508-64201A28B6DF}" type="datetimeFigureOut">
              <a:rPr lang="en-US" smtClean="0"/>
              <a:t>5/27/2024</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FB5533E3-06DB-45C0-91BE-65B766D1FC4A}" type="slidenum">
              <a:rPr lang="en-US" smtClean="0"/>
              <a:t>‹#›</a:t>
            </a:fld>
            <a:endParaRPr lang="en-US"/>
          </a:p>
        </p:txBody>
      </p:sp>
    </p:spTree>
    <p:extLst>
      <p:ext uri="{BB962C8B-B14F-4D97-AF65-F5344CB8AC3E}">
        <p14:creationId xmlns:p14="http://schemas.microsoft.com/office/powerpoint/2010/main" val="7793008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700B03A0-40AD-437F-9508-64201A28B6DF}" type="datetimeFigureOut">
              <a:rPr lang="en-US" smtClean="0"/>
              <a:t>5/27/2024</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FB5533E3-06DB-45C0-91BE-65B766D1FC4A}" type="slidenum">
              <a:rPr lang="en-US" smtClean="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099422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700B03A0-40AD-437F-9508-64201A28B6DF}" type="datetimeFigureOut">
              <a:rPr lang="en-US" smtClean="0"/>
              <a:t>5/27/2024</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FB5533E3-06DB-45C0-91BE-65B766D1FC4A}" type="slidenum">
              <a:rPr lang="en-US" smtClean="0"/>
              <a:t>‹#›</a:t>
            </a:fld>
            <a:endParaRPr lang="en-US"/>
          </a:p>
        </p:txBody>
      </p:sp>
    </p:spTree>
    <p:extLst>
      <p:ext uri="{BB962C8B-B14F-4D97-AF65-F5344CB8AC3E}">
        <p14:creationId xmlns:p14="http://schemas.microsoft.com/office/powerpoint/2010/main" val="17462310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00B03A0-40AD-437F-9508-64201A28B6DF}" type="datetimeFigureOut">
              <a:rPr lang="en-US" smtClean="0"/>
              <a:t>5/27/2024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B5533E3-06DB-45C0-91BE-65B766D1FC4A}" type="slidenum">
              <a:rPr lang="en-US" smtClean="0"/>
              <a:t>‹#›</a:t>
            </a:fld>
            <a:endParaRPr lang="en-US"/>
          </a:p>
        </p:txBody>
      </p:sp>
    </p:spTree>
    <p:extLst>
      <p:ext uri="{BB962C8B-B14F-4D97-AF65-F5344CB8AC3E}">
        <p14:creationId xmlns:p14="http://schemas.microsoft.com/office/powerpoint/2010/main" val="23556532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00B03A0-40AD-437F-9508-64201A28B6DF}" type="datetimeFigureOut">
              <a:rPr lang="en-US" smtClean="0"/>
              <a:t>5/27/2024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B5533E3-06DB-45C0-91BE-65B766D1FC4A}" type="slidenum">
              <a:rPr lang="en-US" smtClean="0"/>
              <a:t>‹#›</a:t>
            </a:fld>
            <a:endParaRPr lang="en-US"/>
          </a:p>
        </p:txBody>
      </p:sp>
    </p:spTree>
    <p:extLst>
      <p:ext uri="{BB962C8B-B14F-4D97-AF65-F5344CB8AC3E}">
        <p14:creationId xmlns:p14="http://schemas.microsoft.com/office/powerpoint/2010/main" val="30259267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0B03A0-40AD-437F-9508-64201A28B6DF}" type="datetimeFigureOut">
              <a:rPr lang="en-US" smtClean="0"/>
              <a:t>5/27/2024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5533E3-06DB-45C0-91BE-65B766D1FC4A}" type="slidenum">
              <a:rPr lang="en-US" smtClean="0"/>
              <a:t>‹#›</a:t>
            </a:fld>
            <a:endParaRPr lang="en-US"/>
          </a:p>
        </p:txBody>
      </p:sp>
    </p:spTree>
    <p:extLst>
      <p:ext uri="{BB962C8B-B14F-4D97-AF65-F5344CB8AC3E}">
        <p14:creationId xmlns:p14="http://schemas.microsoft.com/office/powerpoint/2010/main" val="30826403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700B03A0-40AD-437F-9508-64201A28B6DF}" type="datetimeFigureOut">
              <a:rPr lang="en-US" smtClean="0"/>
              <a:t>5/27/2024</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FB5533E3-06DB-45C0-91BE-65B766D1FC4A}" type="slidenum">
              <a:rPr lang="en-US" smtClean="0"/>
              <a:t>‹#›</a:t>
            </a:fld>
            <a:endParaRPr lang="en-US"/>
          </a:p>
        </p:txBody>
      </p:sp>
    </p:spTree>
    <p:extLst>
      <p:ext uri="{BB962C8B-B14F-4D97-AF65-F5344CB8AC3E}">
        <p14:creationId xmlns:p14="http://schemas.microsoft.com/office/powerpoint/2010/main" val="41491170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0B03A0-40AD-437F-9508-64201A28B6DF}" type="datetimeFigureOut">
              <a:rPr lang="en-US" smtClean="0"/>
              <a:t>5/27/2024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5533E3-06DB-45C0-91BE-65B766D1FC4A}" type="slidenum">
              <a:rPr lang="en-US" smtClean="0"/>
              <a:t>‹#›</a:t>
            </a:fld>
            <a:endParaRPr lang="en-US"/>
          </a:p>
        </p:txBody>
      </p:sp>
    </p:spTree>
    <p:extLst>
      <p:ext uri="{BB962C8B-B14F-4D97-AF65-F5344CB8AC3E}">
        <p14:creationId xmlns:p14="http://schemas.microsoft.com/office/powerpoint/2010/main" val="3306804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700B03A0-40AD-437F-9508-64201A28B6DF}" type="datetimeFigureOut">
              <a:rPr lang="en-US" smtClean="0"/>
              <a:t>5/27/2024</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FB5533E3-06DB-45C0-91BE-65B766D1FC4A}" type="slidenum">
              <a:rPr lang="en-US" smtClean="0"/>
              <a:t>‹#›</a:t>
            </a:fld>
            <a:endParaRPr lang="en-US"/>
          </a:p>
        </p:txBody>
      </p:sp>
    </p:spTree>
    <p:extLst>
      <p:ext uri="{BB962C8B-B14F-4D97-AF65-F5344CB8AC3E}">
        <p14:creationId xmlns:p14="http://schemas.microsoft.com/office/powerpoint/2010/main" val="28946438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00B03A0-40AD-437F-9508-64201A28B6DF}" type="datetimeFigureOut">
              <a:rPr lang="en-US" smtClean="0"/>
              <a:t>5/27/2024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5533E3-06DB-45C0-91BE-65B766D1FC4A}" type="slidenum">
              <a:rPr lang="en-US" smtClean="0"/>
              <a:t>‹#›</a:t>
            </a:fld>
            <a:endParaRPr lang="en-US"/>
          </a:p>
        </p:txBody>
      </p:sp>
    </p:spTree>
    <p:extLst>
      <p:ext uri="{BB962C8B-B14F-4D97-AF65-F5344CB8AC3E}">
        <p14:creationId xmlns:p14="http://schemas.microsoft.com/office/powerpoint/2010/main" val="25136513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00B03A0-40AD-437F-9508-64201A28B6DF}" type="datetimeFigureOut">
              <a:rPr lang="en-US" smtClean="0"/>
              <a:t>5/27/2024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B5533E3-06DB-45C0-91BE-65B766D1FC4A}" type="slidenum">
              <a:rPr lang="en-US" smtClean="0"/>
              <a:t>‹#›</a:t>
            </a:fld>
            <a:endParaRPr lang="en-US"/>
          </a:p>
        </p:txBody>
      </p:sp>
    </p:spTree>
    <p:extLst>
      <p:ext uri="{BB962C8B-B14F-4D97-AF65-F5344CB8AC3E}">
        <p14:creationId xmlns:p14="http://schemas.microsoft.com/office/powerpoint/2010/main" val="22247109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00B03A0-40AD-437F-9508-64201A28B6DF}" type="datetimeFigureOut">
              <a:rPr lang="en-US" smtClean="0"/>
              <a:t>5/27/2024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B5533E3-06DB-45C0-91BE-65B766D1FC4A}" type="slidenum">
              <a:rPr lang="en-US" smtClean="0"/>
              <a:t>‹#›</a:t>
            </a:fld>
            <a:endParaRPr lang="en-US"/>
          </a:p>
        </p:txBody>
      </p:sp>
    </p:spTree>
    <p:extLst>
      <p:ext uri="{BB962C8B-B14F-4D97-AF65-F5344CB8AC3E}">
        <p14:creationId xmlns:p14="http://schemas.microsoft.com/office/powerpoint/2010/main" val="16307376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0B03A0-40AD-437F-9508-64201A28B6DF}" type="datetimeFigureOut">
              <a:rPr lang="en-US" smtClean="0"/>
              <a:t>5/27/2024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B5533E3-06DB-45C0-91BE-65B766D1FC4A}" type="slidenum">
              <a:rPr lang="en-US" smtClean="0"/>
              <a:t>‹#›</a:t>
            </a:fld>
            <a:endParaRPr lang="en-US"/>
          </a:p>
        </p:txBody>
      </p:sp>
    </p:spTree>
    <p:extLst>
      <p:ext uri="{BB962C8B-B14F-4D97-AF65-F5344CB8AC3E}">
        <p14:creationId xmlns:p14="http://schemas.microsoft.com/office/powerpoint/2010/main" val="38774045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00B03A0-40AD-437F-9508-64201A28B6DF}" type="datetimeFigureOut">
              <a:rPr lang="en-US" smtClean="0"/>
              <a:t>5/27/2024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5533E3-06DB-45C0-91BE-65B766D1FC4A}" type="slidenum">
              <a:rPr lang="en-US" smtClean="0"/>
              <a:t>‹#›</a:t>
            </a:fld>
            <a:endParaRPr lang="en-US"/>
          </a:p>
        </p:txBody>
      </p:sp>
    </p:spTree>
    <p:extLst>
      <p:ext uri="{BB962C8B-B14F-4D97-AF65-F5344CB8AC3E}">
        <p14:creationId xmlns:p14="http://schemas.microsoft.com/office/powerpoint/2010/main" val="9105499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00B03A0-40AD-437F-9508-64201A28B6DF}" type="datetimeFigureOut">
              <a:rPr lang="en-US" smtClean="0"/>
              <a:t>5/27/2024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5533E3-06DB-45C0-91BE-65B766D1FC4A}" type="slidenum">
              <a:rPr lang="en-US" smtClean="0"/>
              <a:t>‹#›</a:t>
            </a:fld>
            <a:endParaRPr lang="en-US"/>
          </a:p>
        </p:txBody>
      </p:sp>
    </p:spTree>
    <p:extLst>
      <p:ext uri="{BB962C8B-B14F-4D97-AF65-F5344CB8AC3E}">
        <p14:creationId xmlns:p14="http://schemas.microsoft.com/office/powerpoint/2010/main" val="42940949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00B03A0-40AD-437F-9508-64201A28B6DF}" type="datetimeFigureOut">
              <a:rPr lang="en-US" smtClean="0"/>
              <a:t>5/27/2024</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B5533E3-06DB-45C0-91BE-65B766D1FC4A}" type="slidenum">
              <a:rPr lang="en-US" smtClean="0"/>
              <a:t>‹#›</a:t>
            </a:fld>
            <a:endParaRPr lang="en-US"/>
          </a:p>
        </p:txBody>
      </p:sp>
    </p:spTree>
    <p:extLst>
      <p:ext uri="{BB962C8B-B14F-4D97-AF65-F5344CB8AC3E}">
        <p14:creationId xmlns:p14="http://schemas.microsoft.com/office/powerpoint/2010/main" val="733617317"/>
      </p:ext>
    </p:extLst>
  </p:cSld>
  <p:clrMap bg1="dk1" tx1="lt1" bg2="dk2" tx2="lt2" accent1="accent1" accent2="accent2" accent3="accent3" accent4="accent4" accent5="accent5" accent6="accent6" hlink="hlink" folHlink="folHlink"/>
  <p:sldLayoutIdLst>
    <p:sldLayoutId id="2147483788" r:id="rId1"/>
    <p:sldLayoutId id="2147483789" r:id="rId2"/>
    <p:sldLayoutId id="2147483790" r:id="rId3"/>
    <p:sldLayoutId id="2147483791" r:id="rId4"/>
    <p:sldLayoutId id="2147483792" r:id="rId5"/>
    <p:sldLayoutId id="2147483793" r:id="rId6"/>
    <p:sldLayoutId id="2147483794" r:id="rId7"/>
    <p:sldLayoutId id="2147483795" r:id="rId8"/>
    <p:sldLayoutId id="2147483796" r:id="rId9"/>
    <p:sldLayoutId id="2147483797" r:id="rId10"/>
    <p:sldLayoutId id="2147483798" r:id="rId11"/>
    <p:sldLayoutId id="2147483799" r:id="rId12"/>
    <p:sldLayoutId id="2147483800" r:id="rId13"/>
    <p:sldLayoutId id="2147483801" r:id="rId14"/>
    <p:sldLayoutId id="2147483802" r:id="rId15"/>
    <p:sldLayoutId id="2147483803" r:id="rId16"/>
    <p:sldLayoutId id="2147483804"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hyperlink" Target="https://en.wikipedia.org/wiki/Pollution_in_China"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slideLayout" Target="../slideLayouts/slideLayout2.xml"/><Relationship Id="rId1" Type="http://schemas.openxmlformats.org/officeDocument/2006/relationships/tags" Target="../tags/tag10.xml"/><Relationship Id="rId4" Type="http://schemas.openxmlformats.org/officeDocument/2006/relationships/hyperlink" Target="https://blogs.lse.ac.uk/lsereviewofbooks/2014/05/27/book-review-visual-pollution-advertising-signage-and-environmental-quality-by-adriana-portella/"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slideLayout" Target="../slideLayouts/slideLayout2.xml"/><Relationship Id="rId1" Type="http://schemas.openxmlformats.org/officeDocument/2006/relationships/tags" Target="../tags/tag11.xml"/><Relationship Id="rId4" Type="http://schemas.openxmlformats.org/officeDocument/2006/relationships/hyperlink" Target="http://www.dianuke.org/seven-reasons-nuclear-waste-dangerous/" TargetMode="External"/></Relationships>
</file>

<file path=ppt/slides/_rels/slide1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hyperlink" Target="https://pixnio.com/fr/divers/ciel-bleu-usine-fumee-smog-la-pollution-vapeur-industrie"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hyperlink" Target="https://www.flickr.com/photos/zilpho/3862582526/"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hyperlink" Target="https://westcoastnow.ca/2024/01/24/canadian-military-sound-solutions-noise-pollution-threatening-bc-whales/"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hyperlink" Target="https://www.pexels.com/photo/plastics-pollution-pollution-on-the-beach-1276880/"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hyperlink" Target="https://pxhere.com/en/photo/567293"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9.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slideLayout" Target="../slideLayouts/slideLayout2.xml"/><Relationship Id="rId1" Type="http://schemas.openxmlformats.org/officeDocument/2006/relationships/tags" Target="../tags/tag9.xml"/><Relationship Id="rId4" Type="http://schemas.openxmlformats.org/officeDocument/2006/relationships/hyperlink" Target="https://www.flickr.com/photos/phidauex/4400812702"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EBC1D-EFF9-3FDC-FD0A-38522196A872}"/>
              </a:ext>
            </a:extLst>
          </p:cNvPr>
          <p:cNvSpPr>
            <a:spLocks noGrp="1"/>
          </p:cNvSpPr>
          <p:nvPr>
            <p:ph type="title"/>
          </p:nvPr>
        </p:nvSpPr>
        <p:spPr/>
        <p:txBody>
          <a:bodyPr/>
          <a:lstStyle/>
          <a:p>
            <a:r>
              <a:rPr lang="en-US" dirty="0">
                <a:latin typeface="Algerian" panose="04020705040A02060702" pitchFamily="82" charset="0"/>
              </a:rPr>
              <a:t>POLLUTION </a:t>
            </a:r>
          </a:p>
        </p:txBody>
      </p:sp>
      <p:sp>
        <p:nvSpPr>
          <p:cNvPr id="3" name="Content Placeholder 2">
            <a:extLst>
              <a:ext uri="{FF2B5EF4-FFF2-40B4-BE49-F238E27FC236}">
                <a16:creationId xmlns:a16="http://schemas.microsoft.com/office/drawing/2014/main" id="{EADB7AB3-EEFB-B095-8227-EFA0F1B0C0B1}"/>
              </a:ext>
            </a:extLst>
          </p:cNvPr>
          <p:cNvSpPr>
            <a:spLocks noGrp="1"/>
          </p:cNvSpPr>
          <p:nvPr>
            <p:ph idx="1"/>
          </p:nvPr>
        </p:nvSpPr>
        <p:spPr>
          <a:blipFill dpi="0" rotWithShape="1">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a:stretch>
              <a:fillRect/>
            </a:stretch>
          </a:blipFill>
        </p:spPr>
        <p:txBody>
          <a:bodyPr>
            <a:normAutofit fontScale="85000" lnSpcReduction="20000"/>
          </a:bodyPr>
          <a:lstStyle/>
          <a:p>
            <a:r>
              <a:rPr lang="en-US" sz="6000" dirty="0">
                <a:solidFill>
                  <a:srgbClr val="00B050"/>
                </a:solidFill>
                <a:latin typeface="Garamond" panose="02020404030301010803" pitchFamily="18" charset="0"/>
              </a:rPr>
              <a:t>Pollution is the introduction of harmful materials into the environment. These harmful materials are called pollutants. Pollutants can be natural, such as volcanic ash. They can also be created by human activity, such as trash or runoff produced by factories.</a:t>
            </a:r>
          </a:p>
        </p:txBody>
      </p:sp>
    </p:spTree>
    <p:custDataLst>
      <p:tags r:id="rId1"/>
    </p:custDataLst>
    <p:extLst>
      <p:ext uri="{BB962C8B-B14F-4D97-AF65-F5344CB8AC3E}">
        <p14:creationId xmlns:p14="http://schemas.microsoft.com/office/powerpoint/2010/main" val="152409960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advTm="3087">
        <p15:prstTrans prst="curtains"/>
      </p:transition>
    </mc:Choice>
    <mc:Fallback xmlns="">
      <p:transition spd="slow" advTm="3087">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00096-F246-37A5-9813-8D5D8874BCD6}"/>
              </a:ext>
            </a:extLst>
          </p:cNvPr>
          <p:cNvSpPr>
            <a:spLocks noGrp="1"/>
          </p:cNvSpPr>
          <p:nvPr>
            <p:ph type="title"/>
          </p:nvPr>
        </p:nvSpPr>
        <p:spPr>
          <a:xfrm>
            <a:off x="697523" y="376848"/>
            <a:ext cx="10515600" cy="1325563"/>
          </a:xfrm>
        </p:spPr>
        <p:txBody>
          <a:bodyPr/>
          <a:lstStyle/>
          <a:p>
            <a:r>
              <a:rPr lang="en-US" dirty="0">
                <a:solidFill>
                  <a:schemeClr val="accent1"/>
                </a:solidFill>
                <a:latin typeface="Algerian" panose="04020705040A02060702" pitchFamily="82" charset="0"/>
              </a:rPr>
              <a:t>Visual pollution</a:t>
            </a:r>
          </a:p>
        </p:txBody>
      </p:sp>
      <p:sp>
        <p:nvSpPr>
          <p:cNvPr id="3" name="Content Placeholder 2">
            <a:extLst>
              <a:ext uri="{FF2B5EF4-FFF2-40B4-BE49-F238E27FC236}">
                <a16:creationId xmlns:a16="http://schemas.microsoft.com/office/drawing/2014/main" id="{EFCE001A-80C3-63D3-0D60-B9E3FEBA5885}"/>
              </a:ext>
            </a:extLst>
          </p:cNvPr>
          <p:cNvSpPr>
            <a:spLocks noGrp="1"/>
          </p:cNvSpPr>
          <p:nvPr>
            <p:ph idx="1"/>
          </p:nvPr>
        </p:nvSpPr>
        <p:spPr>
          <a:blipFill dpi="0" rotWithShape="1">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a:stretch>
              <a:fillRect/>
            </a:stretch>
          </a:blipFill>
        </p:spPr>
        <p:txBody>
          <a:bodyPr/>
          <a:lstStyle/>
          <a:p>
            <a:r>
              <a:rPr lang="en-US" sz="3600" dirty="0">
                <a:solidFill>
                  <a:schemeClr val="accent4"/>
                </a:solidFill>
                <a:latin typeface="Garamond" panose="02020404030301010803" pitchFamily="18" charset="0"/>
              </a:rPr>
              <a:t>Visual pollution refers to the visible deterioration and negative aesthetic quality of the natural and human-made landscapes around people and to the study of secondary impacts of manmade interventions</a:t>
            </a:r>
            <a:r>
              <a:rPr lang="en-US" dirty="0">
                <a:solidFill>
                  <a:schemeClr val="accent4"/>
                </a:solidFill>
                <a:latin typeface="Garamond" panose="02020404030301010803" pitchFamily="18" charset="0"/>
              </a:rPr>
              <a:t>.</a:t>
            </a:r>
          </a:p>
        </p:txBody>
      </p:sp>
    </p:spTree>
    <p:custDataLst>
      <p:tags r:id="rId1"/>
    </p:custDataLst>
    <p:extLst>
      <p:ext uri="{BB962C8B-B14F-4D97-AF65-F5344CB8AC3E}">
        <p14:creationId xmlns:p14="http://schemas.microsoft.com/office/powerpoint/2010/main" val="121135690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3193">
        <p15:prstTrans prst="peelOff"/>
      </p:transition>
    </mc:Choice>
    <mc:Fallback xmlns="">
      <p:transition spd="slow" advTm="3193">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bg/>
                                          </p:spTgt>
                                        </p:tgtEl>
                                        <p:attrNameLst>
                                          <p:attrName>style.visibility</p:attrName>
                                        </p:attrNameLst>
                                      </p:cBhvr>
                                      <p:to>
                                        <p:strVal val="visible"/>
                                      </p:to>
                                    </p:set>
                                    <p:animEffect transition="in" filter="barn(inVertical)">
                                      <p:cBhvr>
                                        <p:cTn id="12" dur="500"/>
                                        <p:tgtEl>
                                          <p:spTgt spid="3">
                                            <p:bg/>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barn(inVertical)">
                                      <p:cBhvr>
                                        <p:cTn id="1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E9BA9-EF92-454F-3C43-A23A47F2B862}"/>
              </a:ext>
            </a:extLst>
          </p:cNvPr>
          <p:cNvSpPr>
            <a:spLocks noGrp="1"/>
          </p:cNvSpPr>
          <p:nvPr>
            <p:ph type="title"/>
          </p:nvPr>
        </p:nvSpPr>
        <p:spPr/>
        <p:txBody>
          <a:bodyPr/>
          <a:lstStyle/>
          <a:p>
            <a:r>
              <a:rPr lang="en-US" dirty="0">
                <a:solidFill>
                  <a:srgbClr val="00B050"/>
                </a:solidFill>
                <a:latin typeface="Algerian" panose="04020705040A02060702" pitchFamily="82" charset="0"/>
              </a:rPr>
              <a:t>RADIOACTIVE CONTAMINATION</a:t>
            </a:r>
          </a:p>
        </p:txBody>
      </p:sp>
      <p:sp>
        <p:nvSpPr>
          <p:cNvPr id="3" name="Content Placeholder 2">
            <a:extLst>
              <a:ext uri="{FF2B5EF4-FFF2-40B4-BE49-F238E27FC236}">
                <a16:creationId xmlns:a16="http://schemas.microsoft.com/office/drawing/2014/main" id="{ECD954AF-0FFE-A1D4-45E8-E3BE3BAB3311}"/>
              </a:ext>
            </a:extLst>
          </p:cNvPr>
          <p:cNvSpPr>
            <a:spLocks noGrp="1"/>
          </p:cNvSpPr>
          <p:nvPr>
            <p:ph idx="1"/>
          </p:nvPr>
        </p:nvSpPr>
        <p:spPr>
          <a:blipFill dpi="0" rotWithShape="1">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a:stretch>
              <a:fillRect/>
            </a:stretch>
          </a:blipFill>
        </p:spPr>
        <p:txBody>
          <a:bodyPr>
            <a:normAutofit/>
          </a:bodyPr>
          <a:lstStyle/>
          <a:p>
            <a:r>
              <a:rPr lang="en-US" sz="3600" dirty="0">
                <a:solidFill>
                  <a:srgbClr val="FF0000"/>
                </a:solidFill>
                <a:latin typeface="Garamond" panose="02020404030301010803" pitchFamily="18" charset="0"/>
              </a:rPr>
              <a:t>People who are externally contaminated with radioactive material can contaminate other people or surfaces that they touch. For example, people who have radioactive dust on their clothing may spread the radioactive dust when they sit in chairs or hug other people.</a:t>
            </a:r>
          </a:p>
        </p:txBody>
      </p:sp>
    </p:spTree>
    <p:custDataLst>
      <p:tags r:id="rId1"/>
    </p:custDataLst>
    <p:extLst>
      <p:ext uri="{BB962C8B-B14F-4D97-AF65-F5344CB8AC3E}">
        <p14:creationId xmlns:p14="http://schemas.microsoft.com/office/powerpoint/2010/main" val="119230376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advTm="4719">
        <p15:prstTrans prst="origami"/>
      </p:transition>
    </mc:Choice>
    <mc:Fallback xmlns="">
      <p:transition spd="slow" advTm="4719">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randombar(horizontal)">
                                      <p:cBhvr>
                                        <p:cTn id="7" dur="500"/>
                                        <p:tgtEl>
                                          <p:spTgt spid="3">
                                            <p:bg/>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arn(inVertical)">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3AB2B-DCD3-CD4D-C1FA-97D19F22965B}"/>
              </a:ext>
            </a:extLst>
          </p:cNvPr>
          <p:cNvSpPr>
            <a:spLocks noGrp="1"/>
          </p:cNvSpPr>
          <p:nvPr>
            <p:ph type="title"/>
          </p:nvPr>
        </p:nvSpPr>
        <p:spPr/>
        <p:txBody>
          <a:bodyPr/>
          <a:lstStyle/>
          <a:p>
            <a:r>
              <a:rPr lang="en-US" dirty="0"/>
              <a:t>Pollution</a:t>
            </a:r>
            <a:br>
              <a:rPr lang="en-US" dirty="0"/>
            </a:br>
            <a:r>
              <a:rPr lang="en-US" dirty="0"/>
              <a:t>of </a:t>
            </a:r>
            <a:r>
              <a:rPr lang="en-US"/>
              <a:t>dilhi </a:t>
            </a:r>
            <a:endParaRPr lang="en-US" dirty="0"/>
          </a:p>
        </p:txBody>
      </p:sp>
      <p:graphicFrame>
        <p:nvGraphicFramePr>
          <p:cNvPr id="6" name="Content Placeholder 5">
            <a:extLst>
              <a:ext uri="{FF2B5EF4-FFF2-40B4-BE49-F238E27FC236}">
                <a16:creationId xmlns:a16="http://schemas.microsoft.com/office/drawing/2014/main" id="{DE9FE0BF-C8FB-2168-FDB3-3526BC12D3D8}"/>
              </a:ext>
            </a:extLst>
          </p:cNvPr>
          <p:cNvGraphicFramePr>
            <a:graphicFrameLocks noGrp="1"/>
          </p:cNvGraphicFramePr>
          <p:nvPr>
            <p:ph idx="1"/>
            <p:extLst>
              <p:ext uri="{D42A27DB-BD31-4B8C-83A1-F6EECF244321}">
                <p14:modId xmlns:p14="http://schemas.microsoft.com/office/powerpoint/2010/main" val="3751154843"/>
              </p:ext>
            </p:extLst>
          </p:nvPr>
        </p:nvGraphicFramePr>
        <p:xfrm>
          <a:off x="685800" y="2193925"/>
          <a:ext cx="10820400" cy="402431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8586807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DAAD2-824E-43C9-2FBE-4D450CFF9107}"/>
              </a:ext>
            </a:extLst>
          </p:cNvPr>
          <p:cNvSpPr>
            <a:spLocks noGrp="1"/>
          </p:cNvSpPr>
          <p:nvPr>
            <p:ph type="title"/>
          </p:nvPr>
        </p:nvSpPr>
        <p:spPr>
          <a:xfrm>
            <a:off x="838200" y="294787"/>
            <a:ext cx="10515600" cy="1325563"/>
          </a:xfrm>
        </p:spPr>
        <p:txBody>
          <a:bodyPr/>
          <a:lstStyle/>
          <a:p>
            <a:r>
              <a:rPr lang="en-US" dirty="0">
                <a:solidFill>
                  <a:srgbClr val="FFC000"/>
                </a:solidFill>
                <a:latin typeface="Algerian" panose="04020705040A02060702" pitchFamily="82" charset="0"/>
              </a:rPr>
              <a:t>Types of pollution</a:t>
            </a:r>
          </a:p>
        </p:txBody>
      </p:sp>
      <p:sp>
        <p:nvSpPr>
          <p:cNvPr id="3" name="Content Placeholder 2">
            <a:extLst>
              <a:ext uri="{FF2B5EF4-FFF2-40B4-BE49-F238E27FC236}">
                <a16:creationId xmlns:a16="http://schemas.microsoft.com/office/drawing/2014/main" id="{92771D42-E831-44DD-11E9-B7706B560122}"/>
              </a:ext>
            </a:extLst>
          </p:cNvPr>
          <p:cNvSpPr>
            <a:spLocks noGrp="1"/>
          </p:cNvSpPr>
          <p:nvPr>
            <p:ph idx="1"/>
          </p:nvPr>
        </p:nvSpPr>
        <p:spPr>
          <a:blipFill dpi="0" rotWithShape="1">
            <a:blip r:embed="rId3">
              <a:extLst>
                <a:ext uri="{28A0092B-C50C-407E-A947-70E740481C1C}">
                  <a14:useLocalDpi xmlns:a14="http://schemas.microsoft.com/office/drawing/2010/main" val="0"/>
                </a:ext>
              </a:extLst>
            </a:blip>
            <a:srcRect/>
            <a:stretch>
              <a:fillRect/>
            </a:stretch>
          </a:blipFill>
        </p:spPr>
        <p:txBody>
          <a:bodyPr>
            <a:normAutofit/>
          </a:bodyPr>
          <a:lstStyle/>
          <a:p>
            <a:pPr algn="just"/>
            <a:r>
              <a:rPr lang="en-US" dirty="0">
                <a:solidFill>
                  <a:srgbClr val="FF0000"/>
                </a:solidFill>
                <a:latin typeface="Garamond" panose="02020404030301010803" pitchFamily="18" charset="0"/>
              </a:rPr>
              <a:t>AIR POLLUTION.</a:t>
            </a:r>
          </a:p>
          <a:p>
            <a:pPr algn="just"/>
            <a:r>
              <a:rPr lang="en-US" dirty="0">
                <a:solidFill>
                  <a:srgbClr val="FF0000"/>
                </a:solidFill>
                <a:latin typeface="Garamond" panose="02020404030301010803" pitchFamily="18" charset="0"/>
              </a:rPr>
              <a:t>WATER POLLUTION.</a:t>
            </a:r>
          </a:p>
          <a:p>
            <a:pPr algn="just"/>
            <a:r>
              <a:rPr lang="en-US" dirty="0">
                <a:solidFill>
                  <a:srgbClr val="FF0000"/>
                </a:solidFill>
                <a:latin typeface="Garamond" panose="02020404030301010803" pitchFamily="18" charset="0"/>
              </a:rPr>
              <a:t>NOISE POLLUTION.</a:t>
            </a:r>
          </a:p>
          <a:p>
            <a:pPr algn="just"/>
            <a:r>
              <a:rPr lang="en-US" dirty="0">
                <a:solidFill>
                  <a:srgbClr val="FF0000"/>
                </a:solidFill>
                <a:latin typeface="Garamond" panose="02020404030301010803" pitchFamily="18" charset="0"/>
              </a:rPr>
              <a:t>PLASTIC POLLUTION.</a:t>
            </a:r>
          </a:p>
          <a:p>
            <a:pPr algn="just"/>
            <a:r>
              <a:rPr lang="en-US" dirty="0">
                <a:solidFill>
                  <a:srgbClr val="FF0000"/>
                </a:solidFill>
                <a:latin typeface="Garamond" panose="02020404030301010803" pitchFamily="18" charset="0"/>
              </a:rPr>
              <a:t>SOIL CONTAMINATION.</a:t>
            </a:r>
          </a:p>
          <a:p>
            <a:pPr algn="just"/>
            <a:r>
              <a:rPr lang="en-US" dirty="0">
                <a:solidFill>
                  <a:srgbClr val="FF0000"/>
                </a:solidFill>
                <a:latin typeface="Garamond" panose="02020404030301010803" pitchFamily="18" charset="0"/>
              </a:rPr>
              <a:t>RADIOACTIVE CONTAMINATION.</a:t>
            </a:r>
          </a:p>
          <a:p>
            <a:pPr algn="just"/>
            <a:r>
              <a:rPr lang="en-US" dirty="0">
                <a:solidFill>
                  <a:srgbClr val="FF0000"/>
                </a:solidFill>
                <a:latin typeface="Garamond" panose="02020404030301010803" pitchFamily="18" charset="0"/>
              </a:rPr>
              <a:t>THERMAL POLLUTION.</a:t>
            </a:r>
          </a:p>
          <a:p>
            <a:pPr algn="just"/>
            <a:r>
              <a:rPr lang="en-US" dirty="0">
                <a:solidFill>
                  <a:srgbClr val="FF0000"/>
                </a:solidFill>
                <a:latin typeface="Garamond" panose="02020404030301010803" pitchFamily="18" charset="0"/>
              </a:rPr>
              <a:t>LIGHT POLLUTION.</a:t>
            </a:r>
          </a:p>
          <a:p>
            <a:pPr algn="just"/>
            <a:r>
              <a:rPr lang="en-US" dirty="0">
                <a:solidFill>
                  <a:srgbClr val="FF0000"/>
                </a:solidFill>
                <a:latin typeface="Garamond" panose="02020404030301010803" pitchFamily="18" charset="0"/>
              </a:rPr>
              <a:t>VISUAL POLLUTION.</a:t>
            </a:r>
          </a:p>
        </p:txBody>
      </p:sp>
    </p:spTree>
    <p:custDataLst>
      <p:tags r:id="rId1"/>
    </p:custDataLst>
    <p:extLst>
      <p:ext uri="{BB962C8B-B14F-4D97-AF65-F5344CB8AC3E}">
        <p14:creationId xmlns:p14="http://schemas.microsoft.com/office/powerpoint/2010/main" val="1210921593"/>
      </p:ext>
    </p:extLst>
  </p:cSld>
  <p:clrMapOvr>
    <a:masterClrMapping/>
  </p:clrMapOvr>
  <p:transition spd="slow" advTm="7866">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anim calcmode="lin" valueType="num">
                                      <p:cBhvr>
                                        <p:cTn id="8" dur="2000" fill="hold"/>
                                        <p:tgtEl>
                                          <p:spTgt spid="2"/>
                                        </p:tgtEl>
                                        <p:attrNameLst>
                                          <p:attrName>ppt_w</p:attrName>
                                        </p:attrNameLst>
                                      </p:cBhvr>
                                      <p:tavLst>
                                        <p:tav tm="0" fmla="#ppt_w*sin(2.5*pi*$)">
                                          <p:val>
                                            <p:fltVal val="0"/>
                                          </p:val>
                                        </p:tav>
                                        <p:tav tm="100000">
                                          <p:val>
                                            <p:fltVal val="1"/>
                                          </p:val>
                                        </p:tav>
                                      </p:tavLst>
                                    </p:anim>
                                    <p:anim calcmode="lin" valueType="num">
                                      <p:cBhvr>
                                        <p:cTn id="9" dur="20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3">
                                            <p:bg/>
                                          </p:spTgt>
                                        </p:tgtEl>
                                        <p:attrNameLst>
                                          <p:attrName>style.visibility</p:attrName>
                                        </p:attrNameLst>
                                      </p:cBhvr>
                                      <p:to>
                                        <p:strVal val="visible"/>
                                      </p:to>
                                    </p:set>
                                    <p:animEffect transition="in" filter="barn(inVertical)">
                                      <p:cBhvr>
                                        <p:cTn id="14" dur="500"/>
                                        <p:tgtEl>
                                          <p:spTgt spid="3">
                                            <p:bg/>
                                          </p:spTgt>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Effect transition="in" filter="barn(inVertical)">
                                      <p:cBhvr>
                                        <p:cTn id="19" dur="500"/>
                                        <p:tgtEl>
                                          <p:spTgt spid="3">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grpId="0" nodeType="clickEffect">
                                  <p:stCondLst>
                                    <p:cond delay="0"/>
                                  </p:stCondLst>
                                  <p:childTnLst>
                                    <p:set>
                                      <p:cBhvr>
                                        <p:cTn id="23" dur="1" fill="hold">
                                          <p:stCondLst>
                                            <p:cond delay="0"/>
                                          </p:stCondLst>
                                        </p:cTn>
                                        <p:tgtEl>
                                          <p:spTgt spid="3">
                                            <p:txEl>
                                              <p:pRg st="1" end="1"/>
                                            </p:txEl>
                                          </p:spTgt>
                                        </p:tgtEl>
                                        <p:attrNameLst>
                                          <p:attrName>style.visibility</p:attrName>
                                        </p:attrNameLst>
                                      </p:cBhvr>
                                      <p:to>
                                        <p:strVal val="visible"/>
                                      </p:to>
                                    </p:set>
                                    <p:animEffect transition="in" filter="barn(inVertical)">
                                      <p:cBhvr>
                                        <p:cTn id="24" dur="500"/>
                                        <p:tgtEl>
                                          <p:spTgt spid="3">
                                            <p:txEl>
                                              <p:pRg st="1" end="1"/>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grpId="0" nodeType="clickEffect">
                                  <p:stCondLst>
                                    <p:cond delay="0"/>
                                  </p:stCondLst>
                                  <p:childTnLst>
                                    <p:set>
                                      <p:cBhvr>
                                        <p:cTn id="28" dur="1" fill="hold">
                                          <p:stCondLst>
                                            <p:cond delay="0"/>
                                          </p:stCondLst>
                                        </p:cTn>
                                        <p:tgtEl>
                                          <p:spTgt spid="3">
                                            <p:txEl>
                                              <p:pRg st="2" end="2"/>
                                            </p:txEl>
                                          </p:spTgt>
                                        </p:tgtEl>
                                        <p:attrNameLst>
                                          <p:attrName>style.visibility</p:attrName>
                                        </p:attrNameLst>
                                      </p:cBhvr>
                                      <p:to>
                                        <p:strVal val="visible"/>
                                      </p:to>
                                    </p:set>
                                    <p:animEffect transition="in" filter="barn(inVertical)">
                                      <p:cBhvr>
                                        <p:cTn id="29" dur="500"/>
                                        <p:tgtEl>
                                          <p:spTgt spid="3">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6" presetClass="entr" presetSubtype="21" fill="hold" grpId="0" nodeType="clickEffect">
                                  <p:stCondLst>
                                    <p:cond delay="0"/>
                                  </p:stCondLst>
                                  <p:childTnLst>
                                    <p:set>
                                      <p:cBhvr>
                                        <p:cTn id="33" dur="1" fill="hold">
                                          <p:stCondLst>
                                            <p:cond delay="0"/>
                                          </p:stCondLst>
                                        </p:cTn>
                                        <p:tgtEl>
                                          <p:spTgt spid="3">
                                            <p:txEl>
                                              <p:pRg st="3" end="3"/>
                                            </p:txEl>
                                          </p:spTgt>
                                        </p:tgtEl>
                                        <p:attrNameLst>
                                          <p:attrName>style.visibility</p:attrName>
                                        </p:attrNameLst>
                                      </p:cBhvr>
                                      <p:to>
                                        <p:strVal val="visible"/>
                                      </p:to>
                                    </p:set>
                                    <p:animEffect transition="in" filter="barn(inVertical)">
                                      <p:cBhvr>
                                        <p:cTn id="34" dur="500"/>
                                        <p:tgtEl>
                                          <p:spTgt spid="3">
                                            <p:txEl>
                                              <p:pRg st="3" end="3"/>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6" presetClass="entr" presetSubtype="21" fill="hold" grpId="0" nodeType="clickEffect">
                                  <p:stCondLst>
                                    <p:cond delay="0"/>
                                  </p:stCondLst>
                                  <p:childTnLst>
                                    <p:set>
                                      <p:cBhvr>
                                        <p:cTn id="38" dur="1" fill="hold">
                                          <p:stCondLst>
                                            <p:cond delay="0"/>
                                          </p:stCondLst>
                                        </p:cTn>
                                        <p:tgtEl>
                                          <p:spTgt spid="3">
                                            <p:txEl>
                                              <p:pRg st="4" end="4"/>
                                            </p:txEl>
                                          </p:spTgt>
                                        </p:tgtEl>
                                        <p:attrNameLst>
                                          <p:attrName>style.visibility</p:attrName>
                                        </p:attrNameLst>
                                      </p:cBhvr>
                                      <p:to>
                                        <p:strVal val="visible"/>
                                      </p:to>
                                    </p:set>
                                    <p:animEffect transition="in" filter="barn(inVertical)">
                                      <p:cBhvr>
                                        <p:cTn id="39" dur="500"/>
                                        <p:tgtEl>
                                          <p:spTgt spid="3">
                                            <p:txEl>
                                              <p:pRg st="4" end="4"/>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6" presetClass="entr" presetSubtype="21" fill="hold" grpId="0" nodeType="clickEffect">
                                  <p:stCondLst>
                                    <p:cond delay="0"/>
                                  </p:stCondLst>
                                  <p:childTnLst>
                                    <p:set>
                                      <p:cBhvr>
                                        <p:cTn id="43" dur="1" fill="hold">
                                          <p:stCondLst>
                                            <p:cond delay="0"/>
                                          </p:stCondLst>
                                        </p:cTn>
                                        <p:tgtEl>
                                          <p:spTgt spid="3">
                                            <p:txEl>
                                              <p:pRg st="5" end="5"/>
                                            </p:txEl>
                                          </p:spTgt>
                                        </p:tgtEl>
                                        <p:attrNameLst>
                                          <p:attrName>style.visibility</p:attrName>
                                        </p:attrNameLst>
                                      </p:cBhvr>
                                      <p:to>
                                        <p:strVal val="visible"/>
                                      </p:to>
                                    </p:set>
                                    <p:animEffect transition="in" filter="barn(inVertical)">
                                      <p:cBhvr>
                                        <p:cTn id="44" dur="500"/>
                                        <p:tgtEl>
                                          <p:spTgt spid="3">
                                            <p:txEl>
                                              <p:pRg st="5" end="5"/>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6" presetClass="entr" presetSubtype="21"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barn(inVertical)">
                                      <p:cBhvr>
                                        <p:cTn id="49" dur="500"/>
                                        <p:tgtEl>
                                          <p:spTgt spid="3">
                                            <p:txEl>
                                              <p:pRg st="6" end="6"/>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6" presetClass="entr" presetSubtype="21" fill="hold" grpId="0" nodeType="clickEffect">
                                  <p:stCondLst>
                                    <p:cond delay="0"/>
                                  </p:stCondLst>
                                  <p:childTnLst>
                                    <p:set>
                                      <p:cBhvr>
                                        <p:cTn id="53" dur="1" fill="hold">
                                          <p:stCondLst>
                                            <p:cond delay="0"/>
                                          </p:stCondLst>
                                        </p:cTn>
                                        <p:tgtEl>
                                          <p:spTgt spid="3">
                                            <p:txEl>
                                              <p:pRg st="7" end="7"/>
                                            </p:txEl>
                                          </p:spTgt>
                                        </p:tgtEl>
                                        <p:attrNameLst>
                                          <p:attrName>style.visibility</p:attrName>
                                        </p:attrNameLst>
                                      </p:cBhvr>
                                      <p:to>
                                        <p:strVal val="visible"/>
                                      </p:to>
                                    </p:set>
                                    <p:animEffect transition="in" filter="barn(inVertical)">
                                      <p:cBhvr>
                                        <p:cTn id="54" dur="500"/>
                                        <p:tgtEl>
                                          <p:spTgt spid="3">
                                            <p:txEl>
                                              <p:pRg st="7" end="7"/>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16" presetClass="entr" presetSubtype="21" fill="hold" grpId="0" nodeType="clickEffect">
                                  <p:stCondLst>
                                    <p:cond delay="0"/>
                                  </p:stCondLst>
                                  <p:childTnLst>
                                    <p:set>
                                      <p:cBhvr>
                                        <p:cTn id="58" dur="1" fill="hold">
                                          <p:stCondLst>
                                            <p:cond delay="0"/>
                                          </p:stCondLst>
                                        </p:cTn>
                                        <p:tgtEl>
                                          <p:spTgt spid="3">
                                            <p:txEl>
                                              <p:pRg st="8" end="8"/>
                                            </p:txEl>
                                          </p:spTgt>
                                        </p:tgtEl>
                                        <p:attrNameLst>
                                          <p:attrName>style.visibility</p:attrName>
                                        </p:attrNameLst>
                                      </p:cBhvr>
                                      <p:to>
                                        <p:strVal val="visible"/>
                                      </p:to>
                                    </p:set>
                                    <p:animEffect transition="in" filter="barn(inVertical)">
                                      <p:cBhvr>
                                        <p:cTn id="59"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8497D-7710-6390-B24A-DC9F1AB99386}"/>
              </a:ext>
            </a:extLst>
          </p:cNvPr>
          <p:cNvSpPr>
            <a:spLocks noGrp="1"/>
          </p:cNvSpPr>
          <p:nvPr>
            <p:ph type="title"/>
          </p:nvPr>
        </p:nvSpPr>
        <p:spPr/>
        <p:txBody>
          <a:bodyPr/>
          <a:lstStyle/>
          <a:p>
            <a:r>
              <a:rPr lang="en-US" dirty="0">
                <a:solidFill>
                  <a:srgbClr val="92D050"/>
                </a:solidFill>
                <a:latin typeface="Algerian" panose="04020705040A02060702" pitchFamily="82" charset="0"/>
              </a:rPr>
              <a:t>Air pollution </a:t>
            </a:r>
          </a:p>
        </p:txBody>
      </p:sp>
      <p:sp>
        <p:nvSpPr>
          <p:cNvPr id="3" name="Content Placeholder 2">
            <a:extLst>
              <a:ext uri="{FF2B5EF4-FFF2-40B4-BE49-F238E27FC236}">
                <a16:creationId xmlns:a16="http://schemas.microsoft.com/office/drawing/2014/main" id="{E6BF1136-5FD5-B9D6-F7FA-4EDBB3484092}"/>
              </a:ext>
            </a:extLst>
          </p:cNvPr>
          <p:cNvSpPr>
            <a:spLocks noGrp="1"/>
          </p:cNvSpPr>
          <p:nvPr>
            <p:ph idx="1"/>
          </p:nvPr>
        </p:nvSpPr>
        <p:spPr>
          <a:blipFill dpi="0" rotWithShape="1">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a:stretch>
              <a:fillRect/>
            </a:stretch>
          </a:blipFill>
        </p:spPr>
        <p:txBody>
          <a:bodyPr>
            <a:normAutofit/>
          </a:bodyPr>
          <a:lstStyle/>
          <a:p>
            <a:pPr marL="0" indent="0">
              <a:buNone/>
            </a:pPr>
            <a:r>
              <a:rPr lang="en-US" sz="4000" dirty="0">
                <a:solidFill>
                  <a:srgbClr val="002060"/>
                </a:solidFill>
                <a:latin typeface="Garamond" panose="02020404030301010803" pitchFamily="18" charset="0"/>
              </a:rPr>
              <a:t>Air pollution is contamination of the indoor or outdoor environment by any chemical, physical or biological agent that modifies the natural characteristics of the atmosphere. Household combustion devices, motor vehicles, industrial facilities and forest fires are common sources of air pollution</a:t>
            </a:r>
            <a:r>
              <a:rPr lang="en-US" sz="4000" dirty="0">
                <a:solidFill>
                  <a:srgbClr val="002060"/>
                </a:solidFill>
              </a:rPr>
              <a:t>.</a:t>
            </a:r>
          </a:p>
        </p:txBody>
      </p:sp>
    </p:spTree>
    <p:custDataLst>
      <p:tags r:id="rId1"/>
    </p:custDataLst>
    <p:extLst>
      <p:ext uri="{BB962C8B-B14F-4D97-AF65-F5344CB8AC3E}">
        <p14:creationId xmlns:p14="http://schemas.microsoft.com/office/powerpoint/2010/main" val="406691687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3940">
        <p15:prstTrans prst="drape"/>
      </p:transition>
    </mc:Choice>
    <mc:Fallback xmlns="">
      <p:transition spd="slow" advTm="394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bg/>
                                          </p:spTgt>
                                        </p:tgtEl>
                                        <p:attrNameLst>
                                          <p:attrName>style.visibility</p:attrName>
                                        </p:attrNameLst>
                                      </p:cBhvr>
                                      <p:to>
                                        <p:strVal val="visible"/>
                                      </p:to>
                                    </p:set>
                                    <p:animEffect transition="in" filter="fade">
                                      <p:cBhvr>
                                        <p:cTn id="12" dur="1000"/>
                                        <p:tgtEl>
                                          <p:spTgt spid="3">
                                            <p:bg/>
                                          </p:spTgt>
                                        </p:tgtEl>
                                      </p:cBhvr>
                                    </p:animEffect>
                                    <p:anim calcmode="lin" valueType="num">
                                      <p:cBhvr>
                                        <p:cTn id="13" dur="1000" fill="hold"/>
                                        <p:tgtEl>
                                          <p:spTgt spid="3">
                                            <p:bg/>
                                          </p:spTgt>
                                        </p:tgtEl>
                                        <p:attrNameLst>
                                          <p:attrName>ppt_x</p:attrName>
                                        </p:attrNameLst>
                                      </p:cBhvr>
                                      <p:tavLst>
                                        <p:tav tm="0">
                                          <p:val>
                                            <p:strVal val="#ppt_x"/>
                                          </p:val>
                                        </p:tav>
                                        <p:tav tm="100000">
                                          <p:val>
                                            <p:strVal val="#ppt_x"/>
                                          </p:val>
                                        </p:tav>
                                      </p:tavLst>
                                    </p:anim>
                                    <p:anim calcmode="lin" valueType="num">
                                      <p:cBhvr>
                                        <p:cTn id="14" dur="1000" fill="hold"/>
                                        <p:tgtEl>
                                          <p:spTgt spid="3">
                                            <p:bg/>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Effect transition="in" filter="fade">
                                      <p:cBhvr>
                                        <p:cTn id="19" dur="1000"/>
                                        <p:tgtEl>
                                          <p:spTgt spid="3">
                                            <p:txEl>
                                              <p:pRg st="0" end="0"/>
                                            </p:txEl>
                                          </p:spTgt>
                                        </p:tgtEl>
                                      </p:cBhvr>
                                    </p:animEffect>
                                    <p:anim calcmode="lin" valueType="num">
                                      <p:cBhvr>
                                        <p:cTn id="20"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15D9A-6357-60C7-65DB-276135500714}"/>
              </a:ext>
            </a:extLst>
          </p:cNvPr>
          <p:cNvSpPr>
            <a:spLocks noGrp="1"/>
          </p:cNvSpPr>
          <p:nvPr>
            <p:ph type="title"/>
          </p:nvPr>
        </p:nvSpPr>
        <p:spPr>
          <a:xfrm>
            <a:off x="838200" y="329956"/>
            <a:ext cx="10515600" cy="1325563"/>
          </a:xfrm>
        </p:spPr>
        <p:txBody>
          <a:bodyPr/>
          <a:lstStyle/>
          <a:p>
            <a:r>
              <a:rPr lang="en-US" dirty="0">
                <a:solidFill>
                  <a:srgbClr val="FF0000"/>
                </a:solidFill>
                <a:latin typeface="Algerian" panose="04020705040A02060702" pitchFamily="82" charset="0"/>
              </a:rPr>
              <a:t>Water pollution</a:t>
            </a:r>
          </a:p>
        </p:txBody>
      </p:sp>
      <p:sp>
        <p:nvSpPr>
          <p:cNvPr id="3" name="Content Placeholder 2">
            <a:extLst>
              <a:ext uri="{FF2B5EF4-FFF2-40B4-BE49-F238E27FC236}">
                <a16:creationId xmlns:a16="http://schemas.microsoft.com/office/drawing/2014/main" id="{56B362A7-E51F-89B6-840D-0397EB7E9AF4}"/>
              </a:ext>
            </a:extLst>
          </p:cNvPr>
          <p:cNvSpPr>
            <a:spLocks noGrp="1"/>
          </p:cNvSpPr>
          <p:nvPr>
            <p:ph idx="1"/>
          </p:nvPr>
        </p:nvSpPr>
        <p:spPr>
          <a:blipFill dpi="0" rotWithShape="1">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a:stretch>
              <a:fillRect/>
            </a:stretch>
          </a:blipFill>
        </p:spPr>
        <p:txBody>
          <a:bodyPr>
            <a:normAutofit/>
          </a:bodyPr>
          <a:lstStyle/>
          <a:p>
            <a:r>
              <a:rPr lang="en-US" sz="4000" dirty="0">
                <a:solidFill>
                  <a:srgbClr val="00B0F0"/>
                </a:solidFill>
                <a:latin typeface="Garamond" panose="02020404030301010803" pitchFamily="18" charset="0"/>
              </a:rPr>
              <a:t>Water pollution occurs when harmful substances—often chemicals or microorganisms—contaminate a stream, river, lake, ocean, aquifer, or other body of water, degrading water quality and rendering it toxic to humans or the environment. This widespread problem of water pollution is jeopardizing our health</a:t>
            </a:r>
          </a:p>
        </p:txBody>
      </p:sp>
    </p:spTree>
    <p:custDataLst>
      <p:tags r:id="rId1"/>
    </p:custDataLst>
    <p:extLst>
      <p:ext uri="{BB962C8B-B14F-4D97-AF65-F5344CB8AC3E}">
        <p14:creationId xmlns:p14="http://schemas.microsoft.com/office/powerpoint/2010/main" val="4005958956"/>
      </p:ext>
    </p:extLst>
  </p:cSld>
  <p:clrMapOvr>
    <a:masterClrMapping/>
  </p:clrMapOvr>
  <mc:AlternateContent xmlns:mc="http://schemas.openxmlformats.org/markup-compatibility/2006" xmlns:p14="http://schemas.microsoft.com/office/powerpoint/2010/main">
    <mc:Choice Requires="p14">
      <p:transition spd="slow" p14:dur="2000" advTm="4935"/>
    </mc:Choice>
    <mc:Fallback xmlns="">
      <p:transition spd="slow" advTm="493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bg/>
                                          </p:spTgt>
                                        </p:tgtEl>
                                        <p:attrNameLst>
                                          <p:attrName>style.visibility</p:attrName>
                                        </p:attrNameLst>
                                      </p:cBhvr>
                                      <p:to>
                                        <p:strVal val="visible"/>
                                      </p:to>
                                    </p:set>
                                    <p:animEffect transition="in" filter="circle(in)">
                                      <p:cBhvr>
                                        <p:cTn id="12" dur="2000"/>
                                        <p:tgtEl>
                                          <p:spTgt spid="3">
                                            <p:bg/>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circle(in)">
                                      <p:cBhvr>
                                        <p:cTn id="17"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DBEDE-9CDB-5F8F-CD68-3ABCE5B98ADC}"/>
              </a:ext>
            </a:extLst>
          </p:cNvPr>
          <p:cNvSpPr>
            <a:spLocks noGrp="1"/>
          </p:cNvSpPr>
          <p:nvPr>
            <p:ph type="title"/>
          </p:nvPr>
        </p:nvSpPr>
        <p:spPr/>
        <p:txBody>
          <a:bodyPr/>
          <a:lstStyle/>
          <a:p>
            <a:r>
              <a:rPr lang="en-US" dirty="0">
                <a:solidFill>
                  <a:srgbClr val="00B050"/>
                </a:solidFill>
                <a:latin typeface="Algerian" panose="04020705040A02060702" pitchFamily="82" charset="0"/>
              </a:rPr>
              <a:t>Noise pollution </a:t>
            </a:r>
          </a:p>
        </p:txBody>
      </p:sp>
      <p:sp>
        <p:nvSpPr>
          <p:cNvPr id="3" name="Content Placeholder 2">
            <a:extLst>
              <a:ext uri="{FF2B5EF4-FFF2-40B4-BE49-F238E27FC236}">
                <a16:creationId xmlns:a16="http://schemas.microsoft.com/office/drawing/2014/main" id="{668B7B3C-9679-4792-22C2-5091911E13D4}"/>
              </a:ext>
            </a:extLst>
          </p:cNvPr>
          <p:cNvSpPr>
            <a:spLocks noGrp="1"/>
          </p:cNvSpPr>
          <p:nvPr>
            <p:ph idx="1"/>
          </p:nvPr>
        </p:nvSpPr>
        <p:spPr>
          <a:blipFill dpi="0" rotWithShape="1">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a:stretch>
              <a:fillRect/>
            </a:stretch>
          </a:blipFill>
        </p:spPr>
        <p:txBody>
          <a:bodyPr>
            <a:normAutofit/>
          </a:bodyPr>
          <a:lstStyle/>
          <a:p>
            <a:r>
              <a:rPr lang="en-US" sz="4000" dirty="0">
                <a:solidFill>
                  <a:srgbClr val="7030A0"/>
                </a:solidFill>
                <a:latin typeface="Garamond" panose="02020404030301010803" pitchFamily="18" charset="0"/>
              </a:rPr>
              <a:t>Noise pollution  Not all sound is considered noise pollution. The World Health Organization (WHO) defines noise above 65 decibels (dB) as noise pollution. To be precise, noise becomes harmful when it exceeds 75 decibels (dB) and is painful above 120 dB</a:t>
            </a:r>
          </a:p>
        </p:txBody>
      </p:sp>
    </p:spTree>
    <p:custDataLst>
      <p:tags r:id="rId1"/>
    </p:custDataLst>
    <p:extLst>
      <p:ext uri="{BB962C8B-B14F-4D97-AF65-F5344CB8AC3E}">
        <p14:creationId xmlns:p14="http://schemas.microsoft.com/office/powerpoint/2010/main" val="2143751728"/>
      </p:ext>
    </p:extLst>
  </p:cSld>
  <p:clrMapOvr>
    <a:masterClrMapping/>
  </p:clrMapOvr>
  <mc:AlternateContent xmlns:mc="http://schemas.openxmlformats.org/markup-compatibility/2006" xmlns:p14="http://schemas.microsoft.com/office/powerpoint/2010/main">
    <mc:Choice Requires="p14">
      <p:transition spd="slow" p14:dur="2500" advTm="2828">
        <p:checker/>
      </p:transition>
    </mc:Choice>
    <mc:Fallback xmlns="">
      <p:transition spd="slow" advTm="2828">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bg/>
                                          </p:spTgt>
                                        </p:tgtEl>
                                        <p:attrNameLst>
                                          <p:attrName>style.visibility</p:attrName>
                                        </p:attrNameLst>
                                      </p:cBhvr>
                                      <p:to>
                                        <p:strVal val="visible"/>
                                      </p:to>
                                    </p:set>
                                    <p:anim calcmode="lin" valueType="num">
                                      <p:cBhvr additive="base">
                                        <p:cTn id="12" dur="500" fill="hold"/>
                                        <p:tgtEl>
                                          <p:spTgt spid="3">
                                            <p:bg/>
                                          </p:spTgt>
                                        </p:tgtEl>
                                        <p:attrNameLst>
                                          <p:attrName>ppt_x</p:attrName>
                                        </p:attrNameLst>
                                      </p:cBhvr>
                                      <p:tavLst>
                                        <p:tav tm="0">
                                          <p:val>
                                            <p:strVal val="#ppt_x"/>
                                          </p:val>
                                        </p:tav>
                                        <p:tav tm="100000">
                                          <p:val>
                                            <p:strVal val="#ppt_x"/>
                                          </p:val>
                                        </p:tav>
                                      </p:tavLst>
                                    </p:anim>
                                    <p:anim calcmode="lin" valueType="num">
                                      <p:cBhvr additive="base">
                                        <p:cTn id="13" dur="500" fill="hold"/>
                                        <p:tgtEl>
                                          <p:spTgt spid="3">
                                            <p:bg/>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
                                            <p:txEl>
                                              <p:pRg st="0" end="0"/>
                                            </p:txEl>
                                          </p:spTgt>
                                        </p:tgtEl>
                                        <p:attrNameLst>
                                          <p:attrName>style.visibility</p:attrName>
                                        </p:attrNameLst>
                                      </p:cBhvr>
                                      <p:to>
                                        <p:strVal val="visible"/>
                                      </p:to>
                                    </p:set>
                                    <p:anim calcmode="lin" valueType="num">
                                      <p:cBhvr additive="base">
                                        <p:cTn id="18"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20B89-7F7E-0C2D-9CAA-EEBC3F9FB725}"/>
              </a:ext>
            </a:extLst>
          </p:cNvPr>
          <p:cNvSpPr>
            <a:spLocks noGrp="1"/>
          </p:cNvSpPr>
          <p:nvPr>
            <p:ph type="title"/>
          </p:nvPr>
        </p:nvSpPr>
        <p:spPr/>
        <p:txBody>
          <a:bodyPr/>
          <a:lstStyle/>
          <a:p>
            <a:r>
              <a:rPr lang="en-US" dirty="0">
                <a:solidFill>
                  <a:srgbClr val="C00000"/>
                </a:solidFill>
                <a:latin typeface="Algerian" panose="04020705040A02060702" pitchFamily="82" charset="0"/>
              </a:rPr>
              <a:t>Plastic pollution</a:t>
            </a:r>
          </a:p>
        </p:txBody>
      </p:sp>
      <p:sp>
        <p:nvSpPr>
          <p:cNvPr id="3" name="Content Placeholder 2">
            <a:extLst>
              <a:ext uri="{FF2B5EF4-FFF2-40B4-BE49-F238E27FC236}">
                <a16:creationId xmlns:a16="http://schemas.microsoft.com/office/drawing/2014/main" id="{7173605E-9030-338D-A141-686ED854BA46}"/>
              </a:ext>
            </a:extLst>
          </p:cNvPr>
          <p:cNvSpPr>
            <a:spLocks noGrp="1"/>
          </p:cNvSpPr>
          <p:nvPr>
            <p:ph idx="1"/>
          </p:nvPr>
        </p:nvSpPr>
        <p:spPr>
          <a:blipFill dpi="0" rotWithShape="1">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a:stretch>
              <a:fillRect/>
            </a:stretch>
          </a:blipFill>
        </p:spPr>
        <p:txBody>
          <a:bodyPr>
            <a:normAutofit/>
          </a:bodyPr>
          <a:lstStyle/>
          <a:p>
            <a:r>
              <a:rPr lang="en-US" sz="4000" dirty="0">
                <a:solidFill>
                  <a:srgbClr val="FFFF00"/>
                </a:solidFill>
                <a:latin typeface="Garamond" panose="02020404030301010803" pitchFamily="18" charset="0"/>
              </a:rPr>
              <a:t>Often stemming from poor waste mismanagement, plastic pollution is a major environmental issue because most plastics do not biodegrade and instead break down into microplastics. Microplastics are estimated to persist in the environment for centuries, or even longer</a:t>
            </a:r>
            <a:r>
              <a:rPr lang="en-US" dirty="0">
                <a:solidFill>
                  <a:srgbClr val="FFFF00"/>
                </a:solidFill>
              </a:rPr>
              <a:t>.</a:t>
            </a:r>
          </a:p>
        </p:txBody>
      </p:sp>
    </p:spTree>
    <p:custDataLst>
      <p:tags r:id="rId1"/>
    </p:custDataLst>
    <p:extLst>
      <p:ext uri="{BB962C8B-B14F-4D97-AF65-F5344CB8AC3E}">
        <p14:creationId xmlns:p14="http://schemas.microsoft.com/office/powerpoint/2010/main" val="62193739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6799">
        <p15:prstTrans prst="wind"/>
      </p:transition>
    </mc:Choice>
    <mc:Fallback xmlns="">
      <p:transition spd="slow" advTm="6799">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45" presetClass="exit" presetSubtype="0" fill="hold" grpId="0" nodeType="clickEffect">
                                  <p:stCondLst>
                                    <p:cond delay="0"/>
                                  </p:stCondLst>
                                  <p:childTnLst>
                                    <p:animEffect transition="out" filter="fade">
                                      <p:cBhvr>
                                        <p:cTn id="24" dur="2000"/>
                                        <p:tgtEl>
                                          <p:spTgt spid="3">
                                            <p:bg/>
                                          </p:spTgt>
                                        </p:tgtEl>
                                      </p:cBhvr>
                                    </p:animEffect>
                                    <p:anim calcmode="lin" valueType="num">
                                      <p:cBhvr>
                                        <p:cTn id="25" dur="2000"/>
                                        <p:tgtEl>
                                          <p:spTgt spid="3">
                                            <p:bg/>
                                          </p:spTgt>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26" dur="2000"/>
                                        <p:tgtEl>
                                          <p:spTgt spid="3">
                                            <p:bg/>
                                          </p:spTgt>
                                        </p:tgtEl>
                                        <p:attrNameLst>
                                          <p:attrName>ppt_h</p:attrName>
                                        </p:attrNameLst>
                                      </p:cBhvr>
                                      <p:tavLst>
                                        <p:tav tm="0">
                                          <p:val>
                                            <p:strVal val="ppt_h"/>
                                          </p:val>
                                        </p:tav>
                                        <p:tav tm="100000">
                                          <p:val>
                                            <p:strVal val="ppt_h"/>
                                          </p:val>
                                        </p:tav>
                                      </p:tavLst>
                                    </p:anim>
                                    <p:set>
                                      <p:cBhvr>
                                        <p:cTn id="27" dur="1" fill="hold">
                                          <p:stCondLst>
                                            <p:cond delay="1999"/>
                                          </p:stCondLst>
                                        </p:cTn>
                                        <p:tgtEl>
                                          <p:spTgt spid="3">
                                            <p:bg/>
                                          </p:spTgt>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45" presetClass="exit" presetSubtype="0" fill="hold" grpId="0" nodeType="clickEffect">
                                  <p:stCondLst>
                                    <p:cond delay="0"/>
                                  </p:stCondLst>
                                  <p:childTnLst>
                                    <p:animEffect transition="out" filter="fade">
                                      <p:cBhvr>
                                        <p:cTn id="31" dur="2000"/>
                                        <p:tgtEl>
                                          <p:spTgt spid="3">
                                            <p:txEl>
                                              <p:pRg st="0" end="0"/>
                                            </p:txEl>
                                          </p:spTgt>
                                        </p:tgtEl>
                                      </p:cBhvr>
                                    </p:animEffect>
                                    <p:anim calcmode="lin" valueType="num">
                                      <p:cBhvr>
                                        <p:cTn id="32" dur="2000"/>
                                        <p:tgtEl>
                                          <p:spTgt spid="3">
                                            <p:txEl>
                                              <p:pRg st="0" end="0"/>
                                            </p:txEl>
                                          </p:spTgt>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33" dur="2000"/>
                                        <p:tgtEl>
                                          <p:spTgt spid="3">
                                            <p:txEl>
                                              <p:pRg st="0" end="0"/>
                                            </p:txEl>
                                          </p:spTgt>
                                        </p:tgtEl>
                                        <p:attrNameLst>
                                          <p:attrName>ppt_h</p:attrName>
                                        </p:attrNameLst>
                                      </p:cBhvr>
                                      <p:tavLst>
                                        <p:tav tm="0">
                                          <p:val>
                                            <p:strVal val="ppt_h"/>
                                          </p:val>
                                        </p:tav>
                                        <p:tav tm="100000">
                                          <p:val>
                                            <p:strVal val="ppt_h"/>
                                          </p:val>
                                        </p:tav>
                                      </p:tavLst>
                                    </p:anim>
                                    <p:set>
                                      <p:cBhvr>
                                        <p:cTn id="34" dur="1" fill="hold">
                                          <p:stCondLst>
                                            <p:cond delay="1999"/>
                                          </p:stCondLst>
                                        </p:cTn>
                                        <p:tgtEl>
                                          <p:spTgt spid="3">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702C8-6A0F-F4AA-9256-4D178FA68BFF}"/>
              </a:ext>
            </a:extLst>
          </p:cNvPr>
          <p:cNvSpPr>
            <a:spLocks noGrp="1"/>
          </p:cNvSpPr>
          <p:nvPr>
            <p:ph type="title"/>
          </p:nvPr>
        </p:nvSpPr>
        <p:spPr/>
        <p:txBody>
          <a:bodyPr/>
          <a:lstStyle/>
          <a:p>
            <a:r>
              <a:rPr lang="en-US" dirty="0">
                <a:solidFill>
                  <a:srgbClr val="002060"/>
                </a:solidFill>
                <a:latin typeface="Algerian" panose="04020705040A02060702" pitchFamily="82" charset="0"/>
              </a:rPr>
              <a:t>Soil pollution</a:t>
            </a:r>
          </a:p>
        </p:txBody>
      </p:sp>
      <p:sp>
        <p:nvSpPr>
          <p:cNvPr id="3" name="Content Placeholder 2">
            <a:extLst>
              <a:ext uri="{FF2B5EF4-FFF2-40B4-BE49-F238E27FC236}">
                <a16:creationId xmlns:a16="http://schemas.microsoft.com/office/drawing/2014/main" id="{080C9C45-9840-A215-E855-208E479F1E71}"/>
              </a:ext>
            </a:extLst>
          </p:cNvPr>
          <p:cNvSpPr>
            <a:spLocks noGrp="1"/>
          </p:cNvSpPr>
          <p:nvPr>
            <p:ph idx="1"/>
          </p:nvPr>
        </p:nvSpPr>
        <p:spPr>
          <a:blipFill dpi="0" rotWithShape="1">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a:stretch>
              <a:fillRect/>
            </a:stretch>
          </a:blipFill>
        </p:spPr>
        <p:txBody>
          <a:bodyPr>
            <a:normAutofit/>
          </a:bodyPr>
          <a:lstStyle/>
          <a:p>
            <a:r>
              <a:rPr lang="en-US" sz="4000" dirty="0">
                <a:solidFill>
                  <a:srgbClr val="92D050"/>
                </a:solidFill>
                <a:latin typeface="Garamond" panose="02020404030301010803" pitchFamily="18" charset="0"/>
              </a:rPr>
              <a:t>Soil pollution refers to the presence of a chemical or substance out of place and/or present in a soil at higher than normal concentration that has adverse effects on any non-targeted </a:t>
            </a:r>
            <a:r>
              <a:rPr lang="en-US" sz="4000" dirty="0" err="1">
                <a:solidFill>
                  <a:srgbClr val="92D050"/>
                </a:solidFill>
                <a:latin typeface="Garamond" panose="02020404030301010803" pitchFamily="18" charset="0"/>
              </a:rPr>
              <a:t>organis</a:t>
            </a:r>
            <a:endParaRPr lang="en-US" sz="4000" dirty="0">
              <a:solidFill>
                <a:srgbClr val="92D050"/>
              </a:solidFill>
              <a:latin typeface="Garamond" panose="02020404030301010803" pitchFamily="18" charset="0"/>
            </a:endParaRPr>
          </a:p>
        </p:txBody>
      </p:sp>
    </p:spTree>
    <p:custDataLst>
      <p:tags r:id="rId1"/>
    </p:custDataLst>
    <p:extLst>
      <p:ext uri="{BB962C8B-B14F-4D97-AF65-F5344CB8AC3E}">
        <p14:creationId xmlns:p14="http://schemas.microsoft.com/office/powerpoint/2010/main" val="4061110290"/>
      </p:ext>
    </p:extLst>
  </p:cSld>
  <p:clrMapOvr>
    <a:masterClrMapping/>
  </p:clrMapOvr>
  <p:transition spd="slow" advTm="7476">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grpId="0" nodeType="clickEffect">
                                  <p:stCondLst>
                                    <p:cond delay="0"/>
                                  </p:stCondLst>
                                  <p:childTnLst>
                                    <p:animRot by="21600000">
                                      <p:cBhvr>
                                        <p:cTn id="6" dur="2000" fill="hold"/>
                                        <p:tgtEl>
                                          <p:spTgt spid="2"/>
                                        </p:tgtEl>
                                        <p:attrNameLst>
                                          <p:attrName>r</p:attrName>
                                        </p:attrNameLst>
                                      </p:cBhvr>
                                    </p:animRot>
                                  </p:childTnLst>
                                </p:cTn>
                              </p:par>
                            </p:childTnLst>
                          </p:cTn>
                        </p:par>
                      </p:childTnLst>
                    </p:cTn>
                  </p:par>
                  <p:par>
                    <p:cTn id="7" fill="hold">
                      <p:stCondLst>
                        <p:cond delay="indefinite"/>
                      </p:stCondLst>
                      <p:childTnLst>
                        <p:par>
                          <p:cTn id="8" fill="hold">
                            <p:stCondLst>
                              <p:cond delay="0"/>
                            </p:stCondLst>
                            <p:childTnLst>
                              <p:par>
                                <p:cTn id="9" presetID="45" presetClass="entr" presetSubtype="0" fill="hold" grpId="0" nodeType="clickEffect">
                                  <p:stCondLst>
                                    <p:cond delay="0"/>
                                  </p:stCondLst>
                                  <p:childTnLst>
                                    <p:set>
                                      <p:cBhvr>
                                        <p:cTn id="10" dur="1" fill="hold">
                                          <p:stCondLst>
                                            <p:cond delay="0"/>
                                          </p:stCondLst>
                                        </p:cTn>
                                        <p:tgtEl>
                                          <p:spTgt spid="3">
                                            <p:bg/>
                                          </p:spTgt>
                                        </p:tgtEl>
                                        <p:attrNameLst>
                                          <p:attrName>style.visibility</p:attrName>
                                        </p:attrNameLst>
                                      </p:cBhvr>
                                      <p:to>
                                        <p:strVal val="visible"/>
                                      </p:to>
                                    </p:set>
                                    <p:animEffect transition="in" filter="fade">
                                      <p:cBhvr>
                                        <p:cTn id="11" dur="2000"/>
                                        <p:tgtEl>
                                          <p:spTgt spid="3">
                                            <p:bg/>
                                          </p:spTgt>
                                        </p:tgtEl>
                                      </p:cBhvr>
                                    </p:animEffect>
                                    <p:anim calcmode="lin" valueType="num">
                                      <p:cBhvr>
                                        <p:cTn id="12" dur="2000" fill="hold"/>
                                        <p:tgtEl>
                                          <p:spTgt spid="3">
                                            <p:bg/>
                                          </p:spTgt>
                                        </p:tgtEl>
                                        <p:attrNameLst>
                                          <p:attrName>ppt_w</p:attrName>
                                        </p:attrNameLst>
                                      </p:cBhvr>
                                      <p:tavLst>
                                        <p:tav tm="0" fmla="#ppt_w*sin(2.5*pi*$)">
                                          <p:val>
                                            <p:fltVal val="0"/>
                                          </p:val>
                                        </p:tav>
                                        <p:tav tm="100000">
                                          <p:val>
                                            <p:fltVal val="1"/>
                                          </p:val>
                                        </p:tav>
                                      </p:tavLst>
                                    </p:anim>
                                    <p:anim calcmode="lin" valueType="num">
                                      <p:cBhvr>
                                        <p:cTn id="13" dur="2000" fill="hold"/>
                                        <p:tgtEl>
                                          <p:spTgt spid="3">
                                            <p:bg/>
                                          </p:spTgt>
                                        </p:tgtEl>
                                        <p:attrNameLst>
                                          <p:attrName>ppt_h</p:attrName>
                                        </p:attrNameLst>
                                      </p:cBhvr>
                                      <p:tavLst>
                                        <p:tav tm="0">
                                          <p:val>
                                            <p:strVal val="#ppt_h"/>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45" presetClass="entr" presetSubtype="0" fill="hold" grpId="0" nodeType="clickEffect">
                                  <p:stCondLst>
                                    <p:cond delay="0"/>
                                  </p:stCondLst>
                                  <p:childTnLst>
                                    <p:set>
                                      <p:cBhvr>
                                        <p:cTn id="17" dur="1" fill="hold">
                                          <p:stCondLst>
                                            <p:cond delay="0"/>
                                          </p:stCondLst>
                                        </p:cTn>
                                        <p:tgtEl>
                                          <p:spTgt spid="3">
                                            <p:txEl>
                                              <p:pRg st="0" end="0"/>
                                            </p:txEl>
                                          </p:spTgt>
                                        </p:tgtEl>
                                        <p:attrNameLst>
                                          <p:attrName>style.visibility</p:attrName>
                                        </p:attrNameLst>
                                      </p:cBhvr>
                                      <p:to>
                                        <p:strVal val="visible"/>
                                      </p:to>
                                    </p:set>
                                    <p:animEffect transition="in" filter="fade">
                                      <p:cBhvr>
                                        <p:cTn id="18" dur="2000"/>
                                        <p:tgtEl>
                                          <p:spTgt spid="3">
                                            <p:txEl>
                                              <p:pRg st="0" end="0"/>
                                            </p:txEl>
                                          </p:spTgt>
                                        </p:tgtEl>
                                      </p:cBhvr>
                                    </p:animEffect>
                                    <p:anim calcmode="lin" valueType="num">
                                      <p:cBhvr>
                                        <p:cTn id="19" dur="2000" fill="hold"/>
                                        <p:tgtEl>
                                          <p:spTgt spid="3">
                                            <p:txEl>
                                              <p:pRg st="0" end="0"/>
                                            </p:txEl>
                                          </p:spTgt>
                                        </p:tgtEl>
                                        <p:attrNameLst>
                                          <p:attrName>ppt_w</p:attrName>
                                        </p:attrNameLst>
                                      </p:cBhvr>
                                      <p:tavLst>
                                        <p:tav tm="0" fmla="#ppt_w*sin(2.5*pi*$)">
                                          <p:val>
                                            <p:fltVal val="0"/>
                                          </p:val>
                                        </p:tav>
                                        <p:tav tm="100000">
                                          <p:val>
                                            <p:fltVal val="1"/>
                                          </p:val>
                                        </p:tav>
                                      </p:tavLst>
                                    </p:anim>
                                    <p:anim calcmode="lin" valueType="num">
                                      <p:cBhvr>
                                        <p:cTn id="20" dur="2000" fill="hold"/>
                                        <p:tgtEl>
                                          <p:spTgt spid="3">
                                            <p:txEl>
                                              <p:pRg st="0" end="0"/>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DB35E-74C6-E542-0E01-027537F50088}"/>
              </a:ext>
            </a:extLst>
          </p:cNvPr>
          <p:cNvSpPr>
            <a:spLocks noGrp="1"/>
          </p:cNvSpPr>
          <p:nvPr>
            <p:ph type="title"/>
          </p:nvPr>
        </p:nvSpPr>
        <p:spPr/>
        <p:txBody>
          <a:bodyPr/>
          <a:lstStyle/>
          <a:p>
            <a:r>
              <a:rPr lang="en-US" dirty="0">
                <a:solidFill>
                  <a:schemeClr val="accent1"/>
                </a:solidFill>
                <a:latin typeface="Algerian" panose="04020705040A02060702" pitchFamily="82" charset="0"/>
              </a:rPr>
              <a:t>Thermal pollution</a:t>
            </a:r>
          </a:p>
        </p:txBody>
      </p:sp>
      <p:sp>
        <p:nvSpPr>
          <p:cNvPr id="3" name="Content Placeholder 2">
            <a:extLst>
              <a:ext uri="{FF2B5EF4-FFF2-40B4-BE49-F238E27FC236}">
                <a16:creationId xmlns:a16="http://schemas.microsoft.com/office/drawing/2014/main" id="{FCBC165C-F090-9E4D-8260-A84E5A91C380}"/>
              </a:ext>
            </a:extLst>
          </p:cNvPr>
          <p:cNvSpPr>
            <a:spLocks noGrp="1"/>
          </p:cNvSpPr>
          <p:nvPr>
            <p:ph idx="1"/>
          </p:nvPr>
        </p:nvSpPr>
        <p:spPr>
          <a:xfrm>
            <a:off x="838200" y="1690688"/>
            <a:ext cx="10515600" cy="4351338"/>
          </a:xfrm>
          <a:blipFill dpi="0" rotWithShape="1">
            <a:blip r:embed="rId3">
              <a:extLst>
                <a:ext uri="{28A0092B-C50C-407E-A947-70E740481C1C}">
                  <a14:useLocalDpi xmlns:a14="http://schemas.microsoft.com/office/drawing/2010/main" val="0"/>
                </a:ext>
              </a:extLst>
            </a:blip>
            <a:srcRect/>
            <a:stretch>
              <a:fillRect/>
            </a:stretch>
          </a:blipFill>
        </p:spPr>
        <p:txBody>
          <a:bodyPr>
            <a:normAutofit/>
          </a:bodyPr>
          <a:lstStyle/>
          <a:p>
            <a:r>
              <a:rPr lang="en-US" sz="4400" dirty="0">
                <a:solidFill>
                  <a:srgbClr val="0070C0"/>
                </a:solidFill>
                <a:latin typeface="Garamond" panose="02020404030301010803" pitchFamily="18" charset="0"/>
              </a:rPr>
              <a:t>Thermal pollution is any deviation from the natural temperature in a habitat and can range from elevated temperatures associated with industrial cooling activities to discharges of cold water into streams below large impoundments</a:t>
            </a:r>
          </a:p>
        </p:txBody>
      </p:sp>
    </p:spTree>
    <p:custDataLst>
      <p:tags r:id="rId1"/>
    </p:custDataLst>
    <p:extLst>
      <p:ext uri="{BB962C8B-B14F-4D97-AF65-F5344CB8AC3E}">
        <p14:creationId xmlns:p14="http://schemas.microsoft.com/office/powerpoint/2010/main" val="3816997638"/>
      </p:ext>
    </p:extLst>
  </p:cSld>
  <p:clrMapOvr>
    <a:masterClrMapping/>
  </p:clrMapOvr>
  <p:transition spd="slow" advTm="4488">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3">
                                            <p:bg/>
                                          </p:spTgt>
                                        </p:tgtEl>
                                        <p:attrNameLst>
                                          <p:attrName>style.visibility</p:attrName>
                                        </p:attrNameLst>
                                      </p:cBhvr>
                                      <p:to>
                                        <p:strVal val="visible"/>
                                      </p:to>
                                    </p:set>
                                    <p:animEffect transition="in" filter="fade">
                                      <p:cBhvr>
                                        <p:cTn id="13" dur="1000"/>
                                        <p:tgtEl>
                                          <p:spTgt spid="3">
                                            <p:bg/>
                                          </p:spTgt>
                                        </p:tgtEl>
                                      </p:cBhvr>
                                    </p:animEffect>
                                    <p:anim calcmode="lin" valueType="num">
                                      <p:cBhvr>
                                        <p:cTn id="14" dur="1000" fill="hold"/>
                                        <p:tgtEl>
                                          <p:spTgt spid="3">
                                            <p:bg/>
                                          </p:spTgt>
                                        </p:tgtEl>
                                        <p:attrNameLst>
                                          <p:attrName>ppt_x</p:attrName>
                                        </p:attrNameLst>
                                      </p:cBhvr>
                                      <p:tavLst>
                                        <p:tav tm="0">
                                          <p:val>
                                            <p:strVal val="#ppt_x"/>
                                          </p:val>
                                        </p:tav>
                                        <p:tav tm="100000">
                                          <p:val>
                                            <p:strVal val="#ppt_x"/>
                                          </p:val>
                                        </p:tav>
                                      </p:tavLst>
                                    </p:anim>
                                    <p:anim calcmode="lin" valueType="num">
                                      <p:cBhvr>
                                        <p:cTn id="15" dur="1000" fill="hold"/>
                                        <p:tgtEl>
                                          <p:spTgt spid="3">
                                            <p:bg/>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3">
                                            <p:txEl>
                                              <p:pRg st="0" end="0"/>
                                            </p:txEl>
                                          </p:spTgt>
                                        </p:tgtEl>
                                        <p:attrNameLst>
                                          <p:attrName>style.visibility</p:attrName>
                                        </p:attrNameLst>
                                      </p:cBhvr>
                                      <p:to>
                                        <p:strVal val="visible"/>
                                      </p:to>
                                    </p:set>
                                    <p:animEffect transition="in" filter="fade">
                                      <p:cBhvr>
                                        <p:cTn id="20" dur="1000"/>
                                        <p:tgtEl>
                                          <p:spTgt spid="3">
                                            <p:txEl>
                                              <p:pRg st="0" end="0"/>
                                            </p:txEl>
                                          </p:spTgt>
                                        </p:tgtEl>
                                      </p:cBhvr>
                                    </p:animEffect>
                                    <p:anim calcmode="lin" valueType="num">
                                      <p:cBhvr>
                                        <p:cTn id="21"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22"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5526F-701E-6A8E-E409-DF5CBE1E91AB}"/>
              </a:ext>
            </a:extLst>
          </p:cNvPr>
          <p:cNvSpPr>
            <a:spLocks noGrp="1"/>
          </p:cNvSpPr>
          <p:nvPr>
            <p:ph type="title"/>
          </p:nvPr>
        </p:nvSpPr>
        <p:spPr>
          <a:xfrm>
            <a:off x="844062" y="329956"/>
            <a:ext cx="10515600" cy="1325563"/>
          </a:xfrm>
        </p:spPr>
        <p:txBody>
          <a:bodyPr/>
          <a:lstStyle/>
          <a:p>
            <a:r>
              <a:rPr lang="en-US" dirty="0">
                <a:solidFill>
                  <a:schemeClr val="accent4"/>
                </a:solidFill>
                <a:latin typeface="Algerian" panose="04020705040A02060702" pitchFamily="82" charset="0"/>
              </a:rPr>
              <a:t>Light pollution</a:t>
            </a:r>
          </a:p>
        </p:txBody>
      </p:sp>
      <p:sp>
        <p:nvSpPr>
          <p:cNvPr id="3" name="Content Placeholder 2">
            <a:extLst>
              <a:ext uri="{FF2B5EF4-FFF2-40B4-BE49-F238E27FC236}">
                <a16:creationId xmlns:a16="http://schemas.microsoft.com/office/drawing/2014/main" id="{1FE62B20-B462-2F07-D22A-BEC331137546}"/>
              </a:ext>
            </a:extLst>
          </p:cNvPr>
          <p:cNvSpPr>
            <a:spLocks noGrp="1"/>
          </p:cNvSpPr>
          <p:nvPr>
            <p:ph idx="1"/>
          </p:nvPr>
        </p:nvSpPr>
        <p:spPr>
          <a:blipFill dpi="0" rotWithShape="1">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a:stretch>
              <a:fillRect/>
            </a:stretch>
          </a:blipFill>
        </p:spPr>
        <p:txBody>
          <a:bodyPr/>
          <a:lstStyle/>
          <a:p>
            <a:r>
              <a:rPr lang="en-US" sz="3200" dirty="0">
                <a:solidFill>
                  <a:schemeClr val="bg2"/>
                </a:solidFill>
                <a:latin typeface="Garamond" panose="02020404030301010803" pitchFamily="18" charset="0"/>
              </a:rPr>
              <a:t>Light pollution is the human-made alteration of outdoor light levels from those occurring naturally. When we over-light, fail to use timers and sensors, or use the wrong color of light, we can negatively affect many parts of our world, including migratory birds, pollinators, sea turtles, and mammals, including humans</a:t>
            </a:r>
            <a:r>
              <a:rPr lang="en-US" dirty="0">
                <a:solidFill>
                  <a:schemeClr val="bg2"/>
                </a:solidFill>
              </a:rPr>
              <a:t>.</a:t>
            </a:r>
          </a:p>
        </p:txBody>
      </p:sp>
    </p:spTree>
    <p:custDataLst>
      <p:tags r:id="rId1"/>
    </p:custDataLst>
    <p:extLst>
      <p:ext uri="{BB962C8B-B14F-4D97-AF65-F5344CB8AC3E}">
        <p14:creationId xmlns:p14="http://schemas.microsoft.com/office/powerpoint/2010/main" val="920910180"/>
      </p:ext>
    </p:extLst>
  </p:cSld>
  <p:clrMapOvr>
    <a:masterClrMapping/>
  </p:clrMapOvr>
  <mc:AlternateContent xmlns:mc="http://schemas.openxmlformats.org/markup-compatibility/2006" xmlns:p14="http://schemas.microsoft.com/office/powerpoint/2010/main">
    <mc:Choice Requires="p14">
      <p:transition spd="slow" p14:dur="3900" advTm="4829">
        <p14:glitter pattern="hexagon"/>
      </p:transition>
    </mc:Choice>
    <mc:Fallback xmlns="">
      <p:transition spd="slow" advTm="4829">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53" presetClass="entr" presetSubtype="16" fill="hold" grpId="0" nodeType="clickEffect">
                                  <p:stCondLst>
                                    <p:cond delay="0"/>
                                  </p:stCondLst>
                                  <p:childTnLst>
                                    <p:set>
                                      <p:cBhvr>
                                        <p:cTn id="14" dur="1" fill="hold">
                                          <p:stCondLst>
                                            <p:cond delay="0"/>
                                          </p:stCondLst>
                                        </p:cTn>
                                        <p:tgtEl>
                                          <p:spTgt spid="3">
                                            <p:bg/>
                                          </p:spTgt>
                                        </p:tgtEl>
                                        <p:attrNameLst>
                                          <p:attrName>style.visibility</p:attrName>
                                        </p:attrNameLst>
                                      </p:cBhvr>
                                      <p:to>
                                        <p:strVal val="visible"/>
                                      </p:to>
                                    </p:set>
                                    <p:anim calcmode="lin" valueType="num">
                                      <p:cBhvr>
                                        <p:cTn id="15" dur="500" fill="hold"/>
                                        <p:tgtEl>
                                          <p:spTgt spid="3">
                                            <p:bg/>
                                          </p:spTgt>
                                        </p:tgtEl>
                                        <p:attrNameLst>
                                          <p:attrName>ppt_w</p:attrName>
                                        </p:attrNameLst>
                                      </p:cBhvr>
                                      <p:tavLst>
                                        <p:tav tm="0">
                                          <p:val>
                                            <p:fltVal val="0"/>
                                          </p:val>
                                        </p:tav>
                                        <p:tav tm="100000">
                                          <p:val>
                                            <p:strVal val="#ppt_w"/>
                                          </p:val>
                                        </p:tav>
                                      </p:tavLst>
                                    </p:anim>
                                    <p:anim calcmode="lin" valueType="num">
                                      <p:cBhvr>
                                        <p:cTn id="16" dur="500" fill="hold"/>
                                        <p:tgtEl>
                                          <p:spTgt spid="3">
                                            <p:bg/>
                                          </p:spTgt>
                                        </p:tgtEl>
                                        <p:attrNameLst>
                                          <p:attrName>ppt_h</p:attrName>
                                        </p:attrNameLst>
                                      </p:cBhvr>
                                      <p:tavLst>
                                        <p:tav tm="0">
                                          <p:val>
                                            <p:fltVal val="0"/>
                                          </p:val>
                                        </p:tav>
                                        <p:tav tm="100000">
                                          <p:val>
                                            <p:strVal val="#ppt_h"/>
                                          </p:val>
                                        </p:tav>
                                      </p:tavLst>
                                    </p:anim>
                                    <p:animEffect transition="in" filter="fade">
                                      <p:cBhvr>
                                        <p:cTn id="17" dur="500"/>
                                        <p:tgtEl>
                                          <p:spTgt spid="3">
                                            <p:bg/>
                                          </p:spTgt>
                                        </p:tgtEl>
                                      </p:cBhvr>
                                    </p:animEffect>
                                  </p:childTnLst>
                                </p:cTn>
                              </p:par>
                            </p:childTnLst>
                          </p:cTn>
                        </p:par>
                      </p:childTnLst>
                    </p:cTn>
                  </p:par>
                  <p:par>
                    <p:cTn id="18" fill="hold">
                      <p:stCondLst>
                        <p:cond delay="indefinite"/>
                      </p:stCondLst>
                      <p:childTnLst>
                        <p:par>
                          <p:cTn id="19" fill="hold">
                            <p:stCondLst>
                              <p:cond delay="0"/>
                            </p:stCondLst>
                            <p:childTnLst>
                              <p:par>
                                <p:cTn id="20" presetID="53" presetClass="entr" presetSubtype="16" fill="hold" grpId="0" nodeType="clickEffect">
                                  <p:stCondLst>
                                    <p:cond delay="0"/>
                                  </p:stCondLst>
                                  <p:childTnLst>
                                    <p:set>
                                      <p:cBhvr>
                                        <p:cTn id="21" dur="1" fill="hold">
                                          <p:stCondLst>
                                            <p:cond delay="0"/>
                                          </p:stCondLst>
                                        </p:cTn>
                                        <p:tgtEl>
                                          <p:spTgt spid="3">
                                            <p:txEl>
                                              <p:pRg st="0" end="0"/>
                                            </p:txEl>
                                          </p:spTgt>
                                        </p:tgtEl>
                                        <p:attrNameLst>
                                          <p:attrName>style.visibility</p:attrName>
                                        </p:attrNameLst>
                                      </p:cBhvr>
                                      <p:to>
                                        <p:strVal val="visible"/>
                                      </p:to>
                                    </p:set>
                                    <p:anim calcmode="lin" valueType="num">
                                      <p:cBhvr>
                                        <p:cTn id="22"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23"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24"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1|0.9"/>
</p:tagLst>
</file>

<file path=ppt/tags/tag10.xml><?xml version="1.0" encoding="utf-8"?>
<p:tagLst xmlns:a="http://schemas.openxmlformats.org/drawingml/2006/main" xmlns:r="http://schemas.openxmlformats.org/officeDocument/2006/relationships" xmlns:p="http://schemas.openxmlformats.org/presentationml/2006/main">
  <p:tag name="TIMING" val="|0.3|1|0.8"/>
</p:tagLst>
</file>

<file path=ppt/tags/tag11.xml><?xml version="1.0" encoding="utf-8"?>
<p:tagLst xmlns:a="http://schemas.openxmlformats.org/drawingml/2006/main" xmlns:r="http://schemas.openxmlformats.org/officeDocument/2006/relationships" xmlns:p="http://schemas.openxmlformats.org/presentationml/2006/main">
  <p:tag name="TIMING" val="|2.1|0.7|0.9"/>
</p:tagLst>
</file>

<file path=ppt/tags/tag2.xml><?xml version="1.0" encoding="utf-8"?>
<p:tagLst xmlns:a="http://schemas.openxmlformats.org/drawingml/2006/main" xmlns:r="http://schemas.openxmlformats.org/officeDocument/2006/relationships" xmlns:p="http://schemas.openxmlformats.org/presentationml/2006/main">
  <p:tag name="TIMING" val="|0.2|1.3|0.8|0.7|0.5|0.5|0.5|0.4|0.4|0.4|0.4"/>
</p:tagLst>
</file>

<file path=ppt/tags/tag3.xml><?xml version="1.0" encoding="utf-8"?>
<p:tagLst xmlns:a="http://schemas.openxmlformats.org/drawingml/2006/main" xmlns:r="http://schemas.openxmlformats.org/officeDocument/2006/relationships" xmlns:p="http://schemas.openxmlformats.org/presentationml/2006/main">
  <p:tag name="TIMING" val="|1.2|0.7|0.9"/>
</p:tagLst>
</file>

<file path=ppt/tags/tag4.xml><?xml version="1.0" encoding="utf-8"?>
<p:tagLst xmlns:a="http://schemas.openxmlformats.org/drawingml/2006/main" xmlns:r="http://schemas.openxmlformats.org/officeDocument/2006/relationships" xmlns:p="http://schemas.openxmlformats.org/presentationml/2006/main">
  <p:tag name="TIMING" val="|1.2|0.7|1.7"/>
</p:tagLst>
</file>

<file path=ppt/tags/tag5.xml><?xml version="1.0" encoding="utf-8"?>
<p:tagLst xmlns:a="http://schemas.openxmlformats.org/drawingml/2006/main" xmlns:r="http://schemas.openxmlformats.org/officeDocument/2006/relationships" xmlns:p="http://schemas.openxmlformats.org/presentationml/2006/main">
  <p:tag name="TIMING" val="|0.1|0.9|0.9"/>
</p:tagLst>
</file>

<file path=ppt/tags/tag6.xml><?xml version="1.0" encoding="utf-8"?>
<p:tagLst xmlns:a="http://schemas.openxmlformats.org/drawingml/2006/main" xmlns:r="http://schemas.openxmlformats.org/officeDocument/2006/relationships" xmlns:p="http://schemas.openxmlformats.org/presentationml/2006/main">
  <p:tag name="TIMING" val="|1.6|1.1|1.1"/>
</p:tagLst>
</file>

<file path=ppt/tags/tag7.xml><?xml version="1.0" encoding="utf-8"?>
<p:tagLst xmlns:a="http://schemas.openxmlformats.org/drawingml/2006/main" xmlns:r="http://schemas.openxmlformats.org/officeDocument/2006/relationships" xmlns:p="http://schemas.openxmlformats.org/presentationml/2006/main">
  <p:tag name="TIMING" val="|0.3|2.4|2.3"/>
</p:tagLst>
</file>

<file path=ppt/tags/tag8.xml><?xml version="1.0" encoding="utf-8"?>
<p:tagLst xmlns:a="http://schemas.openxmlformats.org/drawingml/2006/main" xmlns:r="http://schemas.openxmlformats.org/officeDocument/2006/relationships" xmlns:p="http://schemas.openxmlformats.org/presentationml/2006/main">
  <p:tag name="TIMING" val="|1.2|0.8|0.9"/>
</p:tagLst>
</file>

<file path=ppt/tags/tag9.xml><?xml version="1.0" encoding="utf-8"?>
<p:tagLst xmlns:a="http://schemas.openxmlformats.org/drawingml/2006/main" xmlns:r="http://schemas.openxmlformats.org/officeDocument/2006/relationships" xmlns:p="http://schemas.openxmlformats.org/presentationml/2006/main">
  <p:tag name="TIMING" val="|1.5|1.3|0.9"/>
</p:tagLst>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190</TotalTime>
  <Words>492</Words>
  <Application>Microsoft Office PowerPoint</Application>
  <PresentationFormat>Widescreen</PresentationFormat>
  <Paragraphs>32</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Algerian</vt:lpstr>
      <vt:lpstr>Arial</vt:lpstr>
      <vt:lpstr>Century Gothic</vt:lpstr>
      <vt:lpstr>Garamond</vt:lpstr>
      <vt:lpstr>Vapor Trail</vt:lpstr>
      <vt:lpstr>POLLUTION </vt:lpstr>
      <vt:lpstr>Types of pollution</vt:lpstr>
      <vt:lpstr>Air pollution </vt:lpstr>
      <vt:lpstr>Water pollution</vt:lpstr>
      <vt:lpstr>Noise pollution </vt:lpstr>
      <vt:lpstr>Plastic pollution</vt:lpstr>
      <vt:lpstr>Soil pollution</vt:lpstr>
      <vt:lpstr>Thermal pollution</vt:lpstr>
      <vt:lpstr>Light pollution</vt:lpstr>
      <vt:lpstr>Visual pollution</vt:lpstr>
      <vt:lpstr>RADIOACTIVE CONTAMINATION</vt:lpstr>
      <vt:lpstr>Pollution of dilhi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POLLUTION</dc:title>
  <dc:creator>Admin</dc:creator>
  <cp:lastModifiedBy>Admin</cp:lastModifiedBy>
  <cp:revision>4</cp:revision>
  <dcterms:created xsi:type="dcterms:W3CDTF">2024-05-22T08:35:50Z</dcterms:created>
  <dcterms:modified xsi:type="dcterms:W3CDTF">2024-05-27T09:29:26Z</dcterms:modified>
</cp:coreProperties>
</file>