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4" r:id="rId9"/>
    <p:sldId id="266" r:id="rId10"/>
    <p:sldId id="267" r:id="rId11"/>
    <p:sldId id="268" r:id="rId12"/>
    <p:sldId id="269" r:id="rId13"/>
    <p:sldId id="270" r:id="rId14"/>
    <p:sldId id="271" r:id="rId15"/>
    <p:sldId id="274"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48" d="100"/>
          <a:sy n="48" d="100"/>
        </p:scale>
        <p:origin x="67" y="1195"/>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4AB7AE-84F0-4533-B221-8E7546C1C140}"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FB5C20-ABEF-4623-84E4-FC979BDB0DBB}" type="slidenum">
              <a:rPr lang="en-IN" smtClean="0"/>
              <a:t>‹#›</a:t>
            </a:fld>
            <a:endParaRPr lang="en-IN"/>
          </a:p>
        </p:txBody>
      </p:sp>
    </p:spTree>
    <p:extLst>
      <p:ext uri="{BB962C8B-B14F-4D97-AF65-F5344CB8AC3E}">
        <p14:creationId xmlns:p14="http://schemas.microsoft.com/office/powerpoint/2010/main" val="2967198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4AB7AE-84F0-4533-B221-8E7546C1C140}"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FB5C20-ABEF-4623-84E4-FC979BDB0DBB}" type="slidenum">
              <a:rPr lang="en-IN" smtClean="0"/>
              <a:t>‹#›</a:t>
            </a:fld>
            <a:endParaRPr lang="en-IN"/>
          </a:p>
        </p:txBody>
      </p:sp>
    </p:spTree>
    <p:extLst>
      <p:ext uri="{BB962C8B-B14F-4D97-AF65-F5344CB8AC3E}">
        <p14:creationId xmlns:p14="http://schemas.microsoft.com/office/powerpoint/2010/main" val="153552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4AB7AE-84F0-4533-B221-8E7546C1C140}"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FB5C20-ABEF-4623-84E4-FC979BDB0DB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843075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4AB7AE-84F0-4533-B221-8E7546C1C140}"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FB5C20-ABEF-4623-84E4-FC979BDB0DBB}" type="slidenum">
              <a:rPr lang="en-IN" smtClean="0"/>
              <a:t>‹#›</a:t>
            </a:fld>
            <a:endParaRPr lang="en-IN"/>
          </a:p>
        </p:txBody>
      </p:sp>
    </p:spTree>
    <p:extLst>
      <p:ext uri="{BB962C8B-B14F-4D97-AF65-F5344CB8AC3E}">
        <p14:creationId xmlns:p14="http://schemas.microsoft.com/office/powerpoint/2010/main" val="15329085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4AB7AE-84F0-4533-B221-8E7546C1C140}"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FB5C20-ABEF-4623-84E4-FC979BDB0DB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043791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4AB7AE-84F0-4533-B221-8E7546C1C140}"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FB5C20-ABEF-4623-84E4-FC979BDB0DBB}" type="slidenum">
              <a:rPr lang="en-IN" smtClean="0"/>
              <a:t>‹#›</a:t>
            </a:fld>
            <a:endParaRPr lang="en-IN"/>
          </a:p>
        </p:txBody>
      </p:sp>
    </p:spTree>
    <p:extLst>
      <p:ext uri="{BB962C8B-B14F-4D97-AF65-F5344CB8AC3E}">
        <p14:creationId xmlns:p14="http://schemas.microsoft.com/office/powerpoint/2010/main" val="15382141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AB7AE-84F0-4533-B221-8E7546C1C140}"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FB5C20-ABEF-4623-84E4-FC979BDB0DBB}" type="slidenum">
              <a:rPr lang="en-IN" smtClean="0"/>
              <a:t>‹#›</a:t>
            </a:fld>
            <a:endParaRPr lang="en-IN"/>
          </a:p>
        </p:txBody>
      </p:sp>
    </p:spTree>
    <p:extLst>
      <p:ext uri="{BB962C8B-B14F-4D97-AF65-F5344CB8AC3E}">
        <p14:creationId xmlns:p14="http://schemas.microsoft.com/office/powerpoint/2010/main" val="3608721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AB7AE-84F0-4533-B221-8E7546C1C140}"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FB5C20-ABEF-4623-84E4-FC979BDB0DBB}" type="slidenum">
              <a:rPr lang="en-IN" smtClean="0"/>
              <a:t>‹#›</a:t>
            </a:fld>
            <a:endParaRPr lang="en-IN"/>
          </a:p>
        </p:txBody>
      </p:sp>
    </p:spTree>
    <p:extLst>
      <p:ext uri="{BB962C8B-B14F-4D97-AF65-F5344CB8AC3E}">
        <p14:creationId xmlns:p14="http://schemas.microsoft.com/office/powerpoint/2010/main" val="263436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AB7AE-84F0-4533-B221-8E7546C1C140}"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FB5C20-ABEF-4623-84E4-FC979BDB0DBB}" type="slidenum">
              <a:rPr lang="en-IN" smtClean="0"/>
              <a:t>‹#›</a:t>
            </a:fld>
            <a:endParaRPr lang="en-IN"/>
          </a:p>
        </p:txBody>
      </p:sp>
    </p:spTree>
    <p:extLst>
      <p:ext uri="{BB962C8B-B14F-4D97-AF65-F5344CB8AC3E}">
        <p14:creationId xmlns:p14="http://schemas.microsoft.com/office/powerpoint/2010/main" val="3034202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4AB7AE-84F0-4533-B221-8E7546C1C140}"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FB5C20-ABEF-4623-84E4-FC979BDB0DBB}" type="slidenum">
              <a:rPr lang="en-IN" smtClean="0"/>
              <a:t>‹#›</a:t>
            </a:fld>
            <a:endParaRPr lang="en-IN"/>
          </a:p>
        </p:txBody>
      </p:sp>
    </p:spTree>
    <p:extLst>
      <p:ext uri="{BB962C8B-B14F-4D97-AF65-F5344CB8AC3E}">
        <p14:creationId xmlns:p14="http://schemas.microsoft.com/office/powerpoint/2010/main" val="394203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4AB7AE-84F0-4533-B221-8E7546C1C140}" type="datetimeFigureOut">
              <a:rPr lang="en-IN" smtClean="0"/>
              <a:t>25-04-2023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FB5C20-ABEF-4623-84E4-FC979BDB0DBB}" type="slidenum">
              <a:rPr lang="en-IN" smtClean="0"/>
              <a:t>‹#›</a:t>
            </a:fld>
            <a:endParaRPr lang="en-IN"/>
          </a:p>
        </p:txBody>
      </p:sp>
    </p:spTree>
    <p:extLst>
      <p:ext uri="{BB962C8B-B14F-4D97-AF65-F5344CB8AC3E}">
        <p14:creationId xmlns:p14="http://schemas.microsoft.com/office/powerpoint/2010/main" val="3926183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4AB7AE-84F0-4533-B221-8E7546C1C140}" type="datetimeFigureOut">
              <a:rPr lang="en-IN" smtClean="0"/>
              <a:t>25-04-2023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0FB5C20-ABEF-4623-84E4-FC979BDB0DBB}" type="slidenum">
              <a:rPr lang="en-IN" smtClean="0"/>
              <a:t>‹#›</a:t>
            </a:fld>
            <a:endParaRPr lang="en-IN"/>
          </a:p>
        </p:txBody>
      </p:sp>
    </p:spTree>
    <p:extLst>
      <p:ext uri="{BB962C8B-B14F-4D97-AF65-F5344CB8AC3E}">
        <p14:creationId xmlns:p14="http://schemas.microsoft.com/office/powerpoint/2010/main" val="3620739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4AB7AE-84F0-4533-B221-8E7546C1C140}" type="datetimeFigureOut">
              <a:rPr lang="en-IN" smtClean="0"/>
              <a:t>25-04-2023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0FB5C20-ABEF-4623-84E4-FC979BDB0DBB}" type="slidenum">
              <a:rPr lang="en-IN" smtClean="0"/>
              <a:t>‹#›</a:t>
            </a:fld>
            <a:endParaRPr lang="en-IN"/>
          </a:p>
        </p:txBody>
      </p:sp>
    </p:spTree>
    <p:extLst>
      <p:ext uri="{BB962C8B-B14F-4D97-AF65-F5344CB8AC3E}">
        <p14:creationId xmlns:p14="http://schemas.microsoft.com/office/powerpoint/2010/main" val="61032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AB7AE-84F0-4533-B221-8E7546C1C140}" type="datetimeFigureOut">
              <a:rPr lang="en-IN" smtClean="0"/>
              <a:t>25-04-2023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0FB5C20-ABEF-4623-84E4-FC979BDB0DBB}" type="slidenum">
              <a:rPr lang="en-IN" smtClean="0"/>
              <a:t>‹#›</a:t>
            </a:fld>
            <a:endParaRPr lang="en-IN"/>
          </a:p>
        </p:txBody>
      </p:sp>
    </p:spTree>
    <p:extLst>
      <p:ext uri="{BB962C8B-B14F-4D97-AF65-F5344CB8AC3E}">
        <p14:creationId xmlns:p14="http://schemas.microsoft.com/office/powerpoint/2010/main" val="1821601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AB7AE-84F0-4533-B221-8E7546C1C140}" type="datetimeFigureOut">
              <a:rPr lang="en-IN" smtClean="0"/>
              <a:t>25-04-2023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FB5C20-ABEF-4623-84E4-FC979BDB0DBB}" type="slidenum">
              <a:rPr lang="en-IN" smtClean="0"/>
              <a:t>‹#›</a:t>
            </a:fld>
            <a:endParaRPr lang="en-IN"/>
          </a:p>
        </p:txBody>
      </p:sp>
    </p:spTree>
    <p:extLst>
      <p:ext uri="{BB962C8B-B14F-4D97-AF65-F5344CB8AC3E}">
        <p14:creationId xmlns:p14="http://schemas.microsoft.com/office/powerpoint/2010/main" val="3851585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4AB7AE-84F0-4533-B221-8E7546C1C140}" type="datetimeFigureOut">
              <a:rPr lang="en-IN" smtClean="0"/>
              <a:t>25-04-2023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FB5C20-ABEF-4623-84E4-FC979BDB0DBB}" type="slidenum">
              <a:rPr lang="en-IN" smtClean="0"/>
              <a:t>‹#›</a:t>
            </a:fld>
            <a:endParaRPr lang="en-IN"/>
          </a:p>
        </p:txBody>
      </p:sp>
    </p:spTree>
    <p:extLst>
      <p:ext uri="{BB962C8B-B14F-4D97-AF65-F5344CB8AC3E}">
        <p14:creationId xmlns:p14="http://schemas.microsoft.com/office/powerpoint/2010/main" val="1793399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A4AB7AE-84F0-4533-B221-8E7546C1C140}" type="datetimeFigureOut">
              <a:rPr lang="en-IN" smtClean="0"/>
              <a:t>25-04-2023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0FB5C20-ABEF-4623-84E4-FC979BDB0DBB}" type="slidenum">
              <a:rPr lang="en-IN" smtClean="0"/>
              <a:t>‹#›</a:t>
            </a:fld>
            <a:endParaRPr lang="en-IN"/>
          </a:p>
        </p:txBody>
      </p:sp>
    </p:spTree>
    <p:extLst>
      <p:ext uri="{BB962C8B-B14F-4D97-AF65-F5344CB8AC3E}">
        <p14:creationId xmlns:p14="http://schemas.microsoft.com/office/powerpoint/2010/main" val="292374591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1F5C75B-F1F4-C2A0-A34D-6D13514F3A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4677" y="238125"/>
            <a:ext cx="5372100" cy="3190875"/>
          </a:xfrm>
          <a:prstGeom prst="rect">
            <a:avLst/>
          </a:prstGeom>
        </p:spPr>
      </p:pic>
      <p:sp>
        <p:nvSpPr>
          <p:cNvPr id="7" name="TextBox 6">
            <a:extLst>
              <a:ext uri="{FF2B5EF4-FFF2-40B4-BE49-F238E27FC236}">
                <a16:creationId xmlns:a16="http://schemas.microsoft.com/office/drawing/2014/main" id="{329D8E2D-6EFC-0F40-3537-789C18F0F582}"/>
              </a:ext>
            </a:extLst>
          </p:cNvPr>
          <p:cNvSpPr txBox="1"/>
          <p:nvPr/>
        </p:nvSpPr>
        <p:spPr>
          <a:xfrm>
            <a:off x="867747" y="3946848"/>
            <a:ext cx="5682343" cy="1631216"/>
          </a:xfrm>
          <a:prstGeom prst="rect">
            <a:avLst/>
          </a:prstGeom>
          <a:noFill/>
        </p:spPr>
        <p:txBody>
          <a:bodyPr wrap="square" rtlCol="0">
            <a:spAutoFit/>
          </a:bodyPr>
          <a:lstStyle/>
          <a:p>
            <a:r>
              <a:rPr lang="en-IN" sz="2000" dirty="0"/>
              <a:t>Presented By:</a:t>
            </a:r>
          </a:p>
          <a:p>
            <a:pPr marL="285750" indent="-285750">
              <a:buFont typeface="Arial" panose="020B0604020202020204" pitchFamily="34" charset="0"/>
              <a:buChar char="•"/>
            </a:pPr>
            <a:r>
              <a:rPr lang="en-IN" sz="2000" dirty="0"/>
              <a:t>Abhay Pratap Singh</a:t>
            </a:r>
          </a:p>
          <a:p>
            <a:pPr marL="285750" indent="-285750">
              <a:buFont typeface="Arial" panose="020B0604020202020204" pitchFamily="34" charset="0"/>
              <a:buChar char="•"/>
            </a:pPr>
            <a:r>
              <a:rPr lang="en-IN" sz="2000" dirty="0" err="1"/>
              <a:t>Divyanshu</a:t>
            </a:r>
            <a:r>
              <a:rPr lang="en-IN" sz="2000" dirty="0"/>
              <a:t> Singh</a:t>
            </a:r>
          </a:p>
          <a:p>
            <a:pPr marL="285750" indent="-285750">
              <a:buFont typeface="Arial" panose="020B0604020202020204" pitchFamily="34" charset="0"/>
              <a:buChar char="•"/>
            </a:pPr>
            <a:r>
              <a:rPr lang="en-IN" sz="2000" dirty="0"/>
              <a:t>Aryan Singh</a:t>
            </a:r>
          </a:p>
          <a:p>
            <a:pPr marL="285750" indent="-285750">
              <a:buFont typeface="Arial" panose="020B0604020202020204" pitchFamily="34" charset="0"/>
              <a:buChar char="•"/>
            </a:pPr>
            <a:r>
              <a:rPr lang="en-IN" sz="2000" dirty="0"/>
              <a:t>Krishna Gautam</a:t>
            </a:r>
          </a:p>
        </p:txBody>
      </p:sp>
      <p:sp>
        <p:nvSpPr>
          <p:cNvPr id="8" name="TextBox 7">
            <a:extLst>
              <a:ext uri="{FF2B5EF4-FFF2-40B4-BE49-F238E27FC236}">
                <a16:creationId xmlns:a16="http://schemas.microsoft.com/office/drawing/2014/main" id="{47F0639E-D0A6-829B-CA08-35CE6DB51FE7}"/>
              </a:ext>
            </a:extLst>
          </p:cNvPr>
          <p:cNvSpPr txBox="1"/>
          <p:nvPr/>
        </p:nvSpPr>
        <p:spPr>
          <a:xfrm>
            <a:off x="8276253" y="3946848"/>
            <a:ext cx="4012164" cy="1477328"/>
          </a:xfrm>
          <a:prstGeom prst="rect">
            <a:avLst/>
          </a:prstGeom>
          <a:noFill/>
        </p:spPr>
        <p:txBody>
          <a:bodyPr wrap="square" rtlCol="0">
            <a:spAutoFit/>
          </a:bodyPr>
          <a:lstStyle/>
          <a:p>
            <a:r>
              <a:rPr lang="en-IN" dirty="0"/>
              <a:t>Presented To:</a:t>
            </a:r>
          </a:p>
          <a:p>
            <a:r>
              <a:rPr lang="en-IN" dirty="0"/>
              <a:t>Mr. Bhanu Kapoor</a:t>
            </a:r>
          </a:p>
          <a:p>
            <a:r>
              <a:rPr lang="en-IN" dirty="0"/>
              <a:t>(Technical Trainer)</a:t>
            </a:r>
          </a:p>
          <a:p>
            <a:r>
              <a:rPr lang="en-IN" dirty="0"/>
              <a:t>GLA University,</a:t>
            </a:r>
          </a:p>
          <a:p>
            <a:r>
              <a:rPr lang="en-IN" dirty="0"/>
              <a:t>Mathura</a:t>
            </a:r>
          </a:p>
        </p:txBody>
      </p:sp>
    </p:spTree>
    <p:extLst>
      <p:ext uri="{BB962C8B-B14F-4D97-AF65-F5344CB8AC3E}">
        <p14:creationId xmlns:p14="http://schemas.microsoft.com/office/powerpoint/2010/main" val="3396832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5409F3-551F-6D7A-FBEA-B0C1075BA450}"/>
              </a:ext>
            </a:extLst>
          </p:cNvPr>
          <p:cNvSpPr/>
          <p:nvPr/>
        </p:nvSpPr>
        <p:spPr>
          <a:xfrm>
            <a:off x="-37243" y="364294"/>
            <a:ext cx="7471533"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Admin Dashboard P</a:t>
            </a:r>
            <a:r>
              <a:rPr lang="en-US" sz="5400" b="0" cap="none" spc="0" dirty="0">
                <a:ln w="0"/>
                <a:solidFill>
                  <a:schemeClr val="accent1"/>
                </a:solidFill>
                <a:effectLst>
                  <a:outerShdw blurRad="38100" dist="25400" dir="5400000" algn="ctr" rotWithShape="0">
                    <a:srgbClr val="6E747A">
                      <a:alpha val="43000"/>
                    </a:srgbClr>
                  </a:outerShdw>
                </a:effectLst>
              </a:rPr>
              <a:t>age:</a:t>
            </a:r>
          </a:p>
        </p:txBody>
      </p:sp>
      <p:sp>
        <p:nvSpPr>
          <p:cNvPr id="5" name="TextBox 4">
            <a:extLst>
              <a:ext uri="{FF2B5EF4-FFF2-40B4-BE49-F238E27FC236}">
                <a16:creationId xmlns:a16="http://schemas.microsoft.com/office/drawing/2014/main" id="{B7413EBB-9DCE-CD31-A82C-10DDF5BF29AE}"/>
              </a:ext>
            </a:extLst>
          </p:cNvPr>
          <p:cNvSpPr txBox="1"/>
          <p:nvPr/>
        </p:nvSpPr>
        <p:spPr>
          <a:xfrm>
            <a:off x="362139" y="2366147"/>
            <a:ext cx="5187821" cy="2616101"/>
          </a:xfrm>
          <a:prstGeom prst="rect">
            <a:avLst/>
          </a:prstGeom>
          <a:noFill/>
        </p:spPr>
        <p:txBody>
          <a:bodyPr wrap="square" rtlCol="0">
            <a:spAutoFit/>
          </a:bodyPr>
          <a:lstStyle/>
          <a:p>
            <a:endParaRPr lang="en-IN" dirty="0"/>
          </a:p>
          <a:p>
            <a:endParaRPr lang="en-IN" dirty="0"/>
          </a:p>
          <a:p>
            <a:endParaRPr lang="en-IN" dirty="0"/>
          </a:p>
          <a:p>
            <a:pPr marL="285750" indent="-285750" algn="just">
              <a:buFont typeface="Arial" panose="020B0604020202020204" pitchFamily="34" charset="0"/>
              <a:buChar char="•"/>
            </a:pPr>
            <a:r>
              <a:rPr lang="en-IN" sz="2200" dirty="0"/>
              <a:t>This page can be used by the admin. As a admin can mange the user add more song, playlist and artist.</a:t>
            </a:r>
          </a:p>
          <a:p>
            <a:pPr marL="285750" indent="-285750" algn="just">
              <a:buFont typeface="Arial" panose="020B0604020202020204" pitchFamily="34" charset="0"/>
              <a:buChar char="•"/>
            </a:pPr>
            <a:endParaRPr lang="en-IN" sz="2200" dirty="0"/>
          </a:p>
          <a:p>
            <a:pPr marL="285750" indent="-285750" algn="just">
              <a:buFont typeface="Arial" panose="020B0604020202020204" pitchFamily="34" charset="0"/>
              <a:buChar char="•"/>
            </a:pPr>
            <a:endParaRPr lang="en-IN" sz="2200" dirty="0"/>
          </a:p>
        </p:txBody>
      </p:sp>
      <p:pic>
        <p:nvPicPr>
          <p:cNvPr id="3" name="Picture 2">
            <a:extLst>
              <a:ext uri="{FF2B5EF4-FFF2-40B4-BE49-F238E27FC236}">
                <a16:creationId xmlns:a16="http://schemas.microsoft.com/office/drawing/2014/main" id="{AE32EA94-B0B9-7CDA-66D5-E0279A51220B}"/>
              </a:ext>
            </a:extLst>
          </p:cNvPr>
          <p:cNvPicPr>
            <a:picLocks noChangeAspect="1"/>
          </p:cNvPicPr>
          <p:nvPr/>
        </p:nvPicPr>
        <p:blipFill>
          <a:blip r:embed="rId2"/>
          <a:stretch>
            <a:fillRect/>
          </a:stretch>
        </p:blipFill>
        <p:spPr>
          <a:xfrm>
            <a:off x="5892800" y="1923998"/>
            <a:ext cx="6299200" cy="3672498"/>
          </a:xfrm>
          <a:prstGeom prst="rect">
            <a:avLst/>
          </a:prstGeom>
        </p:spPr>
      </p:pic>
    </p:spTree>
    <p:extLst>
      <p:ext uri="{BB962C8B-B14F-4D97-AF65-F5344CB8AC3E}">
        <p14:creationId xmlns:p14="http://schemas.microsoft.com/office/powerpoint/2010/main" val="2525001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DEA62E-4816-6450-E91E-8BC2E277CB4F}"/>
              </a:ext>
            </a:extLst>
          </p:cNvPr>
          <p:cNvSpPr/>
          <p:nvPr/>
        </p:nvSpPr>
        <p:spPr>
          <a:xfrm>
            <a:off x="676582" y="74846"/>
            <a:ext cx="4158126"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Search</a:t>
            </a:r>
            <a:r>
              <a:rPr lang="en-US" sz="5400" b="0" cap="none" spc="0" dirty="0">
                <a:ln w="0"/>
                <a:solidFill>
                  <a:schemeClr val="accent1"/>
                </a:solidFill>
                <a:effectLst>
                  <a:outerShdw blurRad="38100" dist="25400" dir="5400000" algn="ctr" rotWithShape="0">
                    <a:srgbClr val="6E747A">
                      <a:alpha val="43000"/>
                    </a:srgbClr>
                  </a:outerShdw>
                </a:effectLst>
              </a:rPr>
              <a:t> Page:</a:t>
            </a:r>
          </a:p>
        </p:txBody>
      </p:sp>
      <p:sp>
        <p:nvSpPr>
          <p:cNvPr id="5" name="TextBox 4">
            <a:extLst>
              <a:ext uri="{FF2B5EF4-FFF2-40B4-BE49-F238E27FC236}">
                <a16:creationId xmlns:a16="http://schemas.microsoft.com/office/drawing/2014/main" id="{4B8796A1-D7D1-526B-408E-63BB3D567960}"/>
              </a:ext>
            </a:extLst>
          </p:cNvPr>
          <p:cNvSpPr txBox="1"/>
          <p:nvPr/>
        </p:nvSpPr>
        <p:spPr>
          <a:xfrm>
            <a:off x="287494" y="2794958"/>
            <a:ext cx="5383764" cy="1785104"/>
          </a:xfrm>
          <a:prstGeom prst="rect">
            <a:avLst/>
          </a:prstGeom>
          <a:noFill/>
        </p:spPr>
        <p:txBody>
          <a:bodyPr wrap="square" rtlCol="0">
            <a:spAutoFit/>
          </a:bodyPr>
          <a:lstStyle/>
          <a:p>
            <a:pPr algn="just"/>
            <a:endParaRPr lang="en-IN" sz="2200" dirty="0"/>
          </a:p>
          <a:p>
            <a:pPr algn="just"/>
            <a:endParaRPr lang="en-IN" sz="2200" dirty="0"/>
          </a:p>
          <a:p>
            <a:pPr marL="285750" indent="-285750" algn="just">
              <a:buFont typeface="Arial" panose="020B0604020202020204" pitchFamily="34" charset="0"/>
              <a:buChar char="•"/>
            </a:pPr>
            <a:r>
              <a:rPr lang="en-IN" sz="2200" dirty="0"/>
              <a:t>You can search the song on the basis of songs name, Artist name’s, Albums and language as well.</a:t>
            </a:r>
          </a:p>
        </p:txBody>
      </p:sp>
      <p:pic>
        <p:nvPicPr>
          <p:cNvPr id="3" name="Picture 2">
            <a:extLst>
              <a:ext uri="{FF2B5EF4-FFF2-40B4-BE49-F238E27FC236}">
                <a16:creationId xmlns:a16="http://schemas.microsoft.com/office/drawing/2014/main" id="{8CAFEBAC-58D5-D0B0-CCFD-A208D91DE08A}"/>
              </a:ext>
            </a:extLst>
          </p:cNvPr>
          <p:cNvPicPr>
            <a:picLocks noChangeAspect="1"/>
          </p:cNvPicPr>
          <p:nvPr/>
        </p:nvPicPr>
        <p:blipFill>
          <a:blip r:embed="rId2"/>
          <a:stretch>
            <a:fillRect/>
          </a:stretch>
        </p:blipFill>
        <p:spPr>
          <a:xfrm>
            <a:off x="5892800" y="1784595"/>
            <a:ext cx="6236677" cy="3076575"/>
          </a:xfrm>
          <a:prstGeom prst="rect">
            <a:avLst/>
          </a:prstGeom>
        </p:spPr>
      </p:pic>
    </p:spTree>
    <p:extLst>
      <p:ext uri="{BB962C8B-B14F-4D97-AF65-F5344CB8AC3E}">
        <p14:creationId xmlns:p14="http://schemas.microsoft.com/office/powerpoint/2010/main" val="2129833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195D39-23BF-9EEB-B8C9-BB2B004A0085}"/>
              </a:ext>
            </a:extLst>
          </p:cNvPr>
          <p:cNvSpPr/>
          <p:nvPr/>
        </p:nvSpPr>
        <p:spPr>
          <a:xfrm>
            <a:off x="358704" y="74845"/>
            <a:ext cx="4252703"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Upload</a:t>
            </a:r>
            <a:r>
              <a:rPr lang="en-US" sz="5400" b="0" cap="none" spc="0" dirty="0">
                <a:ln w="0"/>
                <a:solidFill>
                  <a:schemeClr val="accent1"/>
                </a:solidFill>
                <a:effectLst>
                  <a:outerShdw blurRad="38100" dist="25400" dir="5400000" algn="ctr" rotWithShape="0">
                    <a:srgbClr val="6E747A">
                      <a:alpha val="43000"/>
                    </a:srgbClr>
                  </a:outerShdw>
                </a:effectLst>
              </a:rPr>
              <a:t> Page:</a:t>
            </a:r>
          </a:p>
        </p:txBody>
      </p:sp>
      <p:sp>
        <p:nvSpPr>
          <p:cNvPr id="5" name="TextBox 4">
            <a:extLst>
              <a:ext uri="{FF2B5EF4-FFF2-40B4-BE49-F238E27FC236}">
                <a16:creationId xmlns:a16="http://schemas.microsoft.com/office/drawing/2014/main" id="{1D204088-CADF-9D61-D4F3-7769BBEA1BF9}"/>
              </a:ext>
            </a:extLst>
          </p:cNvPr>
          <p:cNvSpPr txBox="1"/>
          <p:nvPr/>
        </p:nvSpPr>
        <p:spPr>
          <a:xfrm>
            <a:off x="266600" y="2812443"/>
            <a:ext cx="5393094" cy="1107996"/>
          </a:xfrm>
          <a:prstGeom prst="rect">
            <a:avLst/>
          </a:prstGeom>
          <a:noFill/>
        </p:spPr>
        <p:txBody>
          <a:bodyPr wrap="square" rtlCol="0">
            <a:spAutoFit/>
          </a:bodyPr>
          <a:lstStyle/>
          <a:p>
            <a:pPr algn="just"/>
            <a:endParaRPr lang="en-IN" sz="2200" dirty="0"/>
          </a:p>
          <a:p>
            <a:pPr marL="285750" indent="-285750" algn="just">
              <a:buFont typeface="Arial" panose="020B0604020202020204" pitchFamily="34" charset="0"/>
              <a:buChar char="•"/>
            </a:pPr>
            <a:r>
              <a:rPr lang="en-IN" sz="2200" dirty="0"/>
              <a:t>Only Admin can upload songs making new playlist and add artist</a:t>
            </a:r>
          </a:p>
        </p:txBody>
      </p:sp>
      <p:pic>
        <p:nvPicPr>
          <p:cNvPr id="3" name="Picture 2">
            <a:extLst>
              <a:ext uri="{FF2B5EF4-FFF2-40B4-BE49-F238E27FC236}">
                <a16:creationId xmlns:a16="http://schemas.microsoft.com/office/drawing/2014/main" id="{B54CEC34-A8E6-E0F9-3EDF-FE8BB7423B69}"/>
              </a:ext>
            </a:extLst>
          </p:cNvPr>
          <p:cNvPicPr>
            <a:picLocks noChangeAspect="1"/>
          </p:cNvPicPr>
          <p:nvPr/>
        </p:nvPicPr>
        <p:blipFill>
          <a:blip r:embed="rId2"/>
          <a:stretch>
            <a:fillRect/>
          </a:stretch>
        </p:blipFill>
        <p:spPr>
          <a:xfrm>
            <a:off x="6025660" y="1916260"/>
            <a:ext cx="6096001" cy="2900363"/>
          </a:xfrm>
          <a:prstGeom prst="rect">
            <a:avLst/>
          </a:prstGeom>
        </p:spPr>
      </p:pic>
    </p:spTree>
    <p:extLst>
      <p:ext uri="{BB962C8B-B14F-4D97-AF65-F5344CB8AC3E}">
        <p14:creationId xmlns:p14="http://schemas.microsoft.com/office/powerpoint/2010/main" val="1698619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ACD3633-C35C-BD15-148D-21E3303F556B}"/>
              </a:ext>
            </a:extLst>
          </p:cNvPr>
          <p:cNvSpPr/>
          <p:nvPr/>
        </p:nvSpPr>
        <p:spPr>
          <a:xfrm>
            <a:off x="343469" y="112168"/>
            <a:ext cx="3126177"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Features:</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3" name="TextBox 2">
            <a:extLst>
              <a:ext uri="{FF2B5EF4-FFF2-40B4-BE49-F238E27FC236}">
                <a16:creationId xmlns:a16="http://schemas.microsoft.com/office/drawing/2014/main" id="{F7A72909-53B1-5F8B-50BA-B253A5A6DAF5}"/>
              </a:ext>
            </a:extLst>
          </p:cNvPr>
          <p:cNvSpPr txBox="1"/>
          <p:nvPr/>
        </p:nvSpPr>
        <p:spPr>
          <a:xfrm>
            <a:off x="839756" y="1614196"/>
            <a:ext cx="3732245" cy="3416320"/>
          </a:xfrm>
          <a:prstGeom prst="rect">
            <a:avLst/>
          </a:prstGeom>
          <a:noFill/>
        </p:spPr>
        <p:txBody>
          <a:bodyPr wrap="square" rtlCol="0">
            <a:spAutoFit/>
          </a:bodyPr>
          <a:lstStyle/>
          <a:p>
            <a:pPr marL="285750" indent="-285750" algn="just">
              <a:buFont typeface="Arial" panose="020B0604020202020204" pitchFamily="34" charset="0"/>
              <a:buChar char="•"/>
            </a:pPr>
            <a:r>
              <a:rPr lang="en-IN" sz="2400" dirty="0"/>
              <a:t>Music Player</a:t>
            </a:r>
          </a:p>
          <a:p>
            <a:pPr marL="285750" indent="-285750" algn="just">
              <a:buFont typeface="Arial" panose="020B0604020202020204" pitchFamily="34" charset="0"/>
              <a:buChar char="•"/>
            </a:pPr>
            <a:endParaRPr lang="en-IN" sz="2400" dirty="0"/>
          </a:p>
          <a:p>
            <a:pPr marL="285750" indent="-285750" algn="just">
              <a:buFont typeface="Arial" panose="020B0604020202020204" pitchFamily="34" charset="0"/>
              <a:buChar char="•"/>
            </a:pPr>
            <a:r>
              <a:rPr lang="en-IN" sz="2400" dirty="0"/>
              <a:t>Search Functionality</a:t>
            </a:r>
          </a:p>
          <a:p>
            <a:pPr marL="285750" indent="-285750" algn="just">
              <a:buFont typeface="Arial" panose="020B0604020202020204" pitchFamily="34" charset="0"/>
              <a:buChar char="•"/>
            </a:pPr>
            <a:endParaRPr lang="en-IN" sz="2400" dirty="0"/>
          </a:p>
          <a:p>
            <a:pPr marL="285750" indent="-285750" algn="just">
              <a:buFont typeface="Arial" panose="020B0604020202020204" pitchFamily="34" charset="0"/>
              <a:buChar char="•"/>
            </a:pPr>
            <a:r>
              <a:rPr lang="en-IN" sz="2400" dirty="0"/>
              <a:t>Music Discovery</a:t>
            </a:r>
          </a:p>
          <a:p>
            <a:pPr marL="285750" indent="-285750" algn="just">
              <a:buFont typeface="Arial" panose="020B0604020202020204" pitchFamily="34" charset="0"/>
              <a:buChar char="•"/>
            </a:pPr>
            <a:endParaRPr lang="en-IN" sz="2400" dirty="0"/>
          </a:p>
          <a:p>
            <a:pPr marL="285750" indent="-285750" algn="just">
              <a:buFont typeface="Arial" panose="020B0604020202020204" pitchFamily="34" charset="0"/>
              <a:buChar char="•"/>
            </a:pPr>
            <a:r>
              <a:rPr lang="en-IN" sz="2400" dirty="0"/>
              <a:t>User Account</a:t>
            </a:r>
          </a:p>
          <a:p>
            <a:pPr marL="285750" indent="-285750" algn="just">
              <a:buFont typeface="Arial" panose="020B0604020202020204" pitchFamily="34" charset="0"/>
              <a:buChar char="•"/>
            </a:pPr>
            <a:endParaRPr lang="en-IN" sz="2400" dirty="0"/>
          </a:p>
          <a:p>
            <a:pPr marL="285750" indent="-285750" algn="just">
              <a:buFont typeface="Arial" panose="020B0604020202020204" pitchFamily="34" charset="0"/>
              <a:buChar char="•"/>
            </a:pPr>
            <a:r>
              <a:rPr lang="en-IN" sz="2400" dirty="0"/>
              <a:t>Admin </a:t>
            </a:r>
            <a:r>
              <a:rPr lang="en-IN" sz="2400" dirty="0" err="1"/>
              <a:t>dasahboard</a:t>
            </a:r>
            <a:endParaRPr lang="en-IN" sz="2400" dirty="0"/>
          </a:p>
        </p:txBody>
      </p:sp>
    </p:spTree>
    <p:extLst>
      <p:ext uri="{BB962C8B-B14F-4D97-AF65-F5344CB8AC3E}">
        <p14:creationId xmlns:p14="http://schemas.microsoft.com/office/powerpoint/2010/main" val="3074999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057FAE-EF91-24BB-D031-C2136C584ACA}"/>
              </a:ext>
            </a:extLst>
          </p:cNvPr>
          <p:cNvSpPr/>
          <p:nvPr/>
        </p:nvSpPr>
        <p:spPr>
          <a:xfrm>
            <a:off x="355096" y="74845"/>
            <a:ext cx="3961341"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Advantages:</a:t>
            </a:r>
          </a:p>
        </p:txBody>
      </p:sp>
      <p:sp>
        <p:nvSpPr>
          <p:cNvPr id="3" name="TextBox 2">
            <a:extLst>
              <a:ext uri="{FF2B5EF4-FFF2-40B4-BE49-F238E27FC236}">
                <a16:creationId xmlns:a16="http://schemas.microsoft.com/office/drawing/2014/main" id="{34B71533-F352-385F-FCD6-E41CE4C26FB6}"/>
              </a:ext>
            </a:extLst>
          </p:cNvPr>
          <p:cNvSpPr txBox="1"/>
          <p:nvPr/>
        </p:nvSpPr>
        <p:spPr>
          <a:xfrm>
            <a:off x="447869" y="1259633"/>
            <a:ext cx="8322907" cy="5509200"/>
          </a:xfrm>
          <a:prstGeom prst="rect">
            <a:avLst/>
          </a:prstGeom>
          <a:noFill/>
        </p:spPr>
        <p:txBody>
          <a:bodyPr wrap="square" rtlCol="0">
            <a:spAutoFit/>
          </a:bodyPr>
          <a:lstStyle/>
          <a:p>
            <a:r>
              <a:rPr lang="en-US" sz="2200" dirty="0">
                <a:solidFill>
                  <a:srgbClr val="252525"/>
                </a:solidFill>
                <a:effectLst/>
              </a:rPr>
              <a:t>There are several advantages to music sites, including:</a:t>
            </a:r>
          </a:p>
          <a:p>
            <a:endParaRPr lang="en-US" sz="2200" dirty="0">
              <a:solidFill>
                <a:srgbClr val="252525"/>
              </a:solidFill>
              <a:effectLst/>
            </a:endParaRPr>
          </a:p>
          <a:p>
            <a:pPr>
              <a:buFont typeface="+mj-lt"/>
              <a:buAutoNum type="arabicPeriod"/>
            </a:pPr>
            <a:r>
              <a:rPr lang="en-US" sz="2200" dirty="0">
                <a:solidFill>
                  <a:srgbClr val="252525"/>
                </a:solidFill>
                <a:effectLst/>
              </a:rPr>
              <a:t>Convenience: Music sites allow users to access and listen to music from anywhere, at any time, without having to physically purchase or download it. This makes it convenient for users to enjoy their favorite songs on the go, while working, or even while exercising.</a:t>
            </a:r>
          </a:p>
          <a:p>
            <a:pPr>
              <a:buFont typeface="+mj-lt"/>
              <a:buAutoNum type="arabicPeriod"/>
            </a:pPr>
            <a:endParaRPr lang="en-US" sz="2200" dirty="0">
              <a:solidFill>
                <a:srgbClr val="252525"/>
              </a:solidFill>
              <a:effectLst/>
            </a:endParaRPr>
          </a:p>
          <a:p>
            <a:pPr>
              <a:buFont typeface="+mj-lt"/>
              <a:buAutoNum type="arabicPeriod"/>
            </a:pPr>
            <a:r>
              <a:rPr lang="en-US" sz="2200" dirty="0">
                <a:solidFill>
                  <a:srgbClr val="252525"/>
                </a:solidFill>
                <a:effectLst/>
              </a:rPr>
              <a:t>Variety: Music sites offer a wide variety of music genres and artists, which means that users have access to an extensive library of songs to choose from. This makes it easy for users to discover new music and explore different genres.</a:t>
            </a:r>
          </a:p>
          <a:p>
            <a:pPr>
              <a:buFont typeface="+mj-lt"/>
              <a:buAutoNum type="arabicPeriod"/>
            </a:pPr>
            <a:endParaRPr lang="en-US" sz="2200" dirty="0">
              <a:solidFill>
                <a:srgbClr val="252525"/>
              </a:solidFill>
              <a:effectLst/>
            </a:endParaRPr>
          </a:p>
          <a:p>
            <a:pPr>
              <a:buFont typeface="+mj-lt"/>
              <a:buAutoNum type="arabicPeriod"/>
            </a:pPr>
            <a:r>
              <a:rPr lang="en-US" sz="2200" dirty="0">
                <a:solidFill>
                  <a:srgbClr val="252525"/>
                </a:solidFill>
                <a:effectLst/>
              </a:rPr>
              <a:t>Cost-effective: Many music sites offer free or low-cost options for users to access music, making it a cost-effective alternative to purchasing music albums or individual songs.</a:t>
            </a:r>
          </a:p>
        </p:txBody>
      </p:sp>
    </p:spTree>
    <p:extLst>
      <p:ext uri="{BB962C8B-B14F-4D97-AF65-F5344CB8AC3E}">
        <p14:creationId xmlns:p14="http://schemas.microsoft.com/office/powerpoint/2010/main" val="620369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5FE61D-BFC4-3316-2C26-E675590EB7B0}"/>
              </a:ext>
            </a:extLst>
          </p:cNvPr>
          <p:cNvSpPr txBox="1"/>
          <p:nvPr/>
        </p:nvSpPr>
        <p:spPr>
          <a:xfrm>
            <a:off x="466530" y="1492898"/>
            <a:ext cx="8994710" cy="3754874"/>
          </a:xfrm>
          <a:prstGeom prst="rect">
            <a:avLst/>
          </a:prstGeom>
          <a:noFill/>
        </p:spPr>
        <p:txBody>
          <a:bodyPr wrap="square" rtlCol="0">
            <a:spAutoFit/>
          </a:bodyPr>
          <a:lstStyle/>
          <a:p>
            <a:r>
              <a:rPr lang="en-US" sz="2200" dirty="0">
                <a:solidFill>
                  <a:srgbClr val="252525"/>
                </a:solidFill>
                <a:effectLst/>
              </a:rPr>
              <a:t>4.Personalization: Some music sites allow users to create personalized playlists based on their music preferences. This feature allows users to curate their own music collections and listen to their favorite songs in a customized order.</a:t>
            </a:r>
          </a:p>
          <a:p>
            <a:pPr>
              <a:buFont typeface="+mj-lt"/>
              <a:buAutoNum type="arabicPeriod"/>
            </a:pPr>
            <a:endParaRPr lang="en-US" sz="2200" dirty="0">
              <a:solidFill>
                <a:srgbClr val="252525"/>
              </a:solidFill>
            </a:endParaRPr>
          </a:p>
          <a:p>
            <a:pPr>
              <a:buFont typeface="+mj-lt"/>
              <a:buAutoNum type="arabicPeriod"/>
            </a:pPr>
            <a:endParaRPr lang="en-US" sz="2200" dirty="0">
              <a:solidFill>
                <a:srgbClr val="252525"/>
              </a:solidFill>
              <a:effectLst/>
            </a:endParaRPr>
          </a:p>
          <a:p>
            <a:r>
              <a:rPr lang="en-US" sz="2200" dirty="0">
                <a:solidFill>
                  <a:srgbClr val="252525"/>
                </a:solidFill>
                <a:effectLst/>
              </a:rPr>
              <a:t>5.Community: Music sites often have social features, such as the ability to follow and connect with other music lovers. This creates a sense of community and allows users to discover new music through the recommendations of others.</a:t>
            </a:r>
          </a:p>
          <a:p>
            <a:endParaRPr lang="en-IN" dirty="0"/>
          </a:p>
        </p:txBody>
      </p:sp>
    </p:spTree>
    <p:extLst>
      <p:ext uri="{BB962C8B-B14F-4D97-AF65-F5344CB8AC3E}">
        <p14:creationId xmlns:p14="http://schemas.microsoft.com/office/powerpoint/2010/main" val="4043538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A218789-6A56-9998-AB2B-124F4D876BFA}"/>
              </a:ext>
            </a:extLst>
          </p:cNvPr>
          <p:cNvSpPr/>
          <p:nvPr/>
        </p:nvSpPr>
        <p:spPr>
          <a:xfrm>
            <a:off x="373711" y="149490"/>
            <a:ext cx="3756157"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Conclusion:</a:t>
            </a:r>
          </a:p>
        </p:txBody>
      </p:sp>
      <p:sp>
        <p:nvSpPr>
          <p:cNvPr id="4" name="TextBox 3">
            <a:extLst>
              <a:ext uri="{FF2B5EF4-FFF2-40B4-BE49-F238E27FC236}">
                <a16:creationId xmlns:a16="http://schemas.microsoft.com/office/drawing/2014/main" id="{E0CD307B-F7E3-6286-40BB-89FFDB83FA2B}"/>
              </a:ext>
            </a:extLst>
          </p:cNvPr>
          <p:cNvSpPr txBox="1"/>
          <p:nvPr/>
        </p:nvSpPr>
        <p:spPr>
          <a:xfrm>
            <a:off x="513184" y="1184988"/>
            <a:ext cx="8864081" cy="3693319"/>
          </a:xfrm>
          <a:prstGeom prst="rect">
            <a:avLst/>
          </a:prstGeom>
          <a:noFill/>
        </p:spPr>
        <p:txBody>
          <a:bodyPr wrap="square" rtlCol="0">
            <a:spAutoFit/>
          </a:bodyPr>
          <a:lstStyle/>
          <a:p>
            <a:pPr algn="just"/>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gn="just"/>
            <a:r>
              <a:rPr lang="en-IN" sz="1800" dirty="0">
                <a:effectLst/>
                <a:latin typeface="Trebuchet MS" panose="020B0603020202020204" pitchFamily="34" charset="0"/>
                <a:ea typeface="Times New Roman" panose="02020603050405020304" pitchFamily="18" charset="0"/>
              </a:rPr>
              <a:t>In conclusion, a music website can be an excellent platform for promoting music, providing music-related content, building a music-focused community, and generating revenue. To create a successful music website, careful planning and consideration of various aspects such as design, functionality, and technology are crucial. </a:t>
            </a:r>
          </a:p>
          <a:p>
            <a:pPr algn="just"/>
            <a:r>
              <a:rPr lang="en-IN" sz="1800" dirty="0">
                <a:effectLst/>
                <a:latin typeface="Trebuchet MS" panose="020B0603020202020204" pitchFamily="34" charset="0"/>
                <a:ea typeface="Times New Roman" panose="02020603050405020304" pitchFamily="18" charset="0"/>
              </a:rPr>
              <a:t>A well-designed music website can provide a seamless user experience, promote engagement and loyalty, and ultimately lead to the success of the project. By fulfilling its purpose of providing a platform for music-related content and activities that meet the needs and interests of the target audience, a music website can become a valuable resource for music enthusiasts and an excellent business opportunity for website owners.</a:t>
            </a:r>
          </a:p>
          <a:p>
            <a:endParaRPr lang="en-IN" dirty="0"/>
          </a:p>
        </p:txBody>
      </p:sp>
    </p:spTree>
    <p:extLst>
      <p:ext uri="{BB962C8B-B14F-4D97-AF65-F5344CB8AC3E}">
        <p14:creationId xmlns:p14="http://schemas.microsoft.com/office/powerpoint/2010/main" val="2834690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091726E-D9BE-CA14-433F-9ED9FEC75BC3}"/>
              </a:ext>
            </a:extLst>
          </p:cNvPr>
          <p:cNvSpPr/>
          <p:nvPr/>
        </p:nvSpPr>
        <p:spPr>
          <a:xfrm>
            <a:off x="2929814" y="2463281"/>
            <a:ext cx="5374432" cy="1323439"/>
          </a:xfrm>
          <a:prstGeom prst="rect">
            <a:avLst/>
          </a:prstGeom>
          <a:noFill/>
        </p:spPr>
        <p:txBody>
          <a:bodyPr wrap="square" lIns="91440" tIns="45720" rIns="91440" bIns="45720">
            <a:spAutoFit/>
          </a:bodyPr>
          <a:lstStyle/>
          <a:p>
            <a:pPr algn="ctr"/>
            <a:r>
              <a:rPr lang="en-US" sz="8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p>
        </p:txBody>
      </p:sp>
    </p:spTree>
    <p:extLst>
      <p:ext uri="{BB962C8B-B14F-4D97-AF65-F5344CB8AC3E}">
        <p14:creationId xmlns:p14="http://schemas.microsoft.com/office/powerpoint/2010/main" val="1712826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C2DEA2B-0732-7065-C6C3-D003D0781D44}"/>
              </a:ext>
            </a:extLst>
          </p:cNvPr>
          <p:cNvSpPr/>
          <p:nvPr/>
        </p:nvSpPr>
        <p:spPr>
          <a:xfrm>
            <a:off x="2680580" y="2463113"/>
            <a:ext cx="5263300" cy="1754326"/>
          </a:xfrm>
          <a:prstGeom prst="rect">
            <a:avLst/>
          </a:prstGeom>
          <a:noFill/>
        </p:spPr>
        <p:txBody>
          <a:bodyPr wrap="none" lIns="91440" tIns="45720" rIns="91440" bIns="45720">
            <a:spAutoFit/>
          </a:bodyPr>
          <a:lstStyle/>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Verse</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(Music Website)</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TextBox 2">
            <a:extLst>
              <a:ext uri="{FF2B5EF4-FFF2-40B4-BE49-F238E27FC236}">
                <a16:creationId xmlns:a16="http://schemas.microsoft.com/office/drawing/2014/main" id="{4CE40225-2649-1A46-B636-3C8F3BAB80C4}"/>
              </a:ext>
            </a:extLst>
          </p:cNvPr>
          <p:cNvSpPr txBox="1"/>
          <p:nvPr/>
        </p:nvSpPr>
        <p:spPr>
          <a:xfrm>
            <a:off x="653142" y="5803641"/>
            <a:ext cx="7290738" cy="369332"/>
          </a:xfrm>
          <a:prstGeom prst="rect">
            <a:avLst/>
          </a:prstGeom>
          <a:noFill/>
        </p:spPr>
        <p:txBody>
          <a:bodyPr wrap="square" rtlCol="0">
            <a:spAutoFit/>
          </a:bodyPr>
          <a:lstStyle/>
          <a:p>
            <a:r>
              <a:rPr lang="en-US" dirty="0"/>
              <a:t>Git-hub link : https://github.com/Divyanshu050303/Mini-Project-2</a:t>
            </a:r>
            <a:endParaRPr lang="en-IN" dirty="0"/>
          </a:p>
        </p:txBody>
      </p:sp>
      <p:pic>
        <p:nvPicPr>
          <p:cNvPr id="5" name="Picture 4">
            <a:extLst>
              <a:ext uri="{FF2B5EF4-FFF2-40B4-BE49-F238E27FC236}">
                <a16:creationId xmlns:a16="http://schemas.microsoft.com/office/drawing/2014/main" id="{372C5984-9895-87D9-F27C-962E094773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9692" y="354758"/>
            <a:ext cx="2505075" cy="2266950"/>
          </a:xfrm>
          <a:prstGeom prst="rect">
            <a:avLst/>
          </a:prstGeom>
        </p:spPr>
      </p:pic>
    </p:spTree>
    <p:extLst>
      <p:ext uri="{BB962C8B-B14F-4D97-AF65-F5344CB8AC3E}">
        <p14:creationId xmlns:p14="http://schemas.microsoft.com/office/powerpoint/2010/main" val="307304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498668-2161-67AB-0B2B-918C457EB407}"/>
              </a:ext>
            </a:extLst>
          </p:cNvPr>
          <p:cNvSpPr/>
          <p:nvPr/>
        </p:nvSpPr>
        <p:spPr>
          <a:xfrm>
            <a:off x="500922" y="328047"/>
            <a:ext cx="6868099" cy="923330"/>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Topics to be covered</a:t>
            </a:r>
          </a:p>
        </p:txBody>
      </p:sp>
      <p:sp>
        <p:nvSpPr>
          <p:cNvPr id="4" name="Rectangle 3">
            <a:extLst>
              <a:ext uri="{FF2B5EF4-FFF2-40B4-BE49-F238E27FC236}">
                <a16:creationId xmlns:a16="http://schemas.microsoft.com/office/drawing/2014/main" id="{5D8DE526-5FFC-5754-C65A-FB9E5D12490C}"/>
              </a:ext>
            </a:extLst>
          </p:cNvPr>
          <p:cNvSpPr/>
          <p:nvPr/>
        </p:nvSpPr>
        <p:spPr>
          <a:xfrm>
            <a:off x="735967" y="1909926"/>
            <a:ext cx="2116285" cy="492443"/>
          </a:xfrm>
          <a:prstGeom prst="rect">
            <a:avLst/>
          </a:prstGeom>
          <a:noFill/>
        </p:spPr>
        <p:txBody>
          <a:bodyPr wrap="none" lIns="91440" tIns="45720" rIns="91440" bIns="45720">
            <a:spAutoFit/>
          </a:bodyPr>
          <a:lstStyle/>
          <a:p>
            <a:pPr algn="ctr"/>
            <a:r>
              <a:rPr lang="en-US" sz="2600" b="1" cap="none" spc="0" dirty="0">
                <a:ln w="22225">
                  <a:solidFill>
                    <a:schemeClr val="accent2"/>
                  </a:solidFill>
                  <a:prstDash val="solid"/>
                </a:ln>
                <a:solidFill>
                  <a:schemeClr val="accent2">
                    <a:lumMod val="40000"/>
                    <a:lumOff val="60000"/>
                  </a:schemeClr>
                </a:solidFill>
                <a:effectLst/>
              </a:rPr>
              <a:t>Introduction</a:t>
            </a:r>
          </a:p>
        </p:txBody>
      </p:sp>
      <p:sp>
        <p:nvSpPr>
          <p:cNvPr id="5" name="Rectangle 4">
            <a:extLst>
              <a:ext uri="{FF2B5EF4-FFF2-40B4-BE49-F238E27FC236}">
                <a16:creationId xmlns:a16="http://schemas.microsoft.com/office/drawing/2014/main" id="{CAF5F374-D691-4B3B-475D-30BE3BE51CF0}"/>
              </a:ext>
            </a:extLst>
          </p:cNvPr>
          <p:cNvSpPr/>
          <p:nvPr/>
        </p:nvSpPr>
        <p:spPr>
          <a:xfrm>
            <a:off x="829752" y="4336185"/>
            <a:ext cx="1541191" cy="492443"/>
          </a:xfrm>
          <a:prstGeom prst="rect">
            <a:avLst/>
          </a:prstGeom>
          <a:noFill/>
        </p:spPr>
        <p:txBody>
          <a:bodyPr wrap="none" lIns="91440" tIns="45720" rIns="91440" bIns="45720">
            <a:spAutoFit/>
          </a:bodyPr>
          <a:lstStyle/>
          <a:p>
            <a:pPr algn="ctr"/>
            <a:r>
              <a:rPr lang="en-US" sz="2600" b="1" cap="none" spc="0" dirty="0">
                <a:ln w="22225">
                  <a:solidFill>
                    <a:schemeClr val="accent2"/>
                  </a:solidFill>
                  <a:prstDash val="solid"/>
                </a:ln>
                <a:solidFill>
                  <a:schemeClr val="accent2">
                    <a:lumMod val="40000"/>
                    <a:lumOff val="60000"/>
                  </a:schemeClr>
                </a:solidFill>
                <a:effectLst/>
              </a:rPr>
              <a:t>Features</a:t>
            </a:r>
          </a:p>
        </p:txBody>
      </p:sp>
      <p:sp>
        <p:nvSpPr>
          <p:cNvPr id="6" name="Rectangle 5">
            <a:extLst>
              <a:ext uri="{FF2B5EF4-FFF2-40B4-BE49-F238E27FC236}">
                <a16:creationId xmlns:a16="http://schemas.microsoft.com/office/drawing/2014/main" id="{7E96FD83-3D39-C819-BEB3-64E5A9F07736}"/>
              </a:ext>
            </a:extLst>
          </p:cNvPr>
          <p:cNvSpPr/>
          <p:nvPr/>
        </p:nvSpPr>
        <p:spPr>
          <a:xfrm>
            <a:off x="803143" y="4961139"/>
            <a:ext cx="1954381" cy="492443"/>
          </a:xfrm>
          <a:prstGeom prst="rect">
            <a:avLst/>
          </a:prstGeom>
          <a:noFill/>
        </p:spPr>
        <p:txBody>
          <a:bodyPr wrap="none" lIns="91440" tIns="45720" rIns="91440" bIns="45720">
            <a:spAutoFit/>
          </a:bodyPr>
          <a:lstStyle/>
          <a:p>
            <a:pPr algn="ctr"/>
            <a:r>
              <a:rPr lang="en-US" sz="2600" b="1" cap="none" spc="0" dirty="0">
                <a:ln w="22225">
                  <a:solidFill>
                    <a:schemeClr val="accent2"/>
                  </a:solidFill>
                  <a:prstDash val="solid"/>
                </a:ln>
                <a:solidFill>
                  <a:schemeClr val="accent2">
                    <a:lumMod val="40000"/>
                    <a:lumOff val="60000"/>
                  </a:schemeClr>
                </a:solidFill>
                <a:effectLst/>
              </a:rPr>
              <a:t>Advantages</a:t>
            </a:r>
          </a:p>
        </p:txBody>
      </p:sp>
      <p:sp>
        <p:nvSpPr>
          <p:cNvPr id="8" name="Rectangle 7">
            <a:extLst>
              <a:ext uri="{FF2B5EF4-FFF2-40B4-BE49-F238E27FC236}">
                <a16:creationId xmlns:a16="http://schemas.microsoft.com/office/drawing/2014/main" id="{36B3FE38-6583-E698-C9AA-2E3FF75F475C}"/>
              </a:ext>
            </a:extLst>
          </p:cNvPr>
          <p:cNvSpPr/>
          <p:nvPr/>
        </p:nvSpPr>
        <p:spPr>
          <a:xfrm>
            <a:off x="803143" y="5575845"/>
            <a:ext cx="1869422" cy="492443"/>
          </a:xfrm>
          <a:prstGeom prst="rect">
            <a:avLst/>
          </a:prstGeom>
          <a:noFill/>
        </p:spPr>
        <p:txBody>
          <a:bodyPr wrap="none" lIns="91440" tIns="45720" rIns="91440" bIns="45720">
            <a:spAutoFit/>
          </a:bodyPr>
          <a:lstStyle/>
          <a:p>
            <a:pPr algn="ctr"/>
            <a:r>
              <a:rPr lang="en-US" sz="2600" b="1" cap="none" spc="0" dirty="0">
                <a:ln w="22225">
                  <a:solidFill>
                    <a:schemeClr val="accent2"/>
                  </a:solidFill>
                  <a:prstDash val="solid"/>
                </a:ln>
                <a:solidFill>
                  <a:schemeClr val="accent2">
                    <a:lumMod val="40000"/>
                    <a:lumOff val="60000"/>
                  </a:schemeClr>
                </a:solidFill>
                <a:effectLst/>
              </a:rPr>
              <a:t>Conclusion</a:t>
            </a:r>
          </a:p>
        </p:txBody>
      </p:sp>
      <p:sp>
        <p:nvSpPr>
          <p:cNvPr id="10" name="Rectangle 9">
            <a:extLst>
              <a:ext uri="{FF2B5EF4-FFF2-40B4-BE49-F238E27FC236}">
                <a16:creationId xmlns:a16="http://schemas.microsoft.com/office/drawing/2014/main" id="{84A65BC7-6C76-158D-97C0-287E93EF0DBC}"/>
              </a:ext>
            </a:extLst>
          </p:cNvPr>
          <p:cNvSpPr/>
          <p:nvPr/>
        </p:nvSpPr>
        <p:spPr>
          <a:xfrm>
            <a:off x="735967" y="2468625"/>
            <a:ext cx="2437720" cy="492443"/>
          </a:xfrm>
          <a:prstGeom prst="rect">
            <a:avLst/>
          </a:prstGeom>
          <a:noFill/>
        </p:spPr>
        <p:txBody>
          <a:bodyPr wrap="none" lIns="91440" tIns="45720" rIns="91440" bIns="45720">
            <a:spAutoFit/>
          </a:bodyPr>
          <a:lstStyle/>
          <a:p>
            <a:pPr algn="ctr"/>
            <a:r>
              <a:rPr lang="en-US" sz="2600" b="1" cap="none" spc="0" dirty="0">
                <a:ln w="22225">
                  <a:solidFill>
                    <a:schemeClr val="accent2"/>
                  </a:solidFill>
                  <a:prstDash val="solid"/>
                </a:ln>
                <a:solidFill>
                  <a:schemeClr val="accent2">
                    <a:lumMod val="40000"/>
                    <a:lumOff val="60000"/>
                  </a:schemeClr>
                </a:solidFill>
                <a:effectLst/>
              </a:rPr>
              <a:t>What is </a:t>
            </a:r>
            <a:r>
              <a:rPr lang="en-US" sz="2600" b="1" dirty="0">
                <a:ln w="22225">
                  <a:solidFill>
                    <a:schemeClr val="accent2"/>
                  </a:solidFill>
                  <a:prstDash val="solid"/>
                </a:ln>
                <a:solidFill>
                  <a:schemeClr val="accent2">
                    <a:lumMod val="40000"/>
                    <a:lumOff val="60000"/>
                  </a:schemeClr>
                </a:solidFill>
              </a:rPr>
              <a:t>Verse</a:t>
            </a:r>
            <a:r>
              <a:rPr lang="en-US" sz="2600" b="1" cap="none" spc="0" dirty="0">
                <a:ln w="22225">
                  <a:solidFill>
                    <a:schemeClr val="accent2"/>
                  </a:solidFill>
                  <a:prstDash val="solid"/>
                </a:ln>
                <a:solidFill>
                  <a:schemeClr val="accent2">
                    <a:lumMod val="40000"/>
                    <a:lumOff val="60000"/>
                  </a:schemeClr>
                </a:solidFill>
                <a:effectLst/>
              </a:rPr>
              <a:t>?</a:t>
            </a:r>
          </a:p>
        </p:txBody>
      </p:sp>
      <p:sp>
        <p:nvSpPr>
          <p:cNvPr id="11" name="Rectangle 10">
            <a:extLst>
              <a:ext uri="{FF2B5EF4-FFF2-40B4-BE49-F238E27FC236}">
                <a16:creationId xmlns:a16="http://schemas.microsoft.com/office/drawing/2014/main" id="{6A324254-091E-4C98-809F-EE7C26945DA7}"/>
              </a:ext>
            </a:extLst>
          </p:cNvPr>
          <p:cNvSpPr/>
          <p:nvPr/>
        </p:nvSpPr>
        <p:spPr>
          <a:xfrm>
            <a:off x="803143" y="3711231"/>
            <a:ext cx="3205108" cy="492443"/>
          </a:xfrm>
          <a:prstGeom prst="rect">
            <a:avLst/>
          </a:prstGeom>
          <a:noFill/>
        </p:spPr>
        <p:txBody>
          <a:bodyPr wrap="none" lIns="91440" tIns="45720" rIns="91440" bIns="45720">
            <a:spAutoFit/>
          </a:bodyPr>
          <a:lstStyle/>
          <a:p>
            <a:pPr algn="ctr"/>
            <a:r>
              <a:rPr lang="en-US" sz="2600" b="1" cap="none" spc="0" dirty="0">
                <a:ln w="22225">
                  <a:solidFill>
                    <a:schemeClr val="accent2"/>
                  </a:solidFill>
                  <a:prstDash val="solid"/>
                </a:ln>
                <a:solidFill>
                  <a:schemeClr val="accent2">
                    <a:lumMod val="40000"/>
                    <a:lumOff val="60000"/>
                  </a:schemeClr>
                </a:solidFill>
                <a:effectLst/>
              </a:rPr>
              <a:t>Project Model View</a:t>
            </a:r>
          </a:p>
        </p:txBody>
      </p:sp>
      <p:sp>
        <p:nvSpPr>
          <p:cNvPr id="12" name="Rectangle 11">
            <a:extLst>
              <a:ext uri="{FF2B5EF4-FFF2-40B4-BE49-F238E27FC236}">
                <a16:creationId xmlns:a16="http://schemas.microsoft.com/office/drawing/2014/main" id="{711121E1-38B0-3A8F-CE80-4C973BE8E2D6}"/>
              </a:ext>
            </a:extLst>
          </p:cNvPr>
          <p:cNvSpPr/>
          <p:nvPr/>
        </p:nvSpPr>
        <p:spPr>
          <a:xfrm>
            <a:off x="735967" y="3086277"/>
            <a:ext cx="3044360" cy="492443"/>
          </a:xfrm>
          <a:prstGeom prst="rect">
            <a:avLst/>
          </a:prstGeom>
          <a:noFill/>
        </p:spPr>
        <p:txBody>
          <a:bodyPr wrap="none" lIns="91440" tIns="45720" rIns="91440" bIns="45720">
            <a:spAutoFit/>
          </a:bodyPr>
          <a:lstStyle/>
          <a:p>
            <a:pPr algn="ctr"/>
            <a:r>
              <a:rPr lang="en-US" sz="2600" b="1" cap="none" spc="0" dirty="0">
                <a:ln w="22225">
                  <a:solidFill>
                    <a:schemeClr val="accent2"/>
                  </a:solidFill>
                  <a:prstDash val="solid"/>
                </a:ln>
                <a:solidFill>
                  <a:schemeClr val="accent2">
                    <a:lumMod val="40000"/>
                    <a:lumOff val="60000"/>
                  </a:schemeClr>
                </a:solidFill>
                <a:effectLst/>
              </a:rPr>
              <a:t>Technologies Used</a:t>
            </a:r>
          </a:p>
        </p:txBody>
      </p:sp>
    </p:spTree>
    <p:extLst>
      <p:ext uri="{BB962C8B-B14F-4D97-AF65-F5344CB8AC3E}">
        <p14:creationId xmlns:p14="http://schemas.microsoft.com/office/powerpoint/2010/main" val="3574969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6412E3A-6E04-9B31-B739-4D7865CBFC19}"/>
              </a:ext>
            </a:extLst>
          </p:cNvPr>
          <p:cNvSpPr/>
          <p:nvPr/>
        </p:nvSpPr>
        <p:spPr>
          <a:xfrm>
            <a:off x="232733" y="130829"/>
            <a:ext cx="4448655"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Introduction:</a:t>
            </a:r>
          </a:p>
        </p:txBody>
      </p:sp>
      <p:sp>
        <p:nvSpPr>
          <p:cNvPr id="4" name="TextBox 3">
            <a:extLst>
              <a:ext uri="{FF2B5EF4-FFF2-40B4-BE49-F238E27FC236}">
                <a16:creationId xmlns:a16="http://schemas.microsoft.com/office/drawing/2014/main" id="{AC2381D2-864B-EC6A-EAB2-837FEA54D703}"/>
              </a:ext>
            </a:extLst>
          </p:cNvPr>
          <p:cNvSpPr txBox="1"/>
          <p:nvPr/>
        </p:nvSpPr>
        <p:spPr>
          <a:xfrm>
            <a:off x="382555" y="1054159"/>
            <a:ext cx="9181323" cy="4647426"/>
          </a:xfrm>
          <a:prstGeom prst="rect">
            <a:avLst/>
          </a:prstGeom>
          <a:noFill/>
        </p:spPr>
        <p:txBody>
          <a:bodyPr wrap="square" rtlCol="0">
            <a:spAutoFit/>
          </a:bodyPr>
          <a:lstStyle/>
          <a:p>
            <a:endParaRPr lang="en-US" dirty="0"/>
          </a:p>
          <a:p>
            <a:endParaRPr lang="en-US" dirty="0"/>
          </a:p>
          <a:p>
            <a:pPr marL="342900" indent="-342900" algn="just">
              <a:buFont typeface="Arial" panose="020B0604020202020204" pitchFamily="34" charset="0"/>
              <a:buChar char="•"/>
            </a:pPr>
            <a:r>
              <a:rPr lang="en-US" dirty="0"/>
              <a:t>Welcome to our music web application! Our web app is designed to provide you with a seamless and enjoyable music listening experience. Whether you are looking for your favorite songs or want to discover new music, our app has everything you need.</a:t>
            </a:r>
          </a:p>
          <a:p>
            <a:pPr marL="342900" indent="-342900" algn="just">
              <a:buFont typeface="Arial" panose="020B0604020202020204" pitchFamily="34" charset="0"/>
              <a:buChar char="•"/>
            </a:pPr>
            <a:endParaRPr lang="en-US" dirty="0"/>
          </a:p>
          <a:p>
            <a:pPr marL="342900" indent="-342900" algn="just">
              <a:buFont typeface="Arial" panose="020B0604020202020204" pitchFamily="34" charset="0"/>
              <a:buChar char="•"/>
            </a:pPr>
            <a:r>
              <a:rPr lang="en-US" dirty="0"/>
              <a:t>Our app offers a variety of features that make it easy to find and enjoy music. You can browse through a vast library of songs and artists, search for specific tracks or albums, and create your own custom playlists. Our recommendation system uses your listening history to suggest new music that you may enjoy, making it easy to discover new artists and songs</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b="0" i="0" dirty="0">
                <a:solidFill>
                  <a:srgbClr val="374151"/>
                </a:solidFill>
                <a:effectLst/>
                <a:latin typeface="+mj-lt"/>
              </a:rPr>
              <a:t>So, whether you're in the mood for some classic rock, hip-hop, or jazz, our music web application has something for everyone. We hope you enjoy our app and look forward to providing you with a great music listening experience.</a:t>
            </a:r>
            <a:endParaRPr lang="en-IN" dirty="0">
              <a:latin typeface="+mj-lt"/>
            </a:endParaRPr>
          </a:p>
        </p:txBody>
      </p:sp>
    </p:spTree>
    <p:extLst>
      <p:ext uri="{BB962C8B-B14F-4D97-AF65-F5344CB8AC3E}">
        <p14:creationId xmlns:p14="http://schemas.microsoft.com/office/powerpoint/2010/main" val="2952096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34D7C4B-D0D1-C8B3-0E34-C7954BB9CF83}"/>
              </a:ext>
            </a:extLst>
          </p:cNvPr>
          <p:cNvSpPr/>
          <p:nvPr/>
        </p:nvSpPr>
        <p:spPr>
          <a:xfrm>
            <a:off x="548326" y="111968"/>
            <a:ext cx="8818697"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What is the need of </a:t>
            </a: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Verse</a:t>
            </a:r>
            <a:r>
              <a:rPr lang="en-US" sz="5400" b="1" cap="none" spc="0" dirty="0">
                <a:ln w="22225">
                  <a:solidFill>
                    <a:schemeClr val="accent2"/>
                  </a:solidFill>
                  <a:prstDash val="solid"/>
                </a:ln>
                <a:solidFill>
                  <a:schemeClr val="accent2">
                    <a:lumMod val="40000"/>
                    <a:lumOff val="60000"/>
                  </a:schemeClr>
                </a:solidFill>
                <a:effectLst/>
              </a:rPr>
              <a:t>?</a:t>
            </a:r>
          </a:p>
        </p:txBody>
      </p:sp>
      <p:sp>
        <p:nvSpPr>
          <p:cNvPr id="5" name="TextBox 4">
            <a:extLst>
              <a:ext uri="{FF2B5EF4-FFF2-40B4-BE49-F238E27FC236}">
                <a16:creationId xmlns:a16="http://schemas.microsoft.com/office/drawing/2014/main" id="{325AD60B-6AAE-F80E-3CAA-1FFDBF9A5FA7}"/>
              </a:ext>
            </a:extLst>
          </p:cNvPr>
          <p:cNvSpPr txBox="1"/>
          <p:nvPr/>
        </p:nvSpPr>
        <p:spPr>
          <a:xfrm>
            <a:off x="317241" y="1175657"/>
            <a:ext cx="9274628" cy="4555093"/>
          </a:xfrm>
          <a:prstGeom prst="rect">
            <a:avLst/>
          </a:prstGeom>
          <a:noFill/>
        </p:spPr>
        <p:txBody>
          <a:bodyPr wrap="square" rtlCol="0">
            <a:spAutoFit/>
          </a:bodyPr>
          <a:lstStyle/>
          <a:p>
            <a:pPr marL="342900" indent="-342900" algn="just">
              <a:buFont typeface="Arial" panose="020B0604020202020204" pitchFamily="34" charset="0"/>
              <a:buChar char="•"/>
            </a:pPr>
            <a:endParaRPr lang="en-US" sz="2000" b="0" i="0" dirty="0">
              <a:solidFill>
                <a:srgbClr val="202124"/>
              </a:solidFill>
              <a:effectLst/>
              <a:latin typeface="arial" panose="020B0604020202020204" pitchFamily="34" charset="0"/>
            </a:endParaRPr>
          </a:p>
          <a:p>
            <a:pPr algn="l"/>
            <a:r>
              <a:rPr lang="en-US" b="0" i="0" dirty="0">
                <a:solidFill>
                  <a:srgbClr val="374151"/>
                </a:solidFill>
                <a:effectLst/>
                <a:latin typeface="+mj-lt"/>
              </a:rPr>
              <a:t>Music web applications fulfill several needs, both for musicians and for listeners. Here are some of the key needs that a music web application can address:</a:t>
            </a:r>
          </a:p>
          <a:p>
            <a:pPr algn="l"/>
            <a:endParaRPr lang="en-US" b="0" i="0" dirty="0">
              <a:solidFill>
                <a:srgbClr val="374151"/>
              </a:solidFill>
              <a:effectLst/>
              <a:latin typeface="+mj-lt"/>
            </a:endParaRPr>
          </a:p>
          <a:p>
            <a:pPr algn="l"/>
            <a:r>
              <a:rPr lang="en-US" b="0" i="0" dirty="0">
                <a:solidFill>
                  <a:srgbClr val="374151"/>
                </a:solidFill>
                <a:effectLst/>
                <a:latin typeface="+mj-lt"/>
              </a:rPr>
              <a:t>Music Distribution: Musicians and music labels need a way to distribute their music to a wider audience. A music web application provides a platform for musicians to upload their music and make it available to a global audience.</a:t>
            </a:r>
          </a:p>
          <a:p>
            <a:pPr algn="l"/>
            <a:endParaRPr lang="en-US" b="0" i="0" dirty="0">
              <a:solidFill>
                <a:srgbClr val="374151"/>
              </a:solidFill>
              <a:effectLst/>
              <a:latin typeface="+mj-lt"/>
            </a:endParaRPr>
          </a:p>
          <a:p>
            <a:pPr algn="l"/>
            <a:r>
              <a:rPr lang="en-US" b="0" i="0" dirty="0">
                <a:solidFill>
                  <a:srgbClr val="374151"/>
                </a:solidFill>
                <a:effectLst/>
                <a:latin typeface="+mj-lt"/>
              </a:rPr>
              <a:t>Music Discovery: With so much music available online, it can be overwhelming for listeners to find new music that they like. A music web application can use algorithms to recommend new music based on a listener's preferences and listening history, making it easier for listeners to discover new artists and songs.</a:t>
            </a:r>
          </a:p>
          <a:p>
            <a:pPr algn="l"/>
            <a:endParaRPr lang="en-US" b="0" i="0" dirty="0">
              <a:solidFill>
                <a:srgbClr val="374151"/>
              </a:solidFill>
              <a:effectLst/>
              <a:latin typeface="+mj-lt"/>
            </a:endParaRPr>
          </a:p>
          <a:p>
            <a:pPr algn="l"/>
            <a:r>
              <a:rPr lang="en-US" b="0" i="0" dirty="0">
                <a:solidFill>
                  <a:srgbClr val="374151"/>
                </a:solidFill>
                <a:effectLst/>
                <a:latin typeface="+mj-lt"/>
              </a:rPr>
              <a:t>Convenience: Music web applications provide a convenient way for listeners to access music from any device with an internet connection. Users can stream music without the need to download or store large files on their devices</a:t>
            </a:r>
          </a:p>
        </p:txBody>
      </p:sp>
    </p:spTree>
    <p:extLst>
      <p:ext uri="{BB962C8B-B14F-4D97-AF65-F5344CB8AC3E}">
        <p14:creationId xmlns:p14="http://schemas.microsoft.com/office/powerpoint/2010/main" val="417445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1563A-685E-FD0E-13B5-D7739B561077}"/>
              </a:ext>
            </a:extLst>
          </p:cNvPr>
          <p:cNvSpPr/>
          <p:nvPr/>
        </p:nvSpPr>
        <p:spPr>
          <a:xfrm>
            <a:off x="158852" y="74845"/>
            <a:ext cx="6369244"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Technologies Used:</a:t>
            </a:r>
          </a:p>
        </p:txBody>
      </p:sp>
      <p:sp>
        <p:nvSpPr>
          <p:cNvPr id="3" name="TextBox 2">
            <a:extLst>
              <a:ext uri="{FF2B5EF4-FFF2-40B4-BE49-F238E27FC236}">
                <a16:creationId xmlns:a16="http://schemas.microsoft.com/office/drawing/2014/main" id="{E2B4184B-CD99-756B-BBF6-668D535A6BBC}"/>
              </a:ext>
            </a:extLst>
          </p:cNvPr>
          <p:cNvSpPr txBox="1"/>
          <p:nvPr/>
        </p:nvSpPr>
        <p:spPr>
          <a:xfrm>
            <a:off x="261257" y="998175"/>
            <a:ext cx="9283959" cy="4770537"/>
          </a:xfrm>
          <a:prstGeom prst="rect">
            <a:avLst/>
          </a:prstGeom>
          <a:noFill/>
        </p:spPr>
        <p:txBody>
          <a:bodyPr wrap="square" rtlCol="0">
            <a:spAutoFit/>
          </a:bodyPr>
          <a:lstStyle/>
          <a:p>
            <a:r>
              <a:rPr lang="en-IN" sz="2600" dirty="0"/>
              <a:t>     </a:t>
            </a:r>
          </a:p>
          <a:p>
            <a:endParaRPr lang="en-IN" sz="2600" dirty="0"/>
          </a:p>
          <a:p>
            <a:r>
              <a:rPr lang="en-IN" sz="2600" dirty="0"/>
              <a:t> </a:t>
            </a:r>
          </a:p>
          <a:p>
            <a:r>
              <a:rPr lang="en-IN" sz="2600" dirty="0"/>
              <a:t> React JS:</a:t>
            </a:r>
          </a:p>
          <a:p>
            <a:endParaRPr lang="en-IN" dirty="0"/>
          </a:p>
          <a:p>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lgn="just">
              <a:buFont typeface="Arial" panose="020B0604020202020204" pitchFamily="34" charset="0"/>
              <a:buChar char="•"/>
            </a:pPr>
            <a:r>
              <a:rPr lang="en-IN" sz="1800" dirty="0">
                <a:solidFill>
                  <a:srgbClr val="252525"/>
                </a:solidFill>
                <a:effectLst/>
                <a:latin typeface="Trebuchet MS" panose="020B0603020202020204" pitchFamily="34" charset="0"/>
                <a:ea typeface="Times New Roman" panose="02020603050405020304" pitchFamily="18" charset="0"/>
              </a:rPr>
              <a:t>ReactJS is an open-source JavaScript library that is widely used for building user interfaces. It was developed by Facebook and is currently maintained by Facebook, Instagram, and a community of developers. </a:t>
            </a:r>
          </a:p>
          <a:p>
            <a:pPr marL="285750" indent="-285750" algn="just">
              <a:buFont typeface="Arial" panose="020B0604020202020204" pitchFamily="34" charset="0"/>
              <a:buChar char="•"/>
            </a:pPr>
            <a:r>
              <a:rPr lang="en-IN" sz="1800" dirty="0">
                <a:solidFill>
                  <a:srgbClr val="252525"/>
                </a:solidFill>
                <a:effectLst/>
                <a:latin typeface="Trebuchet MS" panose="020B0603020202020204" pitchFamily="34" charset="0"/>
                <a:ea typeface="Times New Roman" panose="02020603050405020304" pitchFamily="18" charset="0"/>
              </a:rPr>
              <a:t>ReactJS allows developers to build reusable UI components, which makes it easier to maintain and scale applications.</a:t>
            </a:r>
            <a:endParaRPr lang="en-IN" sz="1800" dirty="0">
              <a:effectLst/>
              <a:latin typeface="Trebuchet MS" panose="020B0603020202020204" pitchFamily="34" charset="0"/>
              <a:ea typeface="Times New Roman" panose="02020603050405020304" pitchFamily="18" charset="0"/>
            </a:endParaRPr>
          </a:p>
          <a:p>
            <a:pPr algn="just"/>
            <a:endParaRPr lang="en-IN" sz="2000" dirty="0">
              <a:latin typeface="Calibri(body)"/>
            </a:endParaRPr>
          </a:p>
        </p:txBody>
      </p:sp>
      <p:pic>
        <p:nvPicPr>
          <p:cNvPr id="4" name="Picture 3">
            <a:extLst>
              <a:ext uri="{FF2B5EF4-FFF2-40B4-BE49-F238E27FC236}">
                <a16:creationId xmlns:a16="http://schemas.microsoft.com/office/drawing/2014/main" id="{85DA17A2-BA62-5F69-0B42-1D964DB86D71}"/>
              </a:ext>
            </a:extLst>
          </p:cNvPr>
          <p:cNvPicPr>
            <a:picLocks noChangeAspect="1"/>
          </p:cNvPicPr>
          <p:nvPr/>
        </p:nvPicPr>
        <p:blipFill>
          <a:blip r:embed="rId2"/>
          <a:stretch>
            <a:fillRect/>
          </a:stretch>
        </p:blipFill>
        <p:spPr>
          <a:xfrm>
            <a:off x="2375196" y="1592743"/>
            <a:ext cx="4152900" cy="1790700"/>
          </a:xfrm>
          <a:prstGeom prst="rect">
            <a:avLst/>
          </a:prstGeom>
        </p:spPr>
      </p:pic>
    </p:spTree>
    <p:extLst>
      <p:ext uri="{BB962C8B-B14F-4D97-AF65-F5344CB8AC3E}">
        <p14:creationId xmlns:p14="http://schemas.microsoft.com/office/powerpoint/2010/main" val="1784172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42D4D3-30C2-CCB0-CF63-BCC6A75749B5}"/>
              </a:ext>
            </a:extLst>
          </p:cNvPr>
          <p:cNvSpPr txBox="1"/>
          <p:nvPr/>
        </p:nvSpPr>
        <p:spPr>
          <a:xfrm>
            <a:off x="121299" y="27991"/>
            <a:ext cx="5974702" cy="3108543"/>
          </a:xfrm>
          <a:prstGeom prst="rect">
            <a:avLst/>
          </a:prstGeom>
          <a:noFill/>
        </p:spPr>
        <p:txBody>
          <a:bodyPr wrap="square" rtlCol="0">
            <a:spAutoFit/>
          </a:bodyPr>
          <a:lstStyle/>
          <a:p>
            <a:endParaRPr lang="en-IN" sz="2600" dirty="0"/>
          </a:p>
          <a:p>
            <a:r>
              <a:rPr lang="en-IN" sz="2600" dirty="0"/>
              <a:t>Node JS:</a:t>
            </a:r>
          </a:p>
          <a:p>
            <a:endParaRPr lang="en-IN" dirty="0"/>
          </a:p>
          <a:p>
            <a:endParaRPr lang="en-IN" dirty="0"/>
          </a:p>
          <a:p>
            <a:pPr algn="just"/>
            <a:r>
              <a:rPr lang="en-IN" sz="1800" dirty="0">
                <a:solidFill>
                  <a:srgbClr val="252525"/>
                </a:solidFill>
                <a:effectLst/>
                <a:latin typeface="Trebuchet MS" panose="020B0603020202020204" pitchFamily="34" charset="0"/>
                <a:ea typeface="Times New Roman" panose="02020603050405020304" pitchFamily="18" charset="0"/>
              </a:rPr>
              <a:t>Node.js is an open-source, cross-platform, server-side runtime environment built on Chrome's V8 JavaScript engine. It allows developers to build scalable, high-performance, and networked applications using JavaScript, a language traditionally associated with front-end web development.</a:t>
            </a:r>
            <a:endParaRPr lang="en-IN" sz="1800" dirty="0">
              <a:effectLst/>
              <a:latin typeface="Trebuchet MS" panose="020B0603020202020204" pitchFamily="34" charset="0"/>
              <a:ea typeface="Times New Roman" panose="02020603050405020304" pitchFamily="18" charset="0"/>
            </a:endParaRPr>
          </a:p>
        </p:txBody>
      </p:sp>
      <p:sp>
        <p:nvSpPr>
          <p:cNvPr id="3" name="TextBox 2">
            <a:extLst>
              <a:ext uri="{FF2B5EF4-FFF2-40B4-BE49-F238E27FC236}">
                <a16:creationId xmlns:a16="http://schemas.microsoft.com/office/drawing/2014/main" id="{E29C66AA-9ACF-38ED-6101-0057D067F186}"/>
              </a:ext>
            </a:extLst>
          </p:cNvPr>
          <p:cNvSpPr txBox="1"/>
          <p:nvPr/>
        </p:nvSpPr>
        <p:spPr>
          <a:xfrm>
            <a:off x="233265" y="3041780"/>
            <a:ext cx="5862735" cy="2677656"/>
          </a:xfrm>
          <a:prstGeom prst="rect">
            <a:avLst/>
          </a:prstGeom>
          <a:noFill/>
        </p:spPr>
        <p:txBody>
          <a:bodyPr wrap="square" rtlCol="0">
            <a:spAutoFit/>
          </a:bodyPr>
          <a:lstStyle/>
          <a:p>
            <a:endParaRPr lang="en-IN" sz="2600" dirty="0"/>
          </a:p>
          <a:p>
            <a:r>
              <a:rPr lang="en-IN" sz="2600" dirty="0"/>
              <a:t>Google Firebase:</a:t>
            </a:r>
          </a:p>
          <a:p>
            <a:endParaRPr lang="en-IN" sz="2600" dirty="0"/>
          </a:p>
          <a:p>
            <a:pPr algn="just"/>
            <a:r>
              <a:rPr lang="en-US" dirty="0"/>
              <a:t>Firebase is a mobile platform that helps you quickly develop high quality apps ,grow your user base. Firebase is made up of complementary features that you can mix and match to fit your needs ,with google analytics for firebase at the core.</a:t>
            </a:r>
            <a:endParaRPr lang="en-IN" dirty="0"/>
          </a:p>
        </p:txBody>
      </p:sp>
      <p:pic>
        <p:nvPicPr>
          <p:cNvPr id="10" name="Picture 9">
            <a:extLst>
              <a:ext uri="{FF2B5EF4-FFF2-40B4-BE49-F238E27FC236}">
                <a16:creationId xmlns:a16="http://schemas.microsoft.com/office/drawing/2014/main" id="{2BB42237-80BD-8058-585E-FB13F5060FFE}"/>
              </a:ext>
            </a:extLst>
          </p:cNvPr>
          <p:cNvPicPr>
            <a:picLocks noChangeAspect="1"/>
          </p:cNvPicPr>
          <p:nvPr/>
        </p:nvPicPr>
        <p:blipFill>
          <a:blip r:embed="rId2"/>
          <a:stretch>
            <a:fillRect/>
          </a:stretch>
        </p:blipFill>
        <p:spPr>
          <a:xfrm>
            <a:off x="6758744" y="3811292"/>
            <a:ext cx="2164157" cy="2437310"/>
          </a:xfrm>
          <a:prstGeom prst="rect">
            <a:avLst/>
          </a:prstGeom>
        </p:spPr>
      </p:pic>
      <p:pic>
        <p:nvPicPr>
          <p:cNvPr id="4" name="Picture 3">
            <a:extLst>
              <a:ext uri="{FF2B5EF4-FFF2-40B4-BE49-F238E27FC236}">
                <a16:creationId xmlns:a16="http://schemas.microsoft.com/office/drawing/2014/main" id="{ED4AEFBE-8AE1-7FDD-F152-CA125A654D0A}"/>
              </a:ext>
            </a:extLst>
          </p:cNvPr>
          <p:cNvPicPr>
            <a:picLocks noChangeAspect="1"/>
          </p:cNvPicPr>
          <p:nvPr/>
        </p:nvPicPr>
        <p:blipFill>
          <a:blip r:embed="rId3"/>
          <a:stretch>
            <a:fillRect/>
          </a:stretch>
        </p:blipFill>
        <p:spPr>
          <a:xfrm>
            <a:off x="6096000" y="1002316"/>
            <a:ext cx="3406140" cy="1960880"/>
          </a:xfrm>
          <a:prstGeom prst="rect">
            <a:avLst/>
          </a:prstGeom>
        </p:spPr>
      </p:pic>
    </p:spTree>
    <p:extLst>
      <p:ext uri="{BB962C8B-B14F-4D97-AF65-F5344CB8AC3E}">
        <p14:creationId xmlns:p14="http://schemas.microsoft.com/office/powerpoint/2010/main" val="2807749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3DE3BB6-F1AC-1D69-3D6F-1CDC08F9182B}"/>
              </a:ext>
            </a:extLst>
          </p:cNvPr>
          <p:cNvSpPr/>
          <p:nvPr/>
        </p:nvSpPr>
        <p:spPr>
          <a:xfrm>
            <a:off x="157622" y="102837"/>
            <a:ext cx="6707605"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Project Model View:</a:t>
            </a:r>
          </a:p>
        </p:txBody>
      </p:sp>
      <p:sp>
        <p:nvSpPr>
          <p:cNvPr id="8" name="TextBox 7">
            <a:extLst>
              <a:ext uri="{FF2B5EF4-FFF2-40B4-BE49-F238E27FC236}">
                <a16:creationId xmlns:a16="http://schemas.microsoft.com/office/drawing/2014/main" id="{F2C509BD-25DF-0686-8F7E-7DC5EA47CDE2}"/>
              </a:ext>
            </a:extLst>
          </p:cNvPr>
          <p:cNvSpPr txBox="1"/>
          <p:nvPr/>
        </p:nvSpPr>
        <p:spPr>
          <a:xfrm>
            <a:off x="363894" y="1138335"/>
            <a:ext cx="5533053" cy="3724096"/>
          </a:xfrm>
          <a:prstGeom prst="rect">
            <a:avLst/>
          </a:prstGeom>
          <a:noFill/>
        </p:spPr>
        <p:txBody>
          <a:bodyPr wrap="square" rtlCol="0">
            <a:spAutoFit/>
          </a:bodyPr>
          <a:lstStyle/>
          <a:p>
            <a:endParaRPr lang="en-IN" sz="2600" dirty="0"/>
          </a:p>
          <a:p>
            <a:endParaRPr lang="en-IN" sz="2600" dirty="0"/>
          </a:p>
          <a:p>
            <a:endParaRPr lang="en-IN" sz="2600" dirty="0"/>
          </a:p>
          <a:p>
            <a:endParaRPr lang="en-IN" sz="2600" dirty="0"/>
          </a:p>
          <a:p>
            <a:pPr marL="342900" indent="-342900" algn="just">
              <a:buFont typeface="Arial" panose="020B0604020202020204" pitchFamily="34" charset="0"/>
              <a:buChar char="•"/>
            </a:pPr>
            <a:r>
              <a:rPr lang="en-IN" sz="2200" dirty="0"/>
              <a:t>For signing in to the application user must have an account on the database.</a:t>
            </a:r>
          </a:p>
          <a:p>
            <a:pPr marL="342900" indent="-342900" algn="just">
              <a:buFont typeface="Arial" panose="020B0604020202020204" pitchFamily="34" charset="0"/>
              <a:buChar char="•"/>
            </a:pPr>
            <a:endParaRPr lang="en-IN" sz="2200" dirty="0"/>
          </a:p>
          <a:p>
            <a:pPr marL="342900" indent="-342900" algn="just">
              <a:buFont typeface="Arial" panose="020B0604020202020204" pitchFamily="34" charset="0"/>
              <a:buChar char="•"/>
            </a:pPr>
            <a:endParaRPr lang="en-IN" sz="2200" dirty="0"/>
          </a:p>
          <a:p>
            <a:pPr marL="342900" indent="-342900" algn="just">
              <a:buFont typeface="Arial" panose="020B0604020202020204" pitchFamily="34" charset="0"/>
              <a:buChar char="•"/>
            </a:pPr>
            <a:r>
              <a:rPr lang="en-IN" sz="2200" dirty="0"/>
              <a:t>We Use Google Authentication to </a:t>
            </a:r>
            <a:r>
              <a:rPr lang="en-IN" sz="2200" dirty="0" err="1"/>
              <a:t>singin</a:t>
            </a:r>
            <a:r>
              <a:rPr lang="en-IN" sz="2200" dirty="0"/>
              <a:t> or </a:t>
            </a:r>
            <a:r>
              <a:rPr lang="en-IN" sz="2200" dirty="0" err="1"/>
              <a:t>singup</a:t>
            </a:r>
            <a:r>
              <a:rPr lang="en-IN" sz="2200" dirty="0"/>
              <a:t> the user</a:t>
            </a:r>
          </a:p>
        </p:txBody>
      </p:sp>
      <p:sp>
        <p:nvSpPr>
          <p:cNvPr id="11" name="Rectangle 10">
            <a:extLst>
              <a:ext uri="{FF2B5EF4-FFF2-40B4-BE49-F238E27FC236}">
                <a16:creationId xmlns:a16="http://schemas.microsoft.com/office/drawing/2014/main" id="{6D70E5EF-DEB5-DDA8-0DA9-07A129418541}"/>
              </a:ext>
            </a:extLst>
          </p:cNvPr>
          <p:cNvSpPr/>
          <p:nvPr/>
        </p:nvSpPr>
        <p:spPr>
          <a:xfrm>
            <a:off x="620637" y="1577074"/>
            <a:ext cx="3206327" cy="646331"/>
          </a:xfrm>
          <a:prstGeom prst="rect">
            <a:avLst/>
          </a:prstGeom>
          <a:noFill/>
        </p:spPr>
        <p:txBody>
          <a:bodyPr wrap="none" lIns="91440" tIns="45720" rIns="91440" bIns="45720">
            <a:spAutoFit/>
          </a:bodyPr>
          <a:lstStyle/>
          <a:p>
            <a:pPr algn="ctr"/>
            <a:r>
              <a:rPr lang="en-US" sz="3600" b="0" cap="none" spc="0" dirty="0">
                <a:ln w="0"/>
                <a:solidFill>
                  <a:schemeClr val="accent1"/>
                </a:solidFill>
                <a:effectLst>
                  <a:outerShdw blurRad="38100" dist="25400" dir="5400000" algn="ctr" rotWithShape="0">
                    <a:srgbClr val="6E747A">
                      <a:alpha val="43000"/>
                    </a:srgbClr>
                  </a:outerShdw>
                </a:effectLst>
              </a:rPr>
              <a:t>Sign in screen:</a:t>
            </a:r>
          </a:p>
        </p:txBody>
      </p:sp>
      <p:pic>
        <p:nvPicPr>
          <p:cNvPr id="4" name="Picture 3">
            <a:extLst>
              <a:ext uri="{FF2B5EF4-FFF2-40B4-BE49-F238E27FC236}">
                <a16:creationId xmlns:a16="http://schemas.microsoft.com/office/drawing/2014/main" id="{9773246B-6E8A-2E5B-654C-00DAD241D711}"/>
              </a:ext>
            </a:extLst>
          </p:cNvPr>
          <p:cNvPicPr>
            <a:picLocks noChangeAspect="1"/>
          </p:cNvPicPr>
          <p:nvPr/>
        </p:nvPicPr>
        <p:blipFill>
          <a:blip r:embed="rId2"/>
          <a:stretch>
            <a:fillRect/>
          </a:stretch>
        </p:blipFill>
        <p:spPr>
          <a:xfrm>
            <a:off x="5896947" y="2223405"/>
            <a:ext cx="6295053" cy="3485662"/>
          </a:xfrm>
          <a:prstGeom prst="rect">
            <a:avLst/>
          </a:prstGeom>
        </p:spPr>
      </p:pic>
    </p:spTree>
    <p:extLst>
      <p:ext uri="{BB962C8B-B14F-4D97-AF65-F5344CB8AC3E}">
        <p14:creationId xmlns:p14="http://schemas.microsoft.com/office/powerpoint/2010/main" val="904126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8D4581B-BB81-213F-0F4F-7FE63756B86E}"/>
              </a:ext>
            </a:extLst>
          </p:cNvPr>
          <p:cNvSpPr/>
          <p:nvPr/>
        </p:nvSpPr>
        <p:spPr>
          <a:xfrm>
            <a:off x="269543" y="130829"/>
            <a:ext cx="3871188"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Home Page:</a:t>
            </a:r>
          </a:p>
        </p:txBody>
      </p:sp>
      <p:sp>
        <p:nvSpPr>
          <p:cNvPr id="5" name="TextBox 4">
            <a:extLst>
              <a:ext uri="{FF2B5EF4-FFF2-40B4-BE49-F238E27FC236}">
                <a16:creationId xmlns:a16="http://schemas.microsoft.com/office/drawing/2014/main" id="{076BA086-5688-EFA3-1480-09964CBAA8C8}"/>
              </a:ext>
            </a:extLst>
          </p:cNvPr>
          <p:cNvSpPr txBox="1"/>
          <p:nvPr/>
        </p:nvSpPr>
        <p:spPr>
          <a:xfrm>
            <a:off x="410547" y="1222310"/>
            <a:ext cx="5131837" cy="4770537"/>
          </a:xfrm>
          <a:prstGeom prst="rect">
            <a:avLst/>
          </a:prstGeom>
          <a:noFill/>
        </p:spPr>
        <p:txBody>
          <a:bodyPr wrap="square" rtlCol="0">
            <a:spAutoFit/>
          </a:bodyPr>
          <a:lstStyle/>
          <a:p>
            <a:endParaRPr lang="en-IN" dirty="0"/>
          </a:p>
          <a:p>
            <a:pPr marL="285750" indent="-285750" algn="just">
              <a:buFont typeface="Arial" panose="020B0604020202020204" pitchFamily="34" charset="0"/>
              <a:buChar char="•"/>
            </a:pPr>
            <a:r>
              <a:rPr lang="en-IN" sz="2200" dirty="0"/>
              <a:t>This is the main screen or page of the application from where user can access the whole application.</a:t>
            </a:r>
          </a:p>
          <a:p>
            <a:pPr marL="285750" indent="-285750" algn="just">
              <a:buFont typeface="Arial" panose="020B0604020202020204" pitchFamily="34" charset="0"/>
              <a:buChar char="•"/>
            </a:pPr>
            <a:endParaRPr lang="en-IN" sz="2200" dirty="0"/>
          </a:p>
          <a:p>
            <a:pPr marL="285750" indent="-285750" algn="just">
              <a:buFont typeface="Arial" panose="020B0604020202020204" pitchFamily="34" charset="0"/>
              <a:buChar char="•"/>
            </a:pPr>
            <a:endParaRPr lang="en-IN" sz="2200" dirty="0"/>
          </a:p>
          <a:p>
            <a:pPr marL="285750" indent="-285750" algn="just">
              <a:buFont typeface="Arial" panose="020B0604020202020204" pitchFamily="34" charset="0"/>
              <a:buChar char="•"/>
            </a:pPr>
            <a:r>
              <a:rPr lang="en-IN" sz="2200" dirty="0"/>
              <a:t>User can reach to the different sections of the application from this page.</a:t>
            </a:r>
          </a:p>
          <a:p>
            <a:pPr marL="285750" indent="-285750" algn="just">
              <a:buFont typeface="Arial" panose="020B0604020202020204" pitchFamily="34" charset="0"/>
              <a:buChar char="•"/>
            </a:pPr>
            <a:endParaRPr lang="en-IN" sz="2200" dirty="0"/>
          </a:p>
          <a:p>
            <a:pPr marL="285750" indent="-285750" algn="just">
              <a:buFont typeface="Arial" panose="020B0604020202020204" pitchFamily="34" charset="0"/>
              <a:buChar char="•"/>
            </a:pPr>
            <a:endParaRPr lang="en-IN" sz="2200" dirty="0"/>
          </a:p>
          <a:p>
            <a:pPr marL="285750" indent="-285750" algn="just">
              <a:buFont typeface="Arial" panose="020B0604020202020204" pitchFamily="34" charset="0"/>
              <a:buChar char="•"/>
            </a:pPr>
            <a:r>
              <a:rPr lang="en-IN" sz="2200" dirty="0"/>
              <a:t>This page shows the different categories of the Song present in the application.</a:t>
            </a:r>
          </a:p>
        </p:txBody>
      </p:sp>
      <p:pic>
        <p:nvPicPr>
          <p:cNvPr id="3" name="Picture 2">
            <a:extLst>
              <a:ext uri="{FF2B5EF4-FFF2-40B4-BE49-F238E27FC236}">
                <a16:creationId xmlns:a16="http://schemas.microsoft.com/office/drawing/2014/main" id="{B4CCD41B-9D9D-1DEB-184D-328BECB084ED}"/>
              </a:ext>
            </a:extLst>
          </p:cNvPr>
          <p:cNvPicPr>
            <a:picLocks noChangeAspect="1"/>
          </p:cNvPicPr>
          <p:nvPr/>
        </p:nvPicPr>
        <p:blipFill>
          <a:blip r:embed="rId2"/>
          <a:stretch>
            <a:fillRect/>
          </a:stretch>
        </p:blipFill>
        <p:spPr>
          <a:xfrm>
            <a:off x="5776846" y="1858657"/>
            <a:ext cx="6344816" cy="3359516"/>
          </a:xfrm>
          <a:prstGeom prst="rect">
            <a:avLst/>
          </a:prstGeom>
        </p:spPr>
      </p:pic>
    </p:spTree>
    <p:extLst>
      <p:ext uri="{BB962C8B-B14F-4D97-AF65-F5344CB8AC3E}">
        <p14:creationId xmlns:p14="http://schemas.microsoft.com/office/powerpoint/2010/main" val="59391369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180</TotalTime>
  <Words>1059</Words>
  <Application>Microsoft Office PowerPoint</Application>
  <PresentationFormat>Widescreen</PresentationFormat>
  <Paragraphs>117</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arial</vt:lpstr>
      <vt:lpstr>Calibri</vt:lpstr>
      <vt:lpstr>Calibri(body)</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 pratap</dc:creator>
  <cp:lastModifiedBy>Divyanshu Singh</cp:lastModifiedBy>
  <cp:revision>12</cp:revision>
  <dcterms:created xsi:type="dcterms:W3CDTF">2022-11-22T14:45:11Z</dcterms:created>
  <dcterms:modified xsi:type="dcterms:W3CDTF">2023-04-25T17:54:29Z</dcterms:modified>
</cp:coreProperties>
</file>