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5" r:id="rId8"/>
    <p:sldId id="268" r:id="rId9"/>
    <p:sldId id="270" r:id="rId10"/>
    <p:sldId id="271" r:id="rId11"/>
    <p:sldId id="273" r:id="rId12"/>
    <p:sldId id="275" r:id="rId13"/>
    <p:sldId id="276" r:id="rId14"/>
    <p:sldId id="278" r:id="rId15"/>
    <p:sldId id="277" r:id="rId16"/>
    <p:sldId id="279" r:id="rId17"/>
    <p:sldId id="313" r:id="rId18"/>
    <p:sldId id="281" r:id="rId19"/>
    <p:sldId id="284" r:id="rId20"/>
    <p:sldId id="286" r:id="rId21"/>
    <p:sldId id="285" r:id="rId22"/>
    <p:sldId id="282" r:id="rId23"/>
    <p:sldId id="283" r:id="rId24"/>
    <p:sldId id="287" r:id="rId25"/>
    <p:sldId id="288" r:id="rId26"/>
    <p:sldId id="289" r:id="rId27"/>
    <p:sldId id="290" r:id="rId28"/>
    <p:sldId id="291" r:id="rId29"/>
    <p:sldId id="293" r:id="rId30"/>
    <p:sldId id="292" r:id="rId31"/>
    <p:sldId id="294" r:id="rId32"/>
    <p:sldId id="299" r:id="rId33"/>
    <p:sldId id="300" r:id="rId34"/>
    <p:sldId id="302" r:id="rId35"/>
    <p:sldId id="303" r:id="rId36"/>
    <p:sldId id="304" r:id="rId37"/>
    <p:sldId id="305" r:id="rId38"/>
    <p:sldId id="306" r:id="rId39"/>
    <p:sldId id="307" r:id="rId40"/>
    <p:sldId id="301" r:id="rId41"/>
    <p:sldId id="310" r:id="rId42"/>
    <p:sldId id="314" r:id="rId43"/>
    <p:sldId id="295" r:id="rId44"/>
    <p:sldId id="31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05649-F982-4E48-9D48-C3B265D79A93}">
          <p14:sldIdLst>
            <p14:sldId id="256"/>
            <p14:sldId id="257"/>
            <p14:sldId id="258"/>
            <p14:sldId id="260"/>
            <p14:sldId id="264"/>
            <p14:sldId id="262"/>
            <p14:sldId id="265"/>
            <p14:sldId id="268"/>
            <p14:sldId id="270"/>
            <p14:sldId id="271"/>
            <p14:sldId id="273"/>
            <p14:sldId id="275"/>
            <p14:sldId id="276"/>
            <p14:sldId id="278"/>
            <p14:sldId id="277"/>
            <p14:sldId id="279"/>
            <p14:sldId id="313"/>
            <p14:sldId id="281"/>
            <p14:sldId id="284"/>
            <p14:sldId id="286"/>
            <p14:sldId id="285"/>
            <p14:sldId id="282"/>
            <p14:sldId id="283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1"/>
            <p14:sldId id="310"/>
            <p14:sldId id="314"/>
            <p14:sldId id="295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9B6C-9BFA-4298-8043-801780BD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B6E94-D3ED-4DFD-9668-F668B956F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EF14-F0E6-4E20-B821-D91E8B04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97EB-7041-49D2-B691-F93036D1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658D-BC34-427C-9FE4-3DF5ED5F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76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11DD-01A1-4D3C-B038-8A3FA1FF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11DB-1C2B-480E-A2AC-4D51A54D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4554-B1C3-471D-9AB7-5B72C4BA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BB09-403F-4220-BED0-62DB2FA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CF2F-0EA1-4FF3-BB48-DC759F80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9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27140-4062-40AE-914E-FFA7CCCD2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D3D5E-C4A1-4D4E-8A3C-7FDC0304C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C4FC-954C-47A7-807C-3C63CAA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EE1E-A6E3-4560-9E0C-6A000BF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AA20-CC6C-4BC8-A9BD-C9B3B778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71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8D0A-89EA-42C6-ADAA-8DDE6F34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15EC-694A-4E12-A24C-FA5E353B0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7D69-007C-4091-BC5A-80FEAAFB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0403-B1F2-4991-AAAE-54067DC6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173C-4DBA-4594-83A8-2D27F7AC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7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1E79-8BFA-4E73-B25B-32BC46AD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7FFB7-8B73-4256-AA92-5B6C0C1B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7D3B-F5A8-467F-B89A-5914837B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E64C-B57C-423E-BEA0-B880D88D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E706-021D-4E2B-8785-3ACE2CAA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5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9CC5-3566-486C-B3E9-D14B2A4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7D62-9539-453B-8069-E82D860E1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F9D2-8621-45A3-8267-737DC15F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B592-3CB9-4E7D-953B-5CE68798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301F-06BF-42BE-B56F-67A35D48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72E5B-E165-4E2A-9832-DA4D8342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9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A2F-2452-4C93-BE4F-6A84E4EE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C62A-5B0C-4BB0-98BA-8DDE22AB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63F08-A3C8-4812-AFF9-144DC2BE7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A8563-9AD3-49CA-B22F-5884234C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E1D66-1DBA-493D-AA2C-8F609F7F7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2FE6E-7331-4260-8A3F-5957BD8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6B8F7-5881-4284-90F4-2224DACD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FE2E2-FAF1-44F7-8609-8920B949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3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E0E-9B9F-4081-A64E-789A0E9C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A035-293E-4E3B-B3C5-E7836B77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8B8F7-D9C2-4192-AB0B-8BFF27BB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F38EA-C77B-4BCC-9ED7-89D8E215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1CFF8-F162-4949-AEB4-BC274CCF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1D2A5-2C61-4078-A118-DE006B51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B80D4-8078-4192-93DC-18D55942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5289-D892-4DD3-AC03-724BFA67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8F98-992A-4789-B71E-9F1ED2BA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94FDE-4284-4160-9003-CE9D113A5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0D12-53CD-424A-819A-433BC278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894E7-2FD4-4851-B75F-B11A7F7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F684-7DE9-4548-B918-52A4FE92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0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5895-8992-4A77-8313-8C87BBA7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4FF76-36DA-4B3E-8F62-A843F78C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CFBFA-C1C5-4F32-9C78-720DCD6D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AB302-A3AC-4D25-A92D-9D88FABE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5CAC-9678-4EFF-A026-5725E94B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7271-46D3-42A5-B9BB-095527D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C19A-AEBD-4A7D-B6F9-6C3CE63B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92E4D-CB3D-413B-AEF4-2AA1B6C54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06EE-F432-4D3B-BCF0-4A1F185DE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D22E-2F8B-43CD-A321-4AF619D1DCB1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15F1-FBDF-4021-B987-8C86704A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7DDF-745A-4887-AAA3-941C240D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00A9-031A-4CAF-BBAA-92BA98BBA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970D-0959-4460-9F58-CA3451C4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EDA Assignment of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DFE06-F335-43AC-AF44-9D48610DC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800" b="1" u="sng" dirty="0">
                <a:highlight>
                  <a:srgbClr val="00FFFF"/>
                </a:highlight>
              </a:rPr>
              <a:t>Divyanshu Agarwal</a:t>
            </a:r>
          </a:p>
        </p:txBody>
      </p:sp>
    </p:spTree>
    <p:extLst>
      <p:ext uri="{BB962C8B-B14F-4D97-AF65-F5344CB8AC3E}">
        <p14:creationId xmlns:p14="http://schemas.microsoft.com/office/powerpoint/2010/main" val="206807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8ED1-0749-488D-B334-36A378E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Lets Sum-up this much so that we can go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29E3-4A5D-48FC-AFF1-434B5B33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missing values</a:t>
            </a:r>
          </a:p>
          <a:p>
            <a:r>
              <a:rPr lang="en-IN" dirty="0"/>
              <a:t>Drop Columns </a:t>
            </a:r>
          </a:p>
          <a:p>
            <a:r>
              <a:rPr lang="en-IN" dirty="0"/>
              <a:t>Add missing values</a:t>
            </a:r>
          </a:p>
          <a:p>
            <a:r>
              <a:rPr lang="en-IN" dirty="0"/>
              <a:t>Plotting graph</a:t>
            </a:r>
          </a:p>
          <a:p>
            <a:r>
              <a:rPr lang="en-IN" dirty="0"/>
              <a:t>Finding the correct approach for the missing values</a:t>
            </a:r>
          </a:p>
          <a:p>
            <a:r>
              <a:rPr lang="en-IN" dirty="0"/>
              <a:t>Understanding the outliers</a:t>
            </a:r>
          </a:p>
          <a:p>
            <a:r>
              <a:rPr lang="en-IN" dirty="0"/>
              <a:t>Creating different types of graph to understand better</a:t>
            </a:r>
          </a:p>
        </p:txBody>
      </p:sp>
    </p:spTree>
    <p:extLst>
      <p:ext uri="{BB962C8B-B14F-4D97-AF65-F5344CB8AC3E}">
        <p14:creationId xmlns:p14="http://schemas.microsoft.com/office/powerpoint/2010/main" val="103357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FF24-32A2-4D3C-B46B-CF88FCF9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567"/>
            <a:ext cx="10515600" cy="5663396"/>
          </a:xfrm>
        </p:spPr>
        <p:txBody>
          <a:bodyPr/>
          <a:lstStyle/>
          <a:p>
            <a:r>
              <a:rPr lang="en-IN" dirty="0"/>
              <a:t>After filling all the missing values then we put the correct values in the columns</a:t>
            </a:r>
          </a:p>
          <a:p>
            <a:r>
              <a:rPr lang="en-IN" dirty="0"/>
              <a:t>Means making the –</a:t>
            </a:r>
            <a:r>
              <a:rPr lang="en-IN" dirty="0" err="1"/>
              <a:t>ve</a:t>
            </a:r>
            <a:r>
              <a:rPr lang="en-IN" dirty="0"/>
              <a:t> values to +</a:t>
            </a:r>
            <a:r>
              <a:rPr lang="en-IN" dirty="0" err="1"/>
              <a:t>ve</a:t>
            </a:r>
            <a:r>
              <a:rPr lang="en-IN" dirty="0"/>
              <a:t> values as some values can not be in negative like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87BE0-F147-4383-AD10-8802B27B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5" y="2592888"/>
            <a:ext cx="8888521" cy="33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0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09D5-5FA5-4532-AFA0-693D79EC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88307"/>
            <a:ext cx="10497855" cy="578865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After that we were plotting the graph and driving some useful insight </a:t>
            </a:r>
          </a:p>
          <a:p>
            <a:pPr algn="just"/>
            <a:r>
              <a:rPr lang="en-IN" dirty="0"/>
              <a:t>From the previous chart we can say that most of the people taking loans belong to the labours category </a:t>
            </a:r>
          </a:p>
          <a:p>
            <a:pPr algn="just"/>
            <a:r>
              <a:rPr lang="en-IN" dirty="0"/>
              <a:t>We can also say that out of 40 labours who took the loans</a:t>
            </a:r>
          </a:p>
          <a:p>
            <a:pPr lvl="1" algn="just"/>
            <a:r>
              <a:rPr lang="en-IN" dirty="0"/>
              <a:t>Only 17 are able to pay loan on time </a:t>
            </a:r>
          </a:p>
          <a:p>
            <a:pPr lvl="1" algn="just"/>
            <a:r>
              <a:rPr lang="en-IN" dirty="0"/>
              <a:t>Whereas 23 have struggle in paying it on time</a:t>
            </a:r>
          </a:p>
          <a:p>
            <a:pPr marL="457200" lvl="1" indent="0" algn="just">
              <a:buNone/>
            </a:pPr>
            <a:endParaRPr lang="en-IN" dirty="0"/>
          </a:p>
          <a:p>
            <a:pPr algn="just"/>
            <a:r>
              <a:rPr lang="en-IN" dirty="0"/>
              <a:t>We Came to one more conclusion </a:t>
            </a:r>
          </a:p>
          <a:p>
            <a:pPr lvl="1" algn="just"/>
            <a:r>
              <a:rPr lang="en-IN" dirty="0"/>
              <a:t>That daily wages worker are more </a:t>
            </a:r>
          </a:p>
          <a:p>
            <a:pPr marL="457200" lvl="1" indent="0" algn="just">
              <a:buNone/>
            </a:pPr>
            <a:r>
              <a:rPr lang="en-IN" dirty="0"/>
              <a:t>	likely to apply for loans as compare </a:t>
            </a:r>
          </a:p>
          <a:p>
            <a:pPr marL="457200" lvl="1" indent="0" algn="just">
              <a:buNone/>
            </a:pPr>
            <a:r>
              <a:rPr lang="en-IN" dirty="0"/>
              <a:t>	to other </a:t>
            </a:r>
          </a:p>
          <a:p>
            <a:pPr lvl="1" algn="just"/>
            <a:r>
              <a:rPr lang="en-IN" dirty="0"/>
              <a:t>We grow to more secure job then </a:t>
            </a:r>
          </a:p>
          <a:p>
            <a:pPr marL="457200" lvl="1" indent="0" algn="just">
              <a:buNone/>
            </a:pPr>
            <a:r>
              <a:rPr lang="en-IN" dirty="0"/>
              <a:t>the people applying for loans reduces</a:t>
            </a:r>
          </a:p>
          <a:p>
            <a:pPr lvl="1"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01887-7B27-498F-8860-92FBD604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661" y="3282635"/>
            <a:ext cx="5812339" cy="28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7C33A-D4E5-48B3-8A4E-508038F753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66" t="35255" r="5666"/>
          <a:stretch/>
        </p:blipFill>
        <p:spPr>
          <a:xfrm>
            <a:off x="2574598" y="3116122"/>
            <a:ext cx="6172200" cy="3155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8FF9AC-7C76-425A-9AAE-E5EA4E91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64088"/>
            <a:ext cx="9231138" cy="510490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From the pie chart we understand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female have 2 times less difficulty then man in paying the loans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Therefore women are more secure and the rate in which they have difficulty is around 57% 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144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389413-AE5B-4BAF-B04E-18FFAF837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11"/>
            <a:ext cx="9144000" cy="5661764"/>
          </a:xfrm>
        </p:spPr>
        <p:txBody>
          <a:bodyPr/>
          <a:lstStyle/>
          <a:p>
            <a:pPr algn="l"/>
            <a:r>
              <a:rPr lang="en-IN" dirty="0"/>
              <a:t>Form the graph we can say:</a:t>
            </a:r>
          </a:p>
          <a:p>
            <a:pPr marL="457200" lvl="1" indent="0" algn="l">
              <a:buNone/>
            </a:pPr>
            <a:r>
              <a:rPr lang="en-US" dirty="0"/>
              <a:t>1 Businessman does not have any issue with payment but have less data to be 	certain</a:t>
            </a:r>
          </a:p>
          <a:p>
            <a:pPr marL="457200" lvl="1" indent="0" algn="l">
              <a:buNone/>
            </a:pPr>
            <a:r>
              <a:rPr lang="en-US" dirty="0"/>
              <a:t>2 Pensioner have less difficulties</a:t>
            </a:r>
          </a:p>
          <a:p>
            <a:pPr marL="457200" lvl="1" indent="0" algn="l">
              <a:buNone/>
            </a:pPr>
            <a:r>
              <a:rPr lang="en-US" dirty="0"/>
              <a:t>3 Workers population have much difficulty in payment but no says that are the ones who require most number of times loans</a:t>
            </a:r>
            <a:endParaRPr lang="en-IN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754C7-F921-4A8F-A0C0-F34487B6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68" y="2710090"/>
            <a:ext cx="5721491" cy="32726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729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33C8-9C20-4E14-B0EF-62C6FD1C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307"/>
            <a:ext cx="10515600" cy="578865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Higher education are less difficulty where as Secondary / secondary special have little more difficulty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BD336-8F12-4C6B-8C27-C9E4B1B4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34696"/>
            <a:ext cx="960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8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59F1F75-D657-4BE4-AB9F-F7EA12C3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0411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Married people have less difficulty.</a:t>
            </a:r>
            <a:br>
              <a:rPr lang="en-US" sz="2800" dirty="0"/>
            </a:br>
            <a:r>
              <a:rPr lang="en-US" sz="2400" dirty="0"/>
              <a:t>Single</a:t>
            </a:r>
            <a:r>
              <a:rPr lang="en-US" sz="2800" dirty="0"/>
              <a:t> have little more difficulty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EC404-7973-428A-ADC8-0EFCF68662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60876" y="2135536"/>
            <a:ext cx="9515475" cy="4248150"/>
          </a:xfrm>
        </p:spPr>
      </p:pic>
    </p:spTree>
    <p:extLst>
      <p:ext uri="{BB962C8B-B14F-4D97-AF65-F5344CB8AC3E}">
        <p14:creationId xmlns:p14="http://schemas.microsoft.com/office/powerpoint/2010/main" val="109432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D666E-090B-414B-9A4A-EC9C5D0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204108"/>
            <a:ext cx="3641635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House Type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07B2-5ABD-4EB9-9500-17C3DF23DBFF}"/>
              </a:ext>
            </a:extLst>
          </p:cNvPr>
          <p:cNvSpPr txBox="1"/>
          <p:nvPr/>
        </p:nvSpPr>
        <p:spPr>
          <a:xfrm>
            <a:off x="717421" y="3457184"/>
            <a:ext cx="3253330" cy="2325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>
                <a:highlight>
                  <a:srgbClr val="00FFFF"/>
                </a:highlight>
              </a:rPr>
              <a:t>We can see most people have their own house or a flat.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029CA-1246-4939-AF57-B1C4B01D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51" y="738159"/>
            <a:ext cx="7783621" cy="51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3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D666E-090B-414B-9A4A-EC9C5D0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204108"/>
            <a:ext cx="3641635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Education Columns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07B2-5ABD-4EB9-9500-17C3DF23DBFF}"/>
              </a:ext>
            </a:extLst>
          </p:cNvPr>
          <p:cNvSpPr txBox="1"/>
          <p:nvPr/>
        </p:nvSpPr>
        <p:spPr>
          <a:xfrm>
            <a:off x="717421" y="2985284"/>
            <a:ext cx="3253330" cy="27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br>
              <a:rPr lang="en-US" dirty="0">
                <a:highlight>
                  <a:srgbClr val="00FFFF"/>
                </a:highlight>
              </a:rPr>
            </a:br>
            <a:br>
              <a:rPr lang="en-US" dirty="0">
                <a:highlight>
                  <a:srgbClr val="00FFFF"/>
                </a:highlight>
              </a:rPr>
            </a:br>
            <a:r>
              <a:rPr lang="en-US" dirty="0">
                <a:highlight>
                  <a:srgbClr val="00FFFF"/>
                </a:highlight>
              </a:rPr>
              <a:t>We can see that incomplete education is more problematic.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br>
              <a:rPr lang="en-US" dirty="0">
                <a:highlight>
                  <a:srgbClr val="00FFFF"/>
                </a:highlight>
              </a:rPr>
            </a:br>
            <a:r>
              <a:rPr lang="en-US" dirty="0">
                <a:highlight>
                  <a:srgbClr val="00FFFF"/>
                </a:highlight>
              </a:rPr>
              <a:t>As most of the loans are taken by Secondary / secondary special people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dirty="0">
                <a:highlight>
                  <a:srgbClr val="00FFFF"/>
                </a:highlight>
              </a:rPr>
              <a:t>And the higher the education than they takes second highest.</a:t>
            </a:r>
            <a:br>
              <a:rPr lang="en-US" dirty="0">
                <a:highlight>
                  <a:srgbClr val="00FFFF"/>
                </a:highlight>
              </a:rPr>
            </a:br>
            <a:endParaRPr lang="en-US" dirty="0">
              <a:highlight>
                <a:srgbClr val="00FFFF"/>
              </a:highlight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ighlight>
                  <a:srgbClr val="00FFFF"/>
                </a:highlight>
              </a:rPr>
              <a:t>And less education takes less loans or no loans.</a:t>
            </a: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31B59A59-3AED-4904-BA71-84B0F16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04994"/>
            <a:ext cx="6903723" cy="41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D666E-090B-414B-9A4A-EC9C5D0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1" y="1204108"/>
            <a:ext cx="2953695" cy="17811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dirty="0">
                <a:highlight>
                  <a:srgbClr val="00FFFF"/>
                </a:highlight>
              </a:rPr>
              <a:t>Family Status</a:t>
            </a:r>
            <a:br>
              <a:rPr lang="en-IN" dirty="0">
                <a:highlight>
                  <a:srgbClr val="00FFFF"/>
                </a:highlight>
              </a:rPr>
            </a:b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07B2-5ABD-4EB9-9500-17C3DF23DBFF}"/>
              </a:ext>
            </a:extLst>
          </p:cNvPr>
          <p:cNvSpPr txBox="1"/>
          <p:nvPr/>
        </p:nvSpPr>
        <p:spPr>
          <a:xfrm>
            <a:off x="717423" y="3355130"/>
            <a:ext cx="3342509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highlight>
                <a:srgbClr val="00FFFF"/>
              </a:highlight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00FFFF"/>
                </a:highlight>
              </a:rPr>
              <a:t>We can say that </a:t>
            </a:r>
          </a:p>
          <a:p>
            <a:pPr marL="628650" lvl="1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00FFFF"/>
                </a:highlight>
              </a:rPr>
              <a:t> Married people have less difficulty </a:t>
            </a:r>
          </a:p>
          <a:p>
            <a:pPr marL="628650" lvl="1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00FFFF"/>
                </a:highlight>
              </a:rPr>
              <a:t> Single have little more difficulty</a:t>
            </a:r>
          </a:p>
          <a:p>
            <a:pPr marL="628650" lvl="1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00FFFF"/>
                </a:highlight>
              </a:rPr>
              <a:t>Married people req more loans as compare to others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highlight>
                <a:srgbClr val="00FFFF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2EB104-8F81-40F3-B77F-593228AA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4662102" y="1426170"/>
            <a:ext cx="6903723" cy="388262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9215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92A5-62F9-4F06-98BC-F4D4C03C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5CE9-4195-46BF-B3C9-77C17B72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Find Some insight that will help the organization to grow and avoid losses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We need to give some pointers to bank so that they can increase the no of loans applicants and decrease the no of default applicant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0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D666E-090B-414B-9A4A-EC9C5D06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highlight>
                  <a:srgbClr val="00FFFF"/>
                </a:highlight>
                <a:latin typeface="+mj-lt"/>
                <a:ea typeface="+mj-ea"/>
                <a:cs typeface="+mj-cs"/>
              </a:rPr>
              <a:t>House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F07B2-5ABD-4EB9-9500-17C3DF23DBFF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highlight>
                <a:srgbClr val="00FFFF"/>
              </a:highlight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highlight>
                  <a:srgbClr val="00FFFF"/>
                </a:highlight>
              </a:rPr>
              <a:t>We can say that most of the loans are taken by people who are having a house or the apartment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highlight>
                <a:srgbClr val="00FFFF"/>
              </a:highlight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highlight>
                  <a:srgbClr val="00FFFF"/>
                </a:highligh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5BE88-8164-4A86-B77F-7F047A13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1" y="2409343"/>
            <a:ext cx="6903723" cy="3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03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A80E79-5620-4873-8F2F-7A7BAA0A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77" y="2596016"/>
            <a:ext cx="10818446" cy="3525384"/>
          </a:xfrm>
          <a:prstGeom prst="rect">
            <a:avLst/>
          </a:prstGeom>
        </p:spPr>
      </p:pic>
      <p:sp>
        <p:nvSpPr>
          <p:cNvPr id="5" name="Content Placeholder 27">
            <a:extLst>
              <a:ext uri="{FF2B5EF4-FFF2-40B4-BE49-F238E27FC236}">
                <a16:creationId xmlns:a16="http://schemas.microsoft.com/office/drawing/2014/main" id="{BE46A826-BDF3-40DC-BA7C-27865FD82E37}"/>
              </a:ext>
            </a:extLst>
          </p:cNvPr>
          <p:cNvSpPr txBox="1">
            <a:spLocks/>
          </p:cNvSpPr>
          <p:nvPr/>
        </p:nvSpPr>
        <p:spPr>
          <a:xfrm>
            <a:off x="686777" y="22111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REGION POPULATION RELATIVE: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lvl="1"/>
            <a:r>
              <a:rPr lang="en-IN" dirty="0"/>
              <a:t>	We can see in the graph the less density then there is the less chance in delaying the payment</a:t>
            </a:r>
          </a:p>
        </p:txBody>
      </p:sp>
    </p:spTree>
    <p:extLst>
      <p:ext uri="{BB962C8B-B14F-4D97-AF65-F5344CB8AC3E}">
        <p14:creationId xmlns:p14="http://schemas.microsoft.com/office/powerpoint/2010/main" val="22985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13858D6-C6DE-41FA-A9F7-54782AB536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A18F545-6CDA-46F8-B228-3418ED07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087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Work Phone 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People who give their work/ office phone number they have little more difficulty in paying the loan.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8318A-A256-44DF-84C9-026B7D54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812187"/>
            <a:ext cx="7823200" cy="34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18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7EC34A-F43B-4B53-B738-1749ADEF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Bivariant Analysis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DA859F6-3CBE-40F8-801D-2DA96E61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Loan Type:</a:t>
            </a:r>
          </a:p>
          <a:p>
            <a:pPr lvl="1"/>
            <a:r>
              <a:rPr lang="en-IN" dirty="0"/>
              <a:t>Car loans are almost 7 times of revolving loans.</a:t>
            </a:r>
          </a:p>
          <a:p>
            <a:pPr lvl="1"/>
            <a:r>
              <a:rPr lang="en-IN" dirty="0"/>
              <a:t>More then 50% of the loan is taken female.</a:t>
            </a:r>
          </a:p>
          <a:p>
            <a:pPr lvl="1"/>
            <a:r>
              <a:rPr lang="en-IN" dirty="0"/>
              <a:t>Male have little less difficulty in paying the loan.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E8D9A-6ED6-4A38-B8CD-57A7C4A3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69" y="3575050"/>
            <a:ext cx="7383462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2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6D04-9904-4476-8CEC-7D82B84E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Gender Having Car: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Female who are not having car have 3 times difficulty as compare to male.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3F324-CE1D-456A-9F73-C284C536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87" y="2582863"/>
            <a:ext cx="7974626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4BAA36-2C15-4B2D-B92E-B41C68CAC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961972"/>
            <a:ext cx="3200451" cy="457011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</a:rPr>
              <a:t>Family Status and Gender Analysis</a:t>
            </a:r>
          </a:p>
          <a:p>
            <a:pPr marL="0" indent="0" algn="just">
              <a:buNone/>
            </a:pPr>
            <a:endParaRPr lang="en-US" sz="2400" dirty="0">
              <a:solidFill>
                <a:srgbClr val="FEFFFF"/>
              </a:solidFill>
              <a:highlight>
                <a:srgbClr val="00FFFF"/>
              </a:highlight>
            </a:endParaRPr>
          </a:p>
          <a:p>
            <a:pPr algn="just"/>
            <a:r>
              <a:rPr lang="en-US" sz="2400" dirty="0">
                <a:solidFill>
                  <a:srgbClr val="FEFFFF"/>
                </a:solidFill>
              </a:rPr>
              <a:t>We can conclude that Female have less problem as compare to male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AF649A8-9A59-4FAC-9D02-C93FBF24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858006"/>
            <a:ext cx="6539075" cy="48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CA15-EC70-4BA3-82CF-19A6B649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47" y="422710"/>
            <a:ext cx="10515600" cy="4351338"/>
          </a:xfrm>
        </p:spPr>
        <p:txBody>
          <a:bodyPr/>
          <a:lstStyle/>
          <a:p>
            <a:r>
              <a:rPr lang="en-US" sz="2800" dirty="0"/>
              <a:t>We can conclude that Female have less problem as compare to male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9E83C-289A-4BC5-8BB4-82F2D159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47" y="1452694"/>
            <a:ext cx="84582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F443-7BA7-4C9E-B2C1-EF7DCB91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693119"/>
            <a:ext cx="3200451" cy="4838971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</a:rPr>
              <a:t>We have merge the </a:t>
            </a:r>
            <a:r>
              <a:rPr lang="en-US" sz="2000" dirty="0" err="1">
                <a:solidFill>
                  <a:srgbClr val="FEFFFF"/>
                </a:solidFill>
              </a:rPr>
              <a:t>the</a:t>
            </a:r>
            <a:r>
              <a:rPr lang="en-US" sz="2000" dirty="0">
                <a:solidFill>
                  <a:srgbClr val="FEFFFF"/>
                </a:solidFill>
              </a:rPr>
              <a:t> DataFrame to one DataFrame.</a:t>
            </a:r>
          </a:p>
          <a:p>
            <a:endParaRPr lang="en-US" sz="2000" dirty="0">
              <a:solidFill>
                <a:srgbClr val="FEFFFF"/>
              </a:solidFill>
            </a:endParaRPr>
          </a:p>
          <a:p>
            <a:r>
              <a:rPr lang="en-US" sz="2000" dirty="0">
                <a:solidFill>
                  <a:srgbClr val="FEFFFF"/>
                </a:solidFill>
              </a:rPr>
              <a:t>We have plot the heatmap of it also to find out the correlation between the different columns.</a:t>
            </a:r>
            <a:endParaRPr lang="en-IN" sz="2000" dirty="0">
              <a:solidFill>
                <a:srgbClr val="FE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70DEE-278E-4395-97BC-83904F4E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600398"/>
            <a:ext cx="6539075" cy="36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E072-5A61-4A59-A26C-BF26DB71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Previous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BA36-6491-485F-A553-2CE77D7C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analysis done on it too.</a:t>
            </a:r>
          </a:p>
          <a:p>
            <a:pPr lvl="1"/>
            <a:r>
              <a:rPr lang="en-US" dirty="0"/>
              <a:t>Finding missing values</a:t>
            </a:r>
          </a:p>
          <a:p>
            <a:pPr lvl="1"/>
            <a:r>
              <a:rPr lang="en-US" dirty="0"/>
              <a:t>Drop the columns</a:t>
            </a:r>
          </a:p>
          <a:p>
            <a:pPr lvl="1"/>
            <a:r>
              <a:rPr lang="en-IN" dirty="0"/>
              <a:t>Fill the null values</a:t>
            </a:r>
          </a:p>
          <a:p>
            <a:pPr lvl="1"/>
            <a:r>
              <a:rPr lang="en-IN" dirty="0"/>
              <a:t>Handling the outliers</a:t>
            </a:r>
          </a:p>
          <a:p>
            <a:pPr lvl="1"/>
            <a:r>
              <a:rPr lang="en-IN" dirty="0"/>
              <a:t>And other basic stuff so that we can work on it</a:t>
            </a:r>
          </a:p>
        </p:txBody>
      </p:sp>
    </p:spTree>
    <p:extLst>
      <p:ext uri="{BB962C8B-B14F-4D97-AF65-F5344CB8AC3E}">
        <p14:creationId xmlns:p14="http://schemas.microsoft.com/office/powerpoint/2010/main" val="150373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7D5F1-D257-4140-963F-E98E41C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Name Suite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F1FEF6-4EFA-49B9-91BF-09DCD098F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We can clearly see n bank most of the people come alone to take the loan</a:t>
            </a:r>
          </a:p>
          <a:p>
            <a:pPr algn="just"/>
            <a:r>
              <a:rPr lang="en-US" sz="1600" dirty="0"/>
              <a:t>People come with their family also but the number is at least 6 times less.</a:t>
            </a:r>
          </a:p>
        </p:txBody>
      </p:sp>
      <p:pic>
        <p:nvPicPr>
          <p:cNvPr id="4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D96BAEC-D94E-4D08-9968-1C5CA471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095" y="952500"/>
            <a:ext cx="6679736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9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F91-7194-413B-AE58-B404E331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9A0D-54D1-4702-BD2C-3BC5C075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Approve customer who are more like to pay the loan</a:t>
            </a:r>
          </a:p>
          <a:p>
            <a:pPr lvl="1"/>
            <a:r>
              <a:rPr lang="en-IN" dirty="0"/>
              <a:t>Business Loss</a:t>
            </a:r>
          </a:p>
          <a:p>
            <a:pPr lvl="2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If the applicant is not likely to repay the loan, i.e. he/she is likely to default, then approving the loan may lead to a financial loss for the company.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Denay the customer who can have difficulty in paying the loan</a:t>
            </a:r>
          </a:p>
          <a:p>
            <a:pPr lvl="1"/>
            <a:r>
              <a:rPr lang="en-IN" dirty="0"/>
              <a:t>Capital Loss</a:t>
            </a:r>
          </a:p>
          <a:p>
            <a:pPr lvl="2"/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If the applicant is likely to repay the loan, then not approving the loan results in a loss of business to the company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85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0F86D-C116-4174-9DE1-B2F3FFED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Loan Purpose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6FA9-477B-4A6C-97DE-2DC40C86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very huge problem we observe is that more then 90% people reason is XAP and XNA we consider it null values.</a:t>
            </a:r>
          </a:p>
          <a:p>
            <a:endParaRPr lang="en-US" sz="1600" dirty="0"/>
          </a:p>
          <a:p>
            <a:r>
              <a:rPr lang="en-US" sz="1600" dirty="0"/>
              <a:t>Bank should ask for the purpose of the loans.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E908B-B226-4BEE-BC2E-0D879198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40" y="752672"/>
            <a:ext cx="5325892" cy="53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8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Payment Type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More then 60% people preferred to take payment in cash </a:t>
            </a:r>
          </a:p>
          <a:p>
            <a:r>
              <a:rPr lang="en-US" sz="1600"/>
              <a:t>More then 35% people they have not mentioned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1458E-6607-48E6-99AF-BA73AC08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968438"/>
            <a:ext cx="6903723" cy="4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2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Rejection Type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More then 80% people rejection reason is given XAP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We can conclude that apart from the XPA ,Home Loan are the most rejected application</a:t>
            </a:r>
            <a:endParaRPr lang="en-IN" sz="1600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B69CBA0-65CF-4315-BB2E-B92E87DD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15" y="1324401"/>
            <a:ext cx="5542349" cy="40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9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Channel Type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(Body)"/>
              </a:rPr>
              <a:t>More then 40% people take money via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Credit and cash office</a:t>
            </a:r>
          </a:p>
          <a:p>
            <a:endParaRPr lang="en-US" sz="1600" dirty="0">
              <a:solidFill>
                <a:srgbClr val="000000"/>
              </a:solidFill>
              <a:latin typeface="Calibri (Body)"/>
            </a:endParaRPr>
          </a:p>
          <a:p>
            <a:endParaRPr lang="en-IN" sz="16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406AE-9196-43D2-934A-B6D1F3DA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268" y="1223996"/>
            <a:ext cx="5693604" cy="44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04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Seller Industry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(Body)"/>
              </a:rPr>
              <a:t>We can see that more then 50% people belong to XNA category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(Body)"/>
              </a:rPr>
              <a:t>We can also say that consumer electronics and Connectivity are the biggest category we have</a:t>
            </a:r>
          </a:p>
          <a:p>
            <a:endParaRPr lang="en-US" sz="1600" dirty="0">
              <a:solidFill>
                <a:srgbClr val="000000"/>
              </a:solidFill>
              <a:latin typeface="Calibri (Body)"/>
            </a:endParaRPr>
          </a:p>
          <a:p>
            <a:endParaRPr lang="en-IN" sz="16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EA5B1-FEB2-4123-A834-A19BE5AD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45" y="1799788"/>
            <a:ext cx="5836517" cy="35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58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Contract Type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Calibri (Body)"/>
              </a:rPr>
              <a:t>We can clearly see that our major chunk of client belong to cash and consumers category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US" altLang="en-US" sz="1600" dirty="0">
                <a:solidFill>
                  <a:srgbClr val="000000"/>
                </a:solidFill>
                <a:latin typeface="Calibri (Body)"/>
              </a:rPr>
              <a:t>Therefore we can conclude that business have less trust in our bank as business work via Revolving Loan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sz="1600" dirty="0">
              <a:solidFill>
                <a:srgbClr val="000000"/>
              </a:solidFill>
              <a:latin typeface="Calibri (Body)"/>
            </a:endParaRPr>
          </a:p>
          <a:p>
            <a:endParaRPr lang="en-IN" sz="16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1DD35-A1BF-4A79-8F5E-7D5D51D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97" y="1547203"/>
            <a:ext cx="5553392" cy="37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88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Suite Type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 (Body)"/>
              </a:rPr>
              <a:t>We can clearly say that people who are coming alone have the highest percentage of rejection rate.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sz="1600" dirty="0">
              <a:solidFill>
                <a:srgbClr val="000000"/>
              </a:solidFill>
              <a:latin typeface="Calibri (Body)"/>
            </a:endParaRPr>
          </a:p>
          <a:p>
            <a:endParaRPr lang="en-IN" sz="16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D31FE-FC34-4A2A-A3A7-72C0BAAB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25" y="1384721"/>
            <a:ext cx="6053805" cy="40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41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Contract Status and Channel Type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 (Body)"/>
              </a:rPr>
              <a:t>We can clearly see that Stone and Reginal are never cancelled</a:t>
            </a:r>
          </a:p>
          <a:p>
            <a:endParaRPr lang="en-US" sz="16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 (Body)"/>
              </a:rPr>
              <a:t>Cash offices and Contract center have the highest cancelation rate.</a:t>
            </a:r>
          </a:p>
          <a:p>
            <a:endParaRPr lang="en-IN" sz="1600" dirty="0"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5C441-C5BC-4B42-8598-1373CF16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2" y="1108379"/>
            <a:ext cx="7949193" cy="44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3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Yield Group and Channel Type</a:t>
            </a:r>
            <a:endParaRPr lang="en-IN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8424-E305-4D19-AB62-EF6FC6E5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 (Body)"/>
              </a:rPr>
              <a:t>We can see that no car dealer belong to XAN category and they belong to low normal category</a:t>
            </a:r>
          </a:p>
          <a:p>
            <a:endParaRPr lang="en-US" sz="1600" dirty="0">
              <a:solidFill>
                <a:srgbClr val="000000"/>
              </a:solidFill>
              <a:latin typeface="Calibri (Body)"/>
            </a:endParaRPr>
          </a:p>
          <a:p>
            <a:r>
              <a:rPr lang="en-IN" sz="1600" dirty="0">
                <a:latin typeface="Calibri (Body)"/>
              </a:rPr>
              <a:t>We can see that cash loan and contract name have the most XAN </a:t>
            </a:r>
            <a:r>
              <a:rPr lang="en-IN" sz="1600" dirty="0" err="1">
                <a:latin typeface="Calibri (Body)"/>
              </a:rPr>
              <a:t>catagory</a:t>
            </a:r>
            <a:endParaRPr lang="en-IN" sz="16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AA892-2547-4D16-8DB3-DAA35752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61" y="1526330"/>
            <a:ext cx="7172978" cy="41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59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44" y="110234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Correlation in Previous Application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837-FA53-4C2E-A0F5-E6B874D1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69" y="812756"/>
            <a:ext cx="6915587" cy="46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6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6735-2DB3-43EE-A75E-5B3ACAB0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: Basic understanding of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FB46-5ACE-4AE0-85E4-7898A9AF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Then we go through the column description to find out about the DataFrame</a:t>
            </a:r>
          </a:p>
          <a:p>
            <a:r>
              <a:rPr lang="en-IN" dirty="0"/>
              <a:t>After getting the information about the column I then gather knowledge about the columns in that data frame</a:t>
            </a:r>
          </a:p>
          <a:p>
            <a:r>
              <a:rPr lang="en-IN" dirty="0"/>
              <a:t>After understanding the DataFrame then I figure out that in which data frame I should work first or why we started with this.</a:t>
            </a:r>
          </a:p>
        </p:txBody>
      </p:sp>
    </p:spTree>
    <p:extLst>
      <p:ext uri="{BB962C8B-B14F-4D97-AF65-F5344CB8AC3E}">
        <p14:creationId xmlns:p14="http://schemas.microsoft.com/office/powerpoint/2010/main" val="74385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A140-F4D6-49B1-8C80-1E68E90C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203"/>
            <a:ext cx="10515600" cy="5838760"/>
          </a:xfrm>
        </p:spPr>
        <p:txBody>
          <a:bodyPr/>
          <a:lstStyle/>
          <a:p>
            <a:r>
              <a:rPr lang="en-US" u="sng" dirty="0"/>
              <a:t>Joined DataFrame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that we have Joined the DataFrame Application and the Previous application DataFrame.</a:t>
            </a:r>
          </a:p>
          <a:p>
            <a:r>
              <a:rPr lang="en-US" dirty="0"/>
              <a:t>Then we have drop all the duplicates row from the DataFrame.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17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A0852-B81B-4B7A-A7E6-10935C36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44" y="110234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Correlation in Joined DataFrame</a:t>
            </a:r>
            <a:endParaRPr lang="en-IN" sz="32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994AA-D5CB-4F2B-B4D2-CBD34A55B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85" y="635362"/>
            <a:ext cx="7210992" cy="44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9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EA68-0BAB-440A-AA00-4F60B6C2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411"/>
            <a:ext cx="10515600" cy="5738552"/>
          </a:xfrm>
        </p:spPr>
        <p:txBody>
          <a:bodyPr/>
          <a:lstStyle/>
          <a:p>
            <a:pPr algn="just"/>
            <a:r>
              <a:rPr lang="en-US" dirty="0"/>
              <a:t> From Application data</a:t>
            </a:r>
          </a:p>
          <a:p>
            <a:pPr marL="0" indent="0" algn="just">
              <a:buNone/>
            </a:pPr>
            <a:r>
              <a:rPr lang="en-US" dirty="0"/>
              <a:t>	Where the Loan annuity is more then 20,000 and Loan Amount is 	more then 2 Lacs then there is a huge drop of Defaulters</a:t>
            </a:r>
          </a:p>
          <a:p>
            <a:pPr algn="just"/>
            <a:r>
              <a:rPr lang="en-US" dirty="0"/>
              <a:t> From Previous Data</a:t>
            </a:r>
          </a:p>
          <a:p>
            <a:pPr marL="0" indent="0" algn="just">
              <a:buNone/>
            </a:pPr>
            <a:r>
              <a:rPr lang="en-US" dirty="0"/>
              <a:t>	We can say that above 40,000 there is a huge drop of Defaulters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Percentage of Default – 8.2%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635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CCBB-DE4C-43BF-8B0D-5DBEADEB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65A6B0-2D31-4D0D-B341-8802A93E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 Bank give more loans to Female.</a:t>
            </a:r>
          </a:p>
          <a:p>
            <a:pPr algn="just"/>
            <a:r>
              <a:rPr lang="en-US" dirty="0"/>
              <a:t>Female are more likely to pay the loan as compare to Male.</a:t>
            </a:r>
          </a:p>
          <a:p>
            <a:pPr algn="just"/>
            <a:r>
              <a:rPr lang="en-US" dirty="0"/>
              <a:t>Most of the loans bank give are belong to XNA and XPA category</a:t>
            </a:r>
          </a:p>
          <a:p>
            <a:pPr algn="just"/>
            <a:r>
              <a:rPr lang="en-US" dirty="0"/>
              <a:t>Bank should try to give loans to business also as more then 80% loan are cash and car loan.</a:t>
            </a:r>
          </a:p>
          <a:p>
            <a:pPr algn="just"/>
            <a:r>
              <a:rPr lang="en-US" dirty="0"/>
              <a:t>Most people whose loan reject are people who comes alone in the bank</a:t>
            </a:r>
          </a:p>
          <a:p>
            <a:pPr algn="just"/>
            <a:r>
              <a:rPr lang="en-US" dirty="0"/>
              <a:t>Most of the loan was given to the Laboure's or can say bank focus on small loans rather then big loans </a:t>
            </a:r>
          </a:p>
          <a:p>
            <a:pPr algn="just"/>
            <a:r>
              <a:rPr lang="en-US" dirty="0"/>
              <a:t>Therefore more people take cash from the bank as they give loan to the people who take small loan amount.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088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2330-4891-46B7-95BF-43C93C1D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7443-309B-4B0F-8AB4-28C1C5B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mostly focus on daily wage people who are not having a strong stable source of income.</a:t>
            </a:r>
          </a:p>
          <a:p>
            <a:r>
              <a:rPr lang="en-IN" dirty="0"/>
              <a:t>Bank most give loans to people who live in a nuclear family</a:t>
            </a:r>
          </a:p>
          <a:p>
            <a:r>
              <a:rPr lang="en-US" dirty="0"/>
              <a:t>Percentage of Default loan amount is 8.2%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4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552F-548D-4663-B5C7-89E8B036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64710"/>
            <a:ext cx="10515600" cy="1952189"/>
          </a:xfrm>
        </p:spPr>
        <p:txBody>
          <a:bodyPr>
            <a:normAutofit/>
          </a:bodyPr>
          <a:lstStyle/>
          <a:p>
            <a:r>
              <a:rPr lang="en-IN" sz="2800" dirty="0"/>
              <a:t>After the basic I am finding the missing value in the Application data Frame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After Seeing it in number I see it in % 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D0650-1D45-4E6C-8D8F-524B7FD1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08" y="2116899"/>
            <a:ext cx="6964471" cy="451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F6E2-17E2-4BD8-9D3F-39F5116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51"/>
            <a:ext cx="10515600" cy="5863812"/>
          </a:xfrm>
        </p:spPr>
        <p:txBody>
          <a:bodyPr/>
          <a:lstStyle/>
          <a:p>
            <a:r>
              <a:rPr lang="en-IN" dirty="0"/>
              <a:t>After I see the Missing values I drop those columns that have more then 60 % missing values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Working on the column that have more then 40 % null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0E89E-6BFA-4705-B9C7-27449EBC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5839"/>
            <a:ext cx="10601325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FD8AC-A336-480F-8EBF-4E1057F1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16" y="3839537"/>
            <a:ext cx="9439275" cy="29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1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31F0-6BC0-4A82-92C7-EB434FD0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833"/>
            <a:ext cx="10515600" cy="577613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After that I removed the unwanted columns that I won’t use in my analysis or the column that won’t affect the analysis</a:t>
            </a:r>
          </a:p>
          <a:p>
            <a:pPr algn="just"/>
            <a:r>
              <a:rPr lang="en-IN" dirty="0"/>
              <a:t>After removing the columns I fill the missing values and for those values I have gone through so much data and fill the relevant data in those places but only those which are same or common</a:t>
            </a:r>
          </a:p>
          <a:p>
            <a:pPr algn="just"/>
            <a:r>
              <a:rPr lang="en-IN" dirty="0"/>
              <a:t>After that I divide the DataFrame into 2 set based on the Target variable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lvl="1" algn="just"/>
            <a:r>
              <a:rPr lang="en-IN" dirty="0"/>
              <a:t>1 People who have no difficulty in paying the loan </a:t>
            </a:r>
          </a:p>
          <a:p>
            <a:pPr lvl="1" algn="just"/>
            <a:r>
              <a:rPr lang="en-IN" dirty="0"/>
              <a:t>2 People who have difficulty in paying the loan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6D073-5A8B-4A48-82C2-B9B2B1052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44"/>
          <a:stretch/>
        </p:blipFill>
        <p:spPr>
          <a:xfrm>
            <a:off x="3366761" y="3007063"/>
            <a:ext cx="5734050" cy="17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EAF7-0673-4CCD-8FBA-DBF85524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21"/>
            <a:ext cx="10515600" cy="5926442"/>
          </a:xfrm>
        </p:spPr>
        <p:txBody>
          <a:bodyPr/>
          <a:lstStyle/>
          <a:p>
            <a:r>
              <a:rPr lang="en-IN" dirty="0"/>
              <a:t>After dividing the DataFrame into 2 segments then fill all the values such that they can be come under same category </a:t>
            </a:r>
          </a:p>
          <a:p>
            <a:r>
              <a:rPr lang="en-IN" dirty="0"/>
              <a:t>But that didn’t help much in my analysis but they are little bit more accurate then the doing all the thing in a single DataFrame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Few Key Points </a:t>
            </a:r>
          </a:p>
          <a:p>
            <a:pPr lvl="1"/>
            <a:r>
              <a:rPr lang="en-IN" dirty="0"/>
              <a:t>1 By splitting the data we try to see the user behaviours </a:t>
            </a:r>
          </a:p>
          <a:p>
            <a:pPr lvl="1"/>
            <a:r>
              <a:rPr lang="en-IN" dirty="0"/>
              <a:t>2 Most of the data was coinciding but there is some different also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50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A51A-737C-42B1-9B1C-09E8A754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411"/>
            <a:ext cx="10515600" cy="5738552"/>
          </a:xfrm>
        </p:spPr>
        <p:txBody>
          <a:bodyPr/>
          <a:lstStyle/>
          <a:p>
            <a:pPr algn="just"/>
            <a:r>
              <a:rPr lang="en-IN" dirty="0"/>
              <a:t>After that if the values were missing then we take the relevant step to solve the missing values for both people who are having difficult and who are not having 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Here we see more then 75% </a:t>
            </a:r>
          </a:p>
          <a:p>
            <a:pPr marL="0" indent="0" algn="just">
              <a:buNone/>
            </a:pPr>
            <a:r>
              <a:rPr lang="en-IN" dirty="0"/>
              <a:t>Belong to same category </a:t>
            </a:r>
          </a:p>
          <a:p>
            <a:pPr marL="0" indent="0" algn="just">
              <a:buNone/>
            </a:pPr>
            <a:r>
              <a:rPr lang="en-IN" dirty="0"/>
              <a:t>So we having given null values</a:t>
            </a:r>
          </a:p>
          <a:p>
            <a:pPr marL="0" indent="0" algn="just">
              <a:buNone/>
            </a:pPr>
            <a:r>
              <a:rPr lang="en-IN" dirty="0"/>
              <a:t>Also same Unaccompanied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B1F01-AD4A-4061-B0A1-B5605C92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81" y="2431486"/>
            <a:ext cx="5273457" cy="36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1588</Words>
  <Application>Microsoft Office PowerPoint</Application>
  <PresentationFormat>Widescreen</PresentationFormat>
  <Paragraphs>186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freight-text-pro</vt:lpstr>
      <vt:lpstr>Office Theme</vt:lpstr>
      <vt:lpstr>EDA Assignment of Bank</vt:lpstr>
      <vt:lpstr>Problem Statement</vt:lpstr>
      <vt:lpstr>Objective </vt:lpstr>
      <vt:lpstr>Step : Basic understanding of Objective</vt:lpstr>
      <vt:lpstr>After the basic I am finding the missing value in the Application data Frame  After Seeing it in number I see it in % terms</vt:lpstr>
      <vt:lpstr>PowerPoint Presentation</vt:lpstr>
      <vt:lpstr>PowerPoint Presentation</vt:lpstr>
      <vt:lpstr>PowerPoint Presentation</vt:lpstr>
      <vt:lpstr>PowerPoint Presentation</vt:lpstr>
      <vt:lpstr>Lets Sum-up this much so that we can go forward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Married people have less difficulty. Single have little more difficulty</vt:lpstr>
      <vt:lpstr>House Type</vt:lpstr>
      <vt:lpstr>Education Columns</vt:lpstr>
      <vt:lpstr>Family Status </vt:lpstr>
      <vt:lpstr>House Type</vt:lpstr>
      <vt:lpstr>PowerPoint Presentation</vt:lpstr>
      <vt:lpstr>PowerPoint Presentation</vt:lpstr>
      <vt:lpstr>Bivariant Analysis</vt:lpstr>
      <vt:lpstr>PowerPoint Presentation</vt:lpstr>
      <vt:lpstr>PowerPoint Presentation</vt:lpstr>
      <vt:lpstr>PowerPoint Presentation</vt:lpstr>
      <vt:lpstr>PowerPoint Presentation</vt:lpstr>
      <vt:lpstr>Working on Previous Application</vt:lpstr>
      <vt:lpstr>Name Suite</vt:lpstr>
      <vt:lpstr>Loan Purpose</vt:lpstr>
      <vt:lpstr>Payment Type</vt:lpstr>
      <vt:lpstr>Rejection Type</vt:lpstr>
      <vt:lpstr>Channel Type</vt:lpstr>
      <vt:lpstr>Seller Industry</vt:lpstr>
      <vt:lpstr>Contract Type</vt:lpstr>
      <vt:lpstr>Suite Type</vt:lpstr>
      <vt:lpstr>Contract Status and Channel Type</vt:lpstr>
      <vt:lpstr>Yield Group and Channel Type</vt:lpstr>
      <vt:lpstr>Correlation in Previous Application</vt:lpstr>
      <vt:lpstr>PowerPoint Presentation</vt:lpstr>
      <vt:lpstr>Correlation in Joined DataFrame</vt:lpstr>
      <vt:lpstr>PowerPoint Presentation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 of Bank</dc:title>
  <dc:creator>Divyanshu Agarwal</dc:creator>
  <cp:lastModifiedBy>Divyanshu Agarwal</cp:lastModifiedBy>
  <cp:revision>14</cp:revision>
  <dcterms:created xsi:type="dcterms:W3CDTF">2022-01-23T19:31:26Z</dcterms:created>
  <dcterms:modified xsi:type="dcterms:W3CDTF">2022-01-26T16:03:08Z</dcterms:modified>
</cp:coreProperties>
</file>