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85" r:id="rId2"/>
    <p:sldId id="286" r:id="rId3"/>
    <p:sldId id="257" r:id="rId4"/>
    <p:sldId id="282" r:id="rId5"/>
    <p:sldId id="260" r:id="rId6"/>
    <p:sldId id="276" r:id="rId7"/>
    <p:sldId id="283" r:id="rId8"/>
    <p:sldId id="279" r:id="rId9"/>
    <p:sldId id="277" r:id="rId10"/>
    <p:sldId id="280" r:id="rId11"/>
    <p:sldId id="28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5F3950-3BC8-419D-BB35-70C718968D85}" v="50" dt="2025-03-22T10:06:15.3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1160EA64-D806-43AC-9DF2-F8C432F32B4C}" type="datetimeFigureOut">
              <a:rPr lang="en-US" dirty="0"/>
              <a:t>4/5/2025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dirty="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C6F52A-A82B-47A2-A83A-8C4C91F2D59F}" type="datetimeFigureOut">
              <a:rPr lang="en-US" dirty="0"/>
              <a:t>4/5/2025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70A7B3-6521-4DCA-87E5-044747A908C1}" type="datetimeFigureOut">
              <a:rPr lang="en-US" dirty="0"/>
              <a:t>4/5/2025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AB134690-1557-4C89-A502-4959FE7FAD70}" type="datetimeFigureOut">
              <a:rPr lang="en-US" dirty="0"/>
              <a:t>4/5/2025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1037C31-9E7A-4F99-8774-A0E530DE1A42}" type="datetimeFigureOut">
              <a:rPr lang="en-US" dirty="0"/>
              <a:t>4/5/2025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4/5/2025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4/5/2025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4/5/2025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614F9A-D8BA-5854-DCE6-86A1DDF24BEA}"/>
              </a:ext>
            </a:extLst>
          </p:cNvPr>
          <p:cNvSpPr>
            <a:spLocks noGrp="1"/>
          </p:cNvSpPr>
          <p:nvPr>
            <p:ph type="title"/>
          </p:nvPr>
        </p:nvSpPr>
        <p:spPr>
          <a:xfrm>
            <a:off x="2023672" y="964691"/>
            <a:ext cx="7937192" cy="3667269"/>
          </a:xfrm>
        </p:spPr>
        <p:txBody>
          <a:bodyPr>
            <a:normAutofit/>
          </a:bodyPr>
          <a:lstStyle/>
          <a:p>
            <a:r>
              <a:rPr lang="en-US" dirty="0"/>
              <a:t>Made by–</a:t>
            </a:r>
            <a:r>
              <a:rPr lang="en-US" dirty="0" err="1"/>
              <a:t>Gopal,Divyanshu-dubey,Atharv</a:t>
            </a:r>
            <a:r>
              <a:rPr lang="en-US" dirty="0"/>
              <a:t> Gehlot</a:t>
            </a:r>
            <a:br>
              <a:rPr lang="en-US" dirty="0"/>
            </a:br>
            <a:br>
              <a:rPr lang="en-US" dirty="0"/>
            </a:br>
            <a:r>
              <a:rPr lang="en-US" dirty="0"/>
              <a:t>College name-</a:t>
            </a:r>
            <a:r>
              <a:rPr lang="en-US" dirty="0" err="1"/>
              <a:t>parul</a:t>
            </a:r>
            <a:r>
              <a:rPr lang="en-US" dirty="0"/>
              <a:t> university</a:t>
            </a:r>
            <a:br>
              <a:rPr lang="en-US" dirty="0"/>
            </a:br>
            <a:endParaRPr lang="en-US" dirty="0"/>
          </a:p>
        </p:txBody>
      </p:sp>
      <p:pic>
        <p:nvPicPr>
          <p:cNvPr id="6" name="Picture 5">
            <a:extLst>
              <a:ext uri="{FF2B5EF4-FFF2-40B4-BE49-F238E27FC236}">
                <a16:creationId xmlns:a16="http://schemas.microsoft.com/office/drawing/2014/main" id="{62ADD6F6-2815-06C6-BA08-0CD0C317669C}"/>
              </a:ext>
            </a:extLst>
          </p:cNvPr>
          <p:cNvPicPr>
            <a:picLocks noChangeAspect="1"/>
          </p:cNvPicPr>
          <p:nvPr/>
        </p:nvPicPr>
        <p:blipFill>
          <a:blip r:embed="rId2"/>
          <a:stretch>
            <a:fillRect/>
          </a:stretch>
        </p:blipFill>
        <p:spPr>
          <a:xfrm>
            <a:off x="20069" y="-22675"/>
            <a:ext cx="1478159" cy="1478159"/>
          </a:xfrm>
          <a:prstGeom prst="rect">
            <a:avLst/>
          </a:prstGeom>
        </p:spPr>
      </p:pic>
    </p:spTree>
    <p:extLst>
      <p:ext uri="{BB962C8B-B14F-4D97-AF65-F5344CB8AC3E}">
        <p14:creationId xmlns:p14="http://schemas.microsoft.com/office/powerpoint/2010/main" val="1384741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997B-E2A6-26F6-1C82-B9383E214F4C}"/>
              </a:ext>
            </a:extLst>
          </p:cNvPr>
          <p:cNvSpPr>
            <a:spLocks noGrp="1"/>
          </p:cNvSpPr>
          <p:nvPr>
            <p:ph type="title"/>
          </p:nvPr>
        </p:nvSpPr>
        <p:spPr/>
        <p:txBody>
          <a:bodyPr/>
          <a:lstStyle/>
          <a:p>
            <a:r>
              <a:t>Challenges &amp; Limitations</a:t>
            </a:r>
          </a:p>
        </p:txBody>
      </p:sp>
      <p:sp>
        <p:nvSpPr>
          <p:cNvPr id="3" name="Content Placeholder 2">
            <a:extLst>
              <a:ext uri="{FF2B5EF4-FFF2-40B4-BE49-F238E27FC236}">
                <a16:creationId xmlns:a16="http://schemas.microsoft.com/office/drawing/2014/main" id="{D316D9F3-BC69-24F6-E162-9B75B8DDC496}"/>
              </a:ext>
            </a:extLst>
          </p:cNvPr>
          <p:cNvSpPr>
            <a:spLocks noGrp="1"/>
          </p:cNvSpPr>
          <p:nvPr>
            <p:ph idx="1"/>
          </p:nvPr>
        </p:nvSpPr>
        <p:spPr>
          <a:xfrm>
            <a:off x="1799303" y="2290918"/>
            <a:ext cx="9163664" cy="4060722"/>
          </a:xfrm>
        </p:spPr>
        <p:txBody>
          <a:bodyPr>
            <a:normAutofit fontScale="92500" lnSpcReduction="10000"/>
          </a:bodyPr>
          <a:lstStyle/>
          <a:p>
            <a:r>
              <a:t>Data Quality &amp; Availability</a:t>
            </a:r>
          </a:p>
          <a:p>
            <a:r>
              <a:t>Inconsistent or insufficient data can affect recommendation accuracy. Requires large, high-quality datasets for effective learning.</a:t>
            </a:r>
          </a:p>
          <a:p>
            <a:r>
              <a:t>Computational Requirements</a:t>
            </a:r>
          </a:p>
          <a:p>
            <a:r>
              <a:t>High processing power needed for AI models, especially NLP-based components. Real-time response optimization for smooth user experience.</a:t>
            </a:r>
          </a:p>
          <a:p>
            <a:r>
              <a:t>Integration with External Platforms</a:t>
            </a:r>
          </a:p>
          <a:p>
            <a:r>
              <a:t>Difficulty in integrating with job portals, course providers, and learning platforms. API limitations and changing platform policies.</a:t>
            </a:r>
          </a:p>
          <a:p>
            <a:r>
              <a:t>PDF Query accuracy : </a:t>
            </a:r>
          </a:p>
          <a:p>
            <a:r>
              <a:t>Ensuring generated answer are meaningful and not overly simple or complex.</a:t>
            </a:r>
          </a:p>
          <a:p>
            <a:r>
              <a:t>May require human validation for high-stakes assessments.</a:t>
            </a:r>
          </a:p>
          <a:p>
            <a:endParaRPr/>
          </a:p>
          <a:p>
            <a:endParaRPr/>
          </a:p>
          <a:p>
            <a:endParaRPr/>
          </a:p>
        </p:txBody>
      </p:sp>
      <p:pic>
        <p:nvPicPr>
          <p:cNvPr id="4" name="Picture 3">
            <a:extLst>
              <a:ext uri="{FF2B5EF4-FFF2-40B4-BE49-F238E27FC236}">
                <a16:creationId xmlns:a16="http://schemas.microsoft.com/office/drawing/2014/main" id="{8CF837D3-D357-FA18-8616-071D0829DE1E}"/>
              </a:ext>
            </a:extLst>
          </p:cNvPr>
          <p:cNvPicPr>
            <a:picLocks noChangeAspect="1"/>
          </p:cNvPicPr>
          <p:nvPr/>
        </p:nvPicPr>
        <p:blipFill>
          <a:blip r:embed="rId2"/>
          <a:stretch>
            <a:fillRect/>
          </a:stretch>
        </p:blipFill>
        <p:spPr>
          <a:xfrm>
            <a:off x="20069" y="-22675"/>
            <a:ext cx="1478159" cy="1478159"/>
          </a:xfrm>
          <a:prstGeom prst="rect">
            <a:avLst/>
          </a:prstGeom>
        </p:spPr>
      </p:pic>
    </p:spTree>
    <p:extLst>
      <p:ext uri="{BB962C8B-B14F-4D97-AF65-F5344CB8AC3E}">
        <p14:creationId xmlns:p14="http://schemas.microsoft.com/office/powerpoint/2010/main" val="2740318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020AE-170F-DEC6-900D-68ACA91E9171}"/>
              </a:ext>
            </a:extLst>
          </p:cNvPr>
          <p:cNvSpPr>
            <a:spLocks noGrp="1"/>
          </p:cNvSpPr>
          <p:nvPr>
            <p:ph type="title"/>
          </p:nvPr>
        </p:nvSpPr>
        <p:spPr/>
        <p:txBody>
          <a:bodyPr/>
          <a:lstStyle/>
          <a:p>
            <a:r>
              <a:rPr dirty="0"/>
              <a:t>conclusion</a:t>
            </a:r>
          </a:p>
        </p:txBody>
      </p:sp>
      <p:sp>
        <p:nvSpPr>
          <p:cNvPr id="3" name="Content Placeholder 2">
            <a:extLst>
              <a:ext uri="{FF2B5EF4-FFF2-40B4-BE49-F238E27FC236}">
                <a16:creationId xmlns:a16="http://schemas.microsoft.com/office/drawing/2014/main" id="{717D97A5-CA06-2BBD-EC27-1FE7437CA159}"/>
              </a:ext>
            </a:extLst>
          </p:cNvPr>
          <p:cNvSpPr>
            <a:spLocks noGrp="1"/>
          </p:cNvSpPr>
          <p:nvPr>
            <p:ph idx="1"/>
          </p:nvPr>
        </p:nvSpPr>
        <p:spPr>
          <a:xfrm>
            <a:off x="2378619" y="2834690"/>
            <a:ext cx="7729728" cy="2455066"/>
          </a:xfrm>
        </p:spPr>
        <p:txBody>
          <a:bodyPr/>
          <a:lstStyle/>
          <a:p>
            <a:r>
              <a:t>The AI-Driven Personalized Learning Assistant effectively enhances learning through personalized recommendations, PDF Query, Student Promotion and Assesment Score Prediction,. Despite challenges like data quality, model bias, and computational requirements, the system demonstrates high accuracy, engagement, and scalability. Upcoming Enhancements will focus on refining AI models, ensuring fairness, and enhancing user experience to create a truly adaptive learning platform.</a:t>
            </a:r>
          </a:p>
        </p:txBody>
      </p:sp>
      <p:pic>
        <p:nvPicPr>
          <p:cNvPr id="5" name="Picture 4">
            <a:extLst>
              <a:ext uri="{FF2B5EF4-FFF2-40B4-BE49-F238E27FC236}">
                <a16:creationId xmlns:a16="http://schemas.microsoft.com/office/drawing/2014/main" id="{5B8F87A9-EE5C-E06A-AFD3-8F7248A6EA5B}"/>
              </a:ext>
            </a:extLst>
          </p:cNvPr>
          <p:cNvPicPr>
            <a:picLocks noChangeAspect="1"/>
          </p:cNvPicPr>
          <p:nvPr/>
        </p:nvPicPr>
        <p:blipFill>
          <a:blip r:embed="rId2"/>
          <a:stretch>
            <a:fillRect/>
          </a:stretch>
        </p:blipFill>
        <p:spPr>
          <a:xfrm>
            <a:off x="20069" y="-22675"/>
            <a:ext cx="1478159" cy="1478159"/>
          </a:xfrm>
          <a:prstGeom prst="rect">
            <a:avLst/>
          </a:prstGeom>
        </p:spPr>
      </p:pic>
    </p:spTree>
    <p:extLst>
      <p:ext uri="{BB962C8B-B14F-4D97-AF65-F5344CB8AC3E}">
        <p14:creationId xmlns:p14="http://schemas.microsoft.com/office/powerpoint/2010/main" val="169242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5F202-11BA-09E6-581B-B9F8EC8EACB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8608FE0-39F2-61BB-BAF2-573B1CCB1DE9}"/>
              </a:ext>
            </a:extLst>
          </p:cNvPr>
          <p:cNvSpPr>
            <a:spLocks noGrp="1"/>
          </p:cNvSpPr>
          <p:nvPr>
            <p:ph type="title"/>
          </p:nvPr>
        </p:nvSpPr>
        <p:spPr>
          <a:xfrm>
            <a:off x="2023672" y="964691"/>
            <a:ext cx="7937192" cy="3667269"/>
          </a:xfrm>
        </p:spPr>
        <p:txBody>
          <a:bodyPr>
            <a:normAutofit/>
          </a:bodyPr>
          <a:lstStyle/>
          <a:p>
            <a:r>
              <a:rPr lang="en-US" b="1" dirty="0"/>
              <a:t>Problem statement</a:t>
            </a:r>
            <a:br>
              <a:rPr lang="en-US" dirty="0"/>
            </a:br>
            <a:br>
              <a:rPr lang="en-US" dirty="0"/>
            </a:br>
            <a:r>
              <a:rPr lang="en-US" dirty="0"/>
              <a:t> AI Powered Personalized Tutor system</a:t>
            </a:r>
          </a:p>
        </p:txBody>
      </p:sp>
      <p:pic>
        <p:nvPicPr>
          <p:cNvPr id="6" name="Picture 5">
            <a:extLst>
              <a:ext uri="{FF2B5EF4-FFF2-40B4-BE49-F238E27FC236}">
                <a16:creationId xmlns:a16="http://schemas.microsoft.com/office/drawing/2014/main" id="{9F2CF713-9D0E-78C5-2114-CC5D434DC0A4}"/>
              </a:ext>
            </a:extLst>
          </p:cNvPr>
          <p:cNvPicPr>
            <a:picLocks noChangeAspect="1"/>
          </p:cNvPicPr>
          <p:nvPr/>
        </p:nvPicPr>
        <p:blipFill>
          <a:blip r:embed="rId2"/>
          <a:stretch>
            <a:fillRect/>
          </a:stretch>
        </p:blipFill>
        <p:spPr>
          <a:xfrm>
            <a:off x="20069" y="-22675"/>
            <a:ext cx="1478159" cy="1478159"/>
          </a:xfrm>
          <a:prstGeom prst="rect">
            <a:avLst/>
          </a:prstGeom>
        </p:spPr>
      </p:pic>
    </p:spTree>
    <p:extLst>
      <p:ext uri="{BB962C8B-B14F-4D97-AF65-F5344CB8AC3E}">
        <p14:creationId xmlns:p14="http://schemas.microsoft.com/office/powerpoint/2010/main" val="115285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23C1-7D33-90DB-21B1-AE10327A6A65}"/>
              </a:ext>
            </a:extLst>
          </p:cNvPr>
          <p:cNvSpPr>
            <a:spLocks noGrp="1"/>
          </p:cNvSpPr>
          <p:nvPr>
            <p:ph type="title"/>
          </p:nvPr>
        </p:nvSpPr>
        <p:spPr>
          <a:xfrm>
            <a:off x="1434723" y="266764"/>
            <a:ext cx="7729728" cy="1188720"/>
          </a:xfrm>
        </p:spPr>
        <p:txBody>
          <a:bodyPr/>
          <a:lstStyle/>
          <a:p>
            <a:r>
              <a:rPr lang="en-US" dirty="0"/>
              <a:t>Index</a:t>
            </a:r>
            <a:endParaRPr dirty="0"/>
          </a:p>
        </p:txBody>
      </p:sp>
      <p:sp>
        <p:nvSpPr>
          <p:cNvPr id="3" name="Content Placeholder 2">
            <a:extLst>
              <a:ext uri="{FF2B5EF4-FFF2-40B4-BE49-F238E27FC236}">
                <a16:creationId xmlns:a16="http://schemas.microsoft.com/office/drawing/2014/main" id="{A34F60D8-0953-A250-3664-67C77DF97BED}"/>
              </a:ext>
            </a:extLst>
          </p:cNvPr>
          <p:cNvSpPr>
            <a:spLocks noGrp="1"/>
          </p:cNvSpPr>
          <p:nvPr>
            <p:ph idx="1"/>
          </p:nvPr>
        </p:nvSpPr>
        <p:spPr>
          <a:xfrm>
            <a:off x="1498228" y="1833716"/>
            <a:ext cx="7148052" cy="4576916"/>
          </a:xfrm>
        </p:spPr>
        <p:txBody>
          <a:bodyPr>
            <a:normAutofit/>
          </a:bodyPr>
          <a:lstStyle/>
          <a:p>
            <a:r>
              <a:rPr dirty="0"/>
              <a:t>Introduction</a:t>
            </a:r>
          </a:p>
          <a:p>
            <a:r>
              <a:rPr dirty="0"/>
              <a:t>Problem Statement</a:t>
            </a:r>
          </a:p>
          <a:p>
            <a:r>
              <a:rPr dirty="0"/>
              <a:t>Proposed Solution</a:t>
            </a:r>
          </a:p>
          <a:p>
            <a:r>
              <a:rPr dirty="0"/>
              <a:t>Technology Used</a:t>
            </a:r>
          </a:p>
          <a:p>
            <a:r>
              <a:rPr dirty="0"/>
              <a:t>Framework Overview Flow</a:t>
            </a:r>
          </a:p>
          <a:p>
            <a:r>
              <a:rPr dirty="0"/>
              <a:t>Model Evaluation And Result</a:t>
            </a:r>
          </a:p>
          <a:p>
            <a:r>
              <a:rPr dirty="0"/>
              <a:t>Obstacles and Constraints</a:t>
            </a:r>
            <a:endParaRPr lang="en-US" dirty="0"/>
          </a:p>
          <a:p>
            <a:r>
              <a:rPr lang="en-US" dirty="0"/>
              <a:t>conclusion</a:t>
            </a:r>
          </a:p>
          <a:p>
            <a:endParaRPr lang="en-US" dirty="0"/>
          </a:p>
          <a:p>
            <a:endParaRPr dirty="0"/>
          </a:p>
          <a:p>
            <a:endParaRPr dirty="0"/>
          </a:p>
          <a:p>
            <a:endParaRPr dirty="0"/>
          </a:p>
          <a:p>
            <a:endParaRPr dirty="0"/>
          </a:p>
          <a:p>
            <a:endParaRPr dirty="0"/>
          </a:p>
          <a:p>
            <a:endParaRPr dirty="0"/>
          </a:p>
          <a:p>
            <a:endParaRPr dirty="0"/>
          </a:p>
          <a:p>
            <a:endParaRPr dirty="0"/>
          </a:p>
          <a:p>
            <a:endParaRPr dirty="0"/>
          </a:p>
          <a:p>
            <a:endParaRPr dirty="0"/>
          </a:p>
        </p:txBody>
      </p:sp>
      <p:pic>
        <p:nvPicPr>
          <p:cNvPr id="7" name="Picture 6">
            <a:extLst>
              <a:ext uri="{FF2B5EF4-FFF2-40B4-BE49-F238E27FC236}">
                <a16:creationId xmlns:a16="http://schemas.microsoft.com/office/drawing/2014/main" id="{1013E5E7-C6E2-1F27-90D7-0DD98CC892FF}"/>
              </a:ext>
            </a:extLst>
          </p:cNvPr>
          <p:cNvPicPr>
            <a:picLocks noChangeAspect="1"/>
          </p:cNvPicPr>
          <p:nvPr/>
        </p:nvPicPr>
        <p:blipFill>
          <a:blip r:embed="rId2"/>
          <a:stretch>
            <a:fillRect/>
          </a:stretch>
        </p:blipFill>
        <p:spPr>
          <a:xfrm>
            <a:off x="20069" y="-22675"/>
            <a:ext cx="1478159" cy="1478159"/>
          </a:xfrm>
          <a:prstGeom prst="rect">
            <a:avLst/>
          </a:prstGeom>
        </p:spPr>
      </p:pic>
    </p:spTree>
    <p:extLst>
      <p:ext uri="{BB962C8B-B14F-4D97-AF65-F5344CB8AC3E}">
        <p14:creationId xmlns:p14="http://schemas.microsoft.com/office/powerpoint/2010/main" val="215620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12D77-7C99-7AEC-0E0C-C22C7994EDE3}"/>
              </a:ext>
            </a:extLst>
          </p:cNvPr>
          <p:cNvSpPr>
            <a:spLocks noGrp="1"/>
          </p:cNvSpPr>
          <p:nvPr>
            <p:ph type="title"/>
          </p:nvPr>
        </p:nvSpPr>
        <p:spPr>
          <a:xfrm>
            <a:off x="2231136" y="746054"/>
            <a:ext cx="7729728" cy="1188720"/>
          </a:xfrm>
        </p:spPr>
        <p:txBody>
          <a:bodyPr/>
          <a:lstStyle/>
          <a:p>
            <a:r>
              <a:t>Introduction</a:t>
            </a:r>
          </a:p>
        </p:txBody>
      </p:sp>
      <p:sp>
        <p:nvSpPr>
          <p:cNvPr id="4" name="TextBox 3">
            <a:extLst>
              <a:ext uri="{FF2B5EF4-FFF2-40B4-BE49-F238E27FC236}">
                <a16:creationId xmlns:a16="http://schemas.microsoft.com/office/drawing/2014/main" id="{E9810471-413B-3D52-1BC9-864BAEABBD5A}"/>
              </a:ext>
            </a:extLst>
          </p:cNvPr>
          <p:cNvSpPr txBox="1"/>
          <p:nvPr/>
        </p:nvSpPr>
        <p:spPr>
          <a:xfrm>
            <a:off x="2476156" y="2304250"/>
            <a:ext cx="7729728" cy="3477875"/>
          </a:xfrm>
          <a:prstGeom prst="rect">
            <a:avLst/>
          </a:prstGeom>
          <a:noFill/>
        </p:spPr>
        <p:txBody>
          <a:bodyPr wrap="square">
            <a:spAutoFit/>
          </a:bodyPr>
          <a:lstStyle/>
          <a:p>
            <a:r>
              <a:t>The AI-Driven Personalized Learning Assistant is an intelligent, scalable system designed to boost learner interaction by providing customized educational journeys. Conventional teaching approaches often fail to address the diverse learning paces and styles of students. This project aims to leverage Artificial Intelligence to create a tutor that adapts to each student's unique needs, offering instant performance insights, tailor-made study routes, and engaging assistance. The goal is to provide students with a more engaging, effective, and personalized learning experience, ensuring learning is more adaptable and reachable.</a:t>
            </a:r>
          </a:p>
        </p:txBody>
      </p:sp>
      <p:pic>
        <p:nvPicPr>
          <p:cNvPr id="5" name="Picture 4">
            <a:extLst>
              <a:ext uri="{FF2B5EF4-FFF2-40B4-BE49-F238E27FC236}">
                <a16:creationId xmlns:a16="http://schemas.microsoft.com/office/drawing/2014/main" id="{AEDE202E-3EDB-8948-1737-6253DE5A9F71}"/>
              </a:ext>
            </a:extLst>
          </p:cNvPr>
          <p:cNvPicPr>
            <a:picLocks noChangeAspect="1"/>
          </p:cNvPicPr>
          <p:nvPr/>
        </p:nvPicPr>
        <p:blipFill>
          <a:blip r:embed="rId2"/>
          <a:stretch>
            <a:fillRect/>
          </a:stretch>
        </p:blipFill>
        <p:spPr>
          <a:xfrm>
            <a:off x="20069" y="-22675"/>
            <a:ext cx="1478159" cy="1478159"/>
          </a:xfrm>
          <a:prstGeom prst="rect">
            <a:avLst/>
          </a:prstGeom>
        </p:spPr>
      </p:pic>
    </p:spTree>
    <p:extLst>
      <p:ext uri="{BB962C8B-B14F-4D97-AF65-F5344CB8AC3E}">
        <p14:creationId xmlns:p14="http://schemas.microsoft.com/office/powerpoint/2010/main" val="2699293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7C072-59FA-75BC-048F-FB2B807458DE}"/>
              </a:ext>
            </a:extLst>
          </p:cNvPr>
          <p:cNvSpPr>
            <a:spLocks noGrp="1"/>
          </p:cNvSpPr>
          <p:nvPr>
            <p:ph type="title"/>
          </p:nvPr>
        </p:nvSpPr>
        <p:spPr>
          <a:xfrm>
            <a:off x="2141010" y="834038"/>
            <a:ext cx="7729728" cy="1181798"/>
          </a:xfrm>
        </p:spPr>
        <p:txBody>
          <a:bodyPr>
            <a:normAutofit/>
          </a:bodyPr>
          <a:lstStyle/>
          <a:p>
            <a:r>
              <a:t>Problem Statement</a:t>
            </a:r>
          </a:p>
        </p:txBody>
      </p:sp>
      <p:sp>
        <p:nvSpPr>
          <p:cNvPr id="10" name="TextBox 9">
            <a:extLst>
              <a:ext uri="{FF2B5EF4-FFF2-40B4-BE49-F238E27FC236}">
                <a16:creationId xmlns:a16="http://schemas.microsoft.com/office/drawing/2014/main" id="{75281F0F-ABF8-496E-5161-80C390ACF8AF}"/>
              </a:ext>
            </a:extLst>
          </p:cNvPr>
          <p:cNvSpPr txBox="1"/>
          <p:nvPr/>
        </p:nvSpPr>
        <p:spPr>
          <a:xfrm>
            <a:off x="2251587" y="2409126"/>
            <a:ext cx="8042787" cy="3785652"/>
          </a:xfrm>
          <a:prstGeom prst="rect">
            <a:avLst/>
          </a:prstGeom>
          <a:noFill/>
        </p:spPr>
        <p:txBody>
          <a:bodyPr wrap="square">
            <a:spAutoFit/>
          </a:bodyPr>
          <a:lstStyle/>
          <a:p>
            <a:r>
              <a:t>Absence of Individualization: Traditional education systems do not cater to the diverse learning paces and styles of individual students.</a:t>
            </a:r>
          </a:p>
          <a:p>
            <a:endParaRPr/>
          </a:p>
          <a:p>
            <a:r>
              <a:t>Uniform Teaching Method: Most educational methods provide the same content and difficulty level for all students, ignoring their unique needs.</a:t>
            </a:r>
          </a:p>
          <a:p>
            <a:endParaRPr/>
          </a:p>
          <a:p>
            <a:r>
              <a:t>Lack of Student Interest: Without customized educational journeys, students may feel disengaged or overwhelmed, which negatively impacts their motivation.</a:t>
            </a:r>
          </a:p>
          <a:p>
            <a:endParaRPr/>
          </a:p>
          <a:p>
            <a:r>
              <a:t>Suboptimal Use of Teaching Resources: Educators spend significant time on repetitive tasks, reducing their capacity to provide individualized support.</a:t>
            </a:r>
          </a:p>
        </p:txBody>
      </p:sp>
      <p:pic>
        <p:nvPicPr>
          <p:cNvPr id="4" name="Picture 3">
            <a:extLst>
              <a:ext uri="{FF2B5EF4-FFF2-40B4-BE49-F238E27FC236}">
                <a16:creationId xmlns:a16="http://schemas.microsoft.com/office/drawing/2014/main" id="{50B813A1-D86F-4CEA-59A0-29C568C2F288}"/>
              </a:ext>
            </a:extLst>
          </p:cNvPr>
          <p:cNvPicPr>
            <a:picLocks noChangeAspect="1"/>
          </p:cNvPicPr>
          <p:nvPr/>
        </p:nvPicPr>
        <p:blipFill>
          <a:blip r:embed="rId2"/>
          <a:stretch>
            <a:fillRect/>
          </a:stretch>
        </p:blipFill>
        <p:spPr>
          <a:xfrm>
            <a:off x="20069" y="-22675"/>
            <a:ext cx="1478159" cy="1478159"/>
          </a:xfrm>
          <a:prstGeom prst="rect">
            <a:avLst/>
          </a:prstGeom>
        </p:spPr>
      </p:pic>
    </p:spTree>
    <p:extLst>
      <p:ext uri="{BB962C8B-B14F-4D97-AF65-F5344CB8AC3E}">
        <p14:creationId xmlns:p14="http://schemas.microsoft.com/office/powerpoint/2010/main" val="348599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9398-8A50-8C44-8720-4CEE61672D3D}"/>
              </a:ext>
            </a:extLst>
          </p:cNvPr>
          <p:cNvSpPr>
            <a:spLocks noGrp="1"/>
          </p:cNvSpPr>
          <p:nvPr>
            <p:ph type="title"/>
          </p:nvPr>
        </p:nvSpPr>
        <p:spPr>
          <a:xfrm>
            <a:off x="2231136" y="827041"/>
            <a:ext cx="7729728" cy="1188720"/>
          </a:xfrm>
        </p:spPr>
        <p:txBody>
          <a:bodyPr/>
          <a:lstStyle/>
          <a:p>
            <a:r>
              <a:t>Proposed solution</a:t>
            </a:r>
          </a:p>
        </p:txBody>
      </p:sp>
      <p:sp>
        <p:nvSpPr>
          <p:cNvPr id="3" name="Content Placeholder 2">
            <a:extLst>
              <a:ext uri="{FF2B5EF4-FFF2-40B4-BE49-F238E27FC236}">
                <a16:creationId xmlns:a16="http://schemas.microsoft.com/office/drawing/2014/main" id="{FAD27B47-8EE3-4459-4C4B-BB18F426302F}"/>
              </a:ext>
            </a:extLst>
          </p:cNvPr>
          <p:cNvSpPr>
            <a:spLocks noGrp="1"/>
          </p:cNvSpPr>
          <p:nvPr>
            <p:ph idx="1"/>
          </p:nvPr>
        </p:nvSpPr>
        <p:spPr>
          <a:xfrm>
            <a:off x="1592825" y="2094419"/>
            <a:ext cx="9006349" cy="4227870"/>
          </a:xfrm>
        </p:spPr>
        <p:txBody>
          <a:bodyPr>
            <a:noAutofit/>
          </a:bodyPr>
          <a:lstStyle/>
          <a:p>
            <a:r>
              <a:t>This AI system enhances the learning process by utilizing advanced algorithms and interactive technology. AI-based insights allow educators to predict student outcomes and address learning gaps before they become major obstacles. The system also makes intelligent advancement determinations, determining whether a student is ready to advance based on their mastery of concepts. To enhance learning, it offers tailored material suggestions, tailoring study materials to each student's level and progress. Additionally, a AI-driven document search mechanism, powered by a RAG-based pipeline, allows students to efficiently extract relevant information from uploaded documents. Lastly, the solution performs retention analysis, identifying which content should be kept or skipped based on student-level performance data and material effectiveness. This holistic approach promotes adaptive learning, making education more personalized and effective.</a:t>
            </a:r>
          </a:p>
        </p:txBody>
      </p:sp>
      <p:pic>
        <p:nvPicPr>
          <p:cNvPr id="4" name="Picture 3">
            <a:extLst>
              <a:ext uri="{FF2B5EF4-FFF2-40B4-BE49-F238E27FC236}">
                <a16:creationId xmlns:a16="http://schemas.microsoft.com/office/drawing/2014/main" id="{B64C782F-44DF-E03E-2717-57141CC46F56}"/>
              </a:ext>
            </a:extLst>
          </p:cNvPr>
          <p:cNvPicPr>
            <a:picLocks noChangeAspect="1"/>
          </p:cNvPicPr>
          <p:nvPr/>
        </p:nvPicPr>
        <p:blipFill>
          <a:blip r:embed="rId2"/>
          <a:stretch>
            <a:fillRect/>
          </a:stretch>
        </p:blipFill>
        <p:spPr>
          <a:xfrm>
            <a:off x="20069" y="-22675"/>
            <a:ext cx="1478159" cy="1478159"/>
          </a:xfrm>
          <a:prstGeom prst="rect">
            <a:avLst/>
          </a:prstGeom>
        </p:spPr>
      </p:pic>
    </p:spTree>
    <p:extLst>
      <p:ext uri="{BB962C8B-B14F-4D97-AF65-F5344CB8AC3E}">
        <p14:creationId xmlns:p14="http://schemas.microsoft.com/office/powerpoint/2010/main" val="175143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55EF-7ECA-9EFF-7802-6DE210B0EA20}"/>
              </a:ext>
            </a:extLst>
          </p:cNvPr>
          <p:cNvSpPr>
            <a:spLocks noGrp="1"/>
          </p:cNvSpPr>
          <p:nvPr>
            <p:ph type="title"/>
          </p:nvPr>
        </p:nvSpPr>
        <p:spPr>
          <a:xfrm>
            <a:off x="2231136" y="827041"/>
            <a:ext cx="7729728" cy="1188720"/>
          </a:xfrm>
        </p:spPr>
        <p:txBody>
          <a:bodyPr/>
          <a:lstStyle/>
          <a:p>
            <a:r>
              <a:t>Technology used</a:t>
            </a:r>
          </a:p>
        </p:txBody>
      </p:sp>
      <p:sp>
        <p:nvSpPr>
          <p:cNvPr id="8" name="TextBox 7">
            <a:extLst>
              <a:ext uri="{FF2B5EF4-FFF2-40B4-BE49-F238E27FC236}">
                <a16:creationId xmlns:a16="http://schemas.microsoft.com/office/drawing/2014/main" id="{BA331691-F169-1416-2912-1F980A2F73A8}"/>
              </a:ext>
            </a:extLst>
          </p:cNvPr>
          <p:cNvSpPr txBox="1"/>
          <p:nvPr/>
        </p:nvSpPr>
        <p:spPr>
          <a:xfrm>
            <a:off x="1899670" y="2123371"/>
            <a:ext cx="9144000" cy="6124754"/>
          </a:xfrm>
          <a:prstGeom prst="rect">
            <a:avLst/>
          </a:prstGeom>
          <a:noFill/>
        </p:spPr>
        <p:txBody>
          <a:bodyPr wrap="square">
            <a:spAutoFit/>
          </a:bodyPr>
          <a:lstStyle/>
          <a:p>
            <a:r>
              <a:t>Data Manipulation and Analysis: Numpy, Pandas for Pre-processing.</a:t>
            </a:r>
          </a:p>
          <a:p>
            <a:endParaRPr/>
          </a:p>
          <a:p>
            <a:r>
              <a:t>Data Visualization :  Matplotlib, Seaborn For visualization.</a:t>
            </a:r>
          </a:p>
          <a:p>
            <a:endParaRPr/>
          </a:p>
          <a:p>
            <a:r>
              <a:t>Machine Learning (ML): Scikit-learn, Pickle, Column Transformer, Scikit-learn Pipeline.</a:t>
            </a:r>
          </a:p>
          <a:p>
            <a:endParaRPr/>
          </a:p>
          <a:p>
            <a:r>
              <a:t>Natural Language Processing (NLP): For intelligent interaction with students, enabling them to ask questions and receive explanations in natural language.</a:t>
            </a:r>
          </a:p>
          <a:p>
            <a:endParaRPr/>
          </a:p>
          <a:p>
            <a:r>
              <a:t>Rag-Pipeline : For PDF Query.</a:t>
            </a:r>
          </a:p>
          <a:p>
            <a:endParaRPr/>
          </a:p>
          <a:p>
            <a:r>
              <a:t>Streamlit/HTML/CSS: For building interactive and user-friendly web interfaces for both students and educators.</a:t>
            </a:r>
          </a:p>
          <a:p>
            <a:endParaRPr/>
          </a:p>
          <a:p>
            <a:endParaRPr/>
          </a:p>
          <a:p>
            <a:endParaRPr/>
          </a:p>
          <a:p>
            <a:endParaRPr/>
          </a:p>
          <a:p>
            <a:endParaRPr/>
          </a:p>
          <a:p>
            <a:endParaRPr/>
          </a:p>
        </p:txBody>
      </p:sp>
      <p:pic>
        <p:nvPicPr>
          <p:cNvPr id="4" name="Picture 3">
            <a:extLst>
              <a:ext uri="{FF2B5EF4-FFF2-40B4-BE49-F238E27FC236}">
                <a16:creationId xmlns:a16="http://schemas.microsoft.com/office/drawing/2014/main" id="{D2FE7CB8-63A2-E11C-399D-56A66B837651}"/>
              </a:ext>
            </a:extLst>
          </p:cNvPr>
          <p:cNvPicPr>
            <a:picLocks noChangeAspect="1"/>
          </p:cNvPicPr>
          <p:nvPr/>
        </p:nvPicPr>
        <p:blipFill>
          <a:blip r:embed="rId2"/>
          <a:stretch>
            <a:fillRect/>
          </a:stretch>
        </p:blipFill>
        <p:spPr>
          <a:xfrm>
            <a:off x="20069" y="-22675"/>
            <a:ext cx="1478159" cy="1478159"/>
          </a:xfrm>
          <a:prstGeom prst="rect">
            <a:avLst/>
          </a:prstGeom>
        </p:spPr>
      </p:pic>
    </p:spTree>
    <p:extLst>
      <p:ext uri="{BB962C8B-B14F-4D97-AF65-F5344CB8AC3E}">
        <p14:creationId xmlns:p14="http://schemas.microsoft.com/office/powerpoint/2010/main" val="1174039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78ED-30EF-0148-FBC3-4C92E5B70CC9}"/>
              </a:ext>
            </a:extLst>
          </p:cNvPr>
          <p:cNvSpPr>
            <a:spLocks noGrp="1"/>
          </p:cNvSpPr>
          <p:nvPr>
            <p:ph type="title"/>
          </p:nvPr>
        </p:nvSpPr>
        <p:spPr/>
        <p:txBody>
          <a:bodyPr/>
          <a:lstStyle/>
          <a:p>
            <a:r>
              <a:t>SYStem architecture FLOW</a:t>
            </a:r>
          </a:p>
        </p:txBody>
      </p:sp>
      <p:sp>
        <p:nvSpPr>
          <p:cNvPr id="3" name="Content Placeholder 2">
            <a:extLst>
              <a:ext uri="{FF2B5EF4-FFF2-40B4-BE49-F238E27FC236}">
                <a16:creationId xmlns:a16="http://schemas.microsoft.com/office/drawing/2014/main" id="{79FDE7FD-359F-4B2F-BB71-01390E7C220A}"/>
              </a:ext>
            </a:extLst>
          </p:cNvPr>
          <p:cNvSpPr>
            <a:spLocks noGrp="1"/>
          </p:cNvSpPr>
          <p:nvPr>
            <p:ph idx="1"/>
          </p:nvPr>
        </p:nvSpPr>
        <p:spPr>
          <a:xfrm>
            <a:off x="1720646" y="2448232"/>
            <a:ext cx="9488128" cy="3824749"/>
          </a:xfrm>
        </p:spPr>
        <p:txBody>
          <a:bodyPr>
            <a:normAutofit/>
          </a:bodyPr>
          <a:lstStyle/>
          <a:p>
            <a:r>
              <a:t>Flow of the Application:</a:t>
            </a:r>
          </a:p>
          <a:p>
            <a:r>
              <a:t>Login/Registration Page: Users can register or log in.</a:t>
            </a:r>
          </a:p>
          <a:p>
            <a:r>
              <a:t>Once logged in, users can access the  to navigate between the sections:</a:t>
            </a:r>
          </a:p>
          <a:p>
            <a:r>
              <a:t>Student Promotion Prediction: Forecasting student readiness for the next level.</a:t>
            </a:r>
          </a:p>
          <a:p>
            <a:r>
              <a:t>Assessment Score Prediction: Estimating future performance.</a:t>
            </a:r>
          </a:p>
          <a:p>
            <a:r>
              <a:t>Level-Based Recommendations: Suggesting tailored materials for each student level.</a:t>
            </a:r>
          </a:p>
          <a:p>
            <a:r>
              <a:t>Content Retention/Skipping: Identifying essential content and what can be skipped.</a:t>
            </a:r>
          </a:p>
          <a:p>
            <a:r>
              <a:t> PDF Querying: Extracting insights from uploaded PDFs.</a:t>
            </a:r>
          </a:p>
          <a:p>
            <a:endParaRPr/>
          </a:p>
        </p:txBody>
      </p:sp>
      <p:pic>
        <p:nvPicPr>
          <p:cNvPr id="4" name="Picture 3">
            <a:extLst>
              <a:ext uri="{FF2B5EF4-FFF2-40B4-BE49-F238E27FC236}">
                <a16:creationId xmlns:a16="http://schemas.microsoft.com/office/drawing/2014/main" id="{27BD01C6-B6BF-150C-481F-3CB0521BF3E2}"/>
              </a:ext>
            </a:extLst>
          </p:cNvPr>
          <p:cNvPicPr>
            <a:picLocks noChangeAspect="1"/>
          </p:cNvPicPr>
          <p:nvPr/>
        </p:nvPicPr>
        <p:blipFill>
          <a:blip r:embed="rId2"/>
          <a:stretch>
            <a:fillRect/>
          </a:stretch>
        </p:blipFill>
        <p:spPr>
          <a:xfrm>
            <a:off x="20069" y="-22675"/>
            <a:ext cx="1478159" cy="1478159"/>
          </a:xfrm>
          <a:prstGeom prst="rect">
            <a:avLst/>
          </a:prstGeom>
        </p:spPr>
      </p:pic>
    </p:spTree>
    <p:extLst>
      <p:ext uri="{BB962C8B-B14F-4D97-AF65-F5344CB8AC3E}">
        <p14:creationId xmlns:p14="http://schemas.microsoft.com/office/powerpoint/2010/main" val="16428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8AEAB-5147-0B52-73C2-C4C58538C13D}"/>
              </a:ext>
            </a:extLst>
          </p:cNvPr>
          <p:cNvSpPr>
            <a:spLocks noGrp="1"/>
          </p:cNvSpPr>
          <p:nvPr>
            <p:ph type="title"/>
          </p:nvPr>
        </p:nvSpPr>
        <p:spPr/>
        <p:txBody>
          <a:bodyPr/>
          <a:lstStyle/>
          <a:p>
            <a:r>
              <a:t>Model evaluation and result</a:t>
            </a:r>
          </a:p>
        </p:txBody>
      </p:sp>
      <p:sp>
        <p:nvSpPr>
          <p:cNvPr id="6" name="Content Placeholder 5">
            <a:extLst>
              <a:ext uri="{FF2B5EF4-FFF2-40B4-BE49-F238E27FC236}">
                <a16:creationId xmlns:a16="http://schemas.microsoft.com/office/drawing/2014/main" id="{5E0E7D2E-B404-D745-E985-09AC363D1D63}"/>
              </a:ext>
            </a:extLst>
          </p:cNvPr>
          <p:cNvSpPr>
            <a:spLocks noGrp="1"/>
          </p:cNvSpPr>
          <p:nvPr>
            <p:ph idx="1"/>
          </p:nvPr>
        </p:nvSpPr>
        <p:spPr>
          <a:xfrm>
            <a:off x="805459" y="2365988"/>
            <a:ext cx="5290541" cy="3391132"/>
          </a:xfrm>
        </p:spPr>
        <p:txBody>
          <a:bodyPr>
            <a:normAutofit fontScale="92500" lnSpcReduction="20000"/>
          </a:bodyPr>
          <a:lstStyle/>
          <a:p>
            <a:r>
              <a:t>Student Promotion Prediction</a:t>
            </a:r>
          </a:p>
          <a:p>
            <a:r>
              <a:t>Model: RandomForestClassifier</a:t>
            </a:r>
          </a:p>
          <a:p>
            <a:r>
              <a:t>Metrics: Accuracy Score, Confusion Matrix</a:t>
            </a:r>
          </a:p>
          <a:p>
            <a:r>
              <a:t>Results: 99.99% accuracy score, ensuring high-quality recommendations.</a:t>
            </a:r>
          </a:p>
          <a:p>
            <a:endParaRPr/>
          </a:p>
          <a:p>
            <a:r>
              <a:t>Content Recommendation</a:t>
            </a:r>
          </a:p>
          <a:p>
            <a:r>
              <a:t>Model: Softmax Regression </a:t>
            </a:r>
          </a:p>
          <a:p>
            <a:r>
              <a:t>Metrics: Accuracy Score, Confusion Matrix</a:t>
            </a:r>
          </a:p>
          <a:p>
            <a:r>
              <a:t>Results: 100% accurate in Content Recommendation.</a:t>
            </a:r>
          </a:p>
          <a:p>
            <a:endParaRPr/>
          </a:p>
          <a:p>
            <a:endParaRPr/>
          </a:p>
        </p:txBody>
      </p:sp>
      <p:sp>
        <p:nvSpPr>
          <p:cNvPr id="9" name="TextBox 8">
            <a:extLst>
              <a:ext uri="{FF2B5EF4-FFF2-40B4-BE49-F238E27FC236}">
                <a16:creationId xmlns:a16="http://schemas.microsoft.com/office/drawing/2014/main" id="{0FBE88DB-22E7-13FB-1272-68182EAAC759}"/>
              </a:ext>
            </a:extLst>
          </p:cNvPr>
          <p:cNvSpPr txBox="1"/>
          <p:nvPr/>
        </p:nvSpPr>
        <p:spPr>
          <a:xfrm>
            <a:off x="6577781" y="2365988"/>
            <a:ext cx="5614219" cy="3508653"/>
          </a:xfrm>
          <a:prstGeom prst="rect">
            <a:avLst/>
          </a:prstGeom>
          <a:noFill/>
        </p:spPr>
        <p:txBody>
          <a:bodyPr wrap="square">
            <a:spAutoFit/>
          </a:bodyPr>
          <a:lstStyle/>
          <a:p>
            <a:r>
              <a:t>Assesment Score Prediction</a:t>
            </a:r>
          </a:p>
          <a:p>
            <a:r>
              <a:t>Model: RandomForestRegressor</a:t>
            </a:r>
          </a:p>
          <a:p>
            <a:r>
              <a:t>Metrics: Mean squared error, r2score</a:t>
            </a:r>
          </a:p>
          <a:p>
            <a:r>
              <a:t>Results: MSE : 0.0008, r2score : 100%</a:t>
            </a:r>
          </a:p>
          <a:p>
            <a:endParaRPr/>
          </a:p>
          <a:p>
            <a:endParaRPr/>
          </a:p>
          <a:p>
            <a:endParaRPr/>
          </a:p>
          <a:p>
            <a:endParaRPr/>
          </a:p>
          <a:p>
            <a:r>
              <a:t>Content Retention/Skipping</a:t>
            </a:r>
          </a:p>
          <a:p>
            <a:r>
              <a:t>Model: xgbClassifier</a:t>
            </a:r>
          </a:p>
          <a:p>
            <a:r>
              <a:t>Metrics: Accuracy Score, Confusion Matrix</a:t>
            </a:r>
          </a:p>
          <a:p>
            <a:r>
              <a:t>Results:  100% Accuracy score</a:t>
            </a:r>
          </a:p>
          <a:p>
            <a:endParaRPr/>
          </a:p>
        </p:txBody>
      </p:sp>
      <p:pic>
        <p:nvPicPr>
          <p:cNvPr id="4" name="Picture 3">
            <a:extLst>
              <a:ext uri="{FF2B5EF4-FFF2-40B4-BE49-F238E27FC236}">
                <a16:creationId xmlns:a16="http://schemas.microsoft.com/office/drawing/2014/main" id="{F0E89603-61A2-A0EA-F098-626683B32FF4}"/>
              </a:ext>
            </a:extLst>
          </p:cNvPr>
          <p:cNvPicPr>
            <a:picLocks noChangeAspect="1"/>
          </p:cNvPicPr>
          <p:nvPr/>
        </p:nvPicPr>
        <p:blipFill>
          <a:blip r:embed="rId2"/>
          <a:stretch>
            <a:fillRect/>
          </a:stretch>
        </p:blipFill>
        <p:spPr>
          <a:xfrm>
            <a:off x="20069" y="-22675"/>
            <a:ext cx="1478159" cy="1478159"/>
          </a:xfrm>
          <a:prstGeom prst="rect">
            <a:avLst/>
          </a:prstGeom>
        </p:spPr>
      </p:pic>
    </p:spTree>
    <p:extLst>
      <p:ext uri="{BB962C8B-B14F-4D97-AF65-F5344CB8AC3E}">
        <p14:creationId xmlns:p14="http://schemas.microsoft.com/office/powerpoint/2010/main" val="373522887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Atanu_AI_223</Template>
  <TotalTime>212</TotalTime>
  <Words>809</Words>
  <Application>Microsoft Office PowerPoint</Application>
  <PresentationFormat>Widescreen</PresentationFormat>
  <Paragraphs>92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Parcel</vt:lpstr>
      <vt:lpstr>Made by–Gopal,Divyanshu-dubey,Atharv Gehlot  College name-parul university </vt:lpstr>
      <vt:lpstr>Problem statement   AI Powered Personalized Tutor system</vt:lpstr>
      <vt:lpstr>Index</vt:lpstr>
      <vt:lpstr>Introduction</vt:lpstr>
      <vt:lpstr>Problem Statement</vt:lpstr>
      <vt:lpstr>Proposed solution</vt:lpstr>
      <vt:lpstr>Technology used</vt:lpstr>
      <vt:lpstr>SYStem architecture FLOW</vt:lpstr>
      <vt:lpstr>Model evaluation and result</vt:lpstr>
      <vt:lpstr>Challenges &amp; 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Atanu Guchhait</dc:creator>
  <cp:lastModifiedBy>DIVYANSHU DUBEY</cp:lastModifiedBy>
  <cp:revision>6</cp:revision>
  <dcterms:created xsi:type="dcterms:W3CDTF">2025-02-06T13:58:34Z</dcterms:created>
  <dcterms:modified xsi:type="dcterms:W3CDTF">2025-04-05T18:04:16Z</dcterms:modified>
</cp:coreProperties>
</file>