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74" r:id="rId2"/>
    <p:sldId id="408" r:id="rId3"/>
    <p:sldId id="392" r:id="rId4"/>
    <p:sldId id="410" r:id="rId5"/>
    <p:sldId id="376" r:id="rId6"/>
    <p:sldId id="427" r:id="rId7"/>
    <p:sldId id="319" r:id="rId8"/>
    <p:sldId id="382" r:id="rId9"/>
    <p:sldId id="381" r:id="rId10"/>
    <p:sldId id="387" r:id="rId11"/>
    <p:sldId id="428" r:id="rId12"/>
    <p:sldId id="406" r:id="rId13"/>
    <p:sldId id="422" r:id="rId14"/>
    <p:sldId id="419" r:id="rId15"/>
    <p:sldId id="403" r:id="rId16"/>
    <p:sldId id="404" r:id="rId17"/>
    <p:sldId id="405" r:id="rId18"/>
    <p:sldId id="417" r:id="rId19"/>
    <p:sldId id="423" r:id="rId20"/>
    <p:sldId id="391" r:id="rId21"/>
    <p:sldId id="426" r:id="rId22"/>
    <p:sldId id="414" r:id="rId23"/>
    <p:sldId id="398" r:id="rId24"/>
    <p:sldId id="399" r:id="rId25"/>
    <p:sldId id="400" r:id="rId26"/>
    <p:sldId id="418" r:id="rId27"/>
    <p:sldId id="380" r:id="rId28"/>
    <p:sldId id="41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 autoAdjust="0"/>
    <p:restoredTop sz="94168" autoAdjust="0"/>
  </p:normalViewPr>
  <p:slideViewPr>
    <p:cSldViewPr>
      <p:cViewPr varScale="1">
        <p:scale>
          <a:sx n="73" d="100"/>
          <a:sy n="73" d="100"/>
        </p:scale>
        <p:origin x="7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E4F05-5415-44CC-8939-3236CFC6FFD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1B789-A2E1-4F16-AE55-D9160ED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4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950-CEBC-4D31-9B19-82E7E5455EAF}" type="datetime1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582-9047-48FC-8151-920739470CC7}" type="datetime1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6085-A27D-419D-99B4-E5652E14C965}" type="datetime1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6095-4887-435D-A31D-C2CAE87D93F3}" type="datetime1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D39-D0C6-40FF-9B87-0004A223D45B}" type="datetime1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40E6-8D9B-4C54-AB72-59C904E69E1A}" type="datetime1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7FB-D3B5-4D92-AC51-86553364AD06}" type="datetime1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5389-FFAF-458D-944F-1279BEDA3683}" type="datetime1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FF6-B902-4EE4-8D5F-3ED914F7A0EC}" type="datetime1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702-43E5-4A0D-BB36-707BBBDD729A}" type="datetime1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DF00-047B-4830-AA93-A29BBFE4F52A}" type="datetime1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F791B-D819-46D4-BCD6-0F88CB3B9EBD}" type="datetime1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20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0.png"/><Relationship Id="rId7" Type="http://schemas.openxmlformats.org/officeDocument/2006/relationships/image" Target="../media/image28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(ESO207A)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295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An </a:t>
            </a:r>
            <a:r>
              <a:rPr lang="en-US" sz="2400" b="1" dirty="0">
                <a:solidFill>
                  <a:srgbClr val="002060"/>
                </a:solidFill>
              </a:rPr>
              <a:t>overview</a:t>
            </a:r>
            <a:r>
              <a:rPr lang="en-US" sz="2400" dirty="0">
                <a:solidFill>
                  <a:srgbClr val="002060"/>
                </a:solidFill>
              </a:rPr>
              <a:t> of the course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motivation</a:t>
            </a:r>
            <a:r>
              <a:rPr lang="en-US" sz="2400" dirty="0">
                <a:solidFill>
                  <a:srgbClr val="002060"/>
                </a:solidFill>
              </a:rPr>
              <a:t> for the course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some </a:t>
            </a:r>
            <a:r>
              <a:rPr lang="en-US" sz="2400" b="1" dirty="0">
                <a:solidFill>
                  <a:srgbClr val="002060"/>
                </a:solidFill>
              </a:rPr>
              <a:t>concrete</a:t>
            </a:r>
            <a:r>
              <a:rPr lang="en-US" sz="2400" dirty="0">
                <a:solidFill>
                  <a:srgbClr val="002060"/>
                </a:solidFill>
              </a:rPr>
              <a:t> examples.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Aim</a:t>
            </a:r>
            <a:r>
              <a:rPr lang="en-US" sz="3600" b="1" dirty="0"/>
              <a:t> of a data structure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To </a:t>
            </a:r>
            <a:r>
              <a:rPr lang="en-US" sz="2000" u="sng" dirty="0"/>
              <a:t>store/organize</a:t>
            </a:r>
            <a:r>
              <a:rPr lang="en-US" sz="2000" dirty="0"/>
              <a:t> a given data in the memory of computer so that </a:t>
            </a:r>
          </a:p>
          <a:p>
            <a:pPr marL="0" indent="0">
              <a:buNone/>
            </a:pPr>
            <a:r>
              <a:rPr lang="en-US" sz="2000" dirty="0"/>
              <a:t>each subsequent operation (query/update) can be performed quickly.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0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 Algorithm and Data Structures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543800" cy="1752600"/>
          </a:xfrm>
        </p:spPr>
        <p:txBody>
          <a:bodyPr/>
          <a:lstStyle/>
          <a:p>
            <a:r>
              <a:rPr lang="en-US" sz="2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we have Processors running at </a:t>
            </a:r>
            <a:r>
              <a:rPr lang="en-US" sz="2400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gigahertz</a:t>
            </a:r>
            <a:r>
              <a:rPr lang="en-US" sz="2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</a:p>
          <a:p>
            <a:r>
              <a:rPr lang="en-US" sz="2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We have RAMs that can Store </a:t>
            </a:r>
            <a:r>
              <a:rPr lang="en-US" sz="2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Giga Bytes</a:t>
            </a:r>
            <a:r>
              <a:rPr lang="en-US" sz="2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C0282F-D85C-E644-B221-343B2FF3D6C6}"/>
              </a:ext>
            </a:extLst>
          </p:cNvPr>
          <p:cNvSpPr/>
          <p:nvPr/>
        </p:nvSpPr>
        <p:spPr>
          <a:xfrm>
            <a:off x="685801" y="228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AIM of the Course</a:t>
            </a:r>
          </a:p>
        </p:txBody>
      </p:sp>
    </p:spTree>
    <p:extLst>
      <p:ext uri="{BB962C8B-B14F-4D97-AF65-F5344CB8AC3E}">
        <p14:creationId xmlns:p14="http://schemas.microsoft.com/office/powerpoint/2010/main" val="9443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Revisiting problems from </a:t>
            </a:r>
            <a:r>
              <a:rPr lang="en-US" sz="4000" b="1" dirty="0">
                <a:solidFill>
                  <a:srgbClr val="7030A0"/>
                </a:solidFill>
              </a:rPr>
              <a:t>ESC101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E27-9902-0933-77DC-C3F62B2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1:   </a:t>
            </a:r>
            <a:br>
              <a:rPr lang="en-US" sz="3200" b="1" dirty="0"/>
            </a:b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and implement an algorithm with the following objective: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IN" sz="2000" b="1" dirty="0"/>
                  <a:t>Input</a:t>
                </a:r>
                <a:r>
                  <a:rPr lang="en-IN" sz="2000" dirty="0"/>
                  <a:t>: integer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/>
                  <a:t>            integer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b="1" dirty="0"/>
                  <a:t>Output</a:t>
                </a:r>
                <a:r>
                  <a:rPr lang="en-IN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EB52-9E3F-0D0D-026A-BDFA37BE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EE04A-03D0-A950-9083-D5F1A3FB67C6}"/>
              </a:ext>
            </a:extLst>
          </p:cNvPr>
          <p:cNvSpPr txBox="1"/>
          <p:nvPr/>
        </p:nvSpPr>
        <p:spPr>
          <a:xfrm>
            <a:off x="2337378" y="3135868"/>
            <a:ext cx="15488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long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long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213D1-6A04-9049-A8A9-3A81CAB80F10}"/>
              </a:ext>
            </a:extLst>
          </p:cNvPr>
          <p:cNvSpPr txBox="1"/>
          <p:nvPr/>
        </p:nvSpPr>
        <p:spPr>
          <a:xfrm>
            <a:off x="2337378" y="2667000"/>
            <a:ext cx="5196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344F80-DAD5-F74A-B362-10410E4D4974}"/>
                  </a:ext>
                </a:extLst>
              </p:cNvPr>
              <p:cNvSpPr txBox="1"/>
              <p:nvPr/>
            </p:nvSpPr>
            <p:spPr>
              <a:xfrm>
                <a:off x="1676400" y="3810000"/>
                <a:ext cx="1223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mod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344F80-DAD5-F74A-B362-10410E4D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810000"/>
                <a:ext cx="1223412" cy="369332"/>
              </a:xfrm>
              <a:prstGeom prst="rect">
                <a:avLst/>
              </a:prstGeom>
              <a:blipFill>
                <a:blip r:embed="rId3"/>
                <a:stretch>
                  <a:fillRect l="-41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92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1" animBg="1"/>
      <p:bldP spid="6" grpId="1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E27-9902-0933-77DC-C3F62B2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1:   </a:t>
            </a:r>
            <a:br>
              <a:rPr lang="en-US" sz="3200" b="1" dirty="0"/>
            </a:b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and implement an algorithm with the following objective: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IN" sz="2000" b="1" dirty="0"/>
                  <a:t>Input</a:t>
                </a:r>
                <a:r>
                  <a:rPr lang="en-IN" sz="2000" dirty="0"/>
                  <a:t>: integer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/>
                  <a:t>            integer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b="1" dirty="0"/>
                  <a:t>Output</a:t>
                </a:r>
                <a:r>
                  <a:rPr lang="en-IN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EB52-9E3F-0D0D-026A-BDFA37BE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EE04A-03D0-A950-9083-D5F1A3FB67C6}"/>
              </a:ext>
            </a:extLst>
          </p:cNvPr>
          <p:cNvSpPr txBox="1"/>
          <p:nvPr/>
        </p:nvSpPr>
        <p:spPr>
          <a:xfrm>
            <a:off x="3251778" y="3135868"/>
            <a:ext cx="15488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long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long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213D1-6A04-9049-A8A9-3A81CAB80F10}"/>
              </a:ext>
            </a:extLst>
          </p:cNvPr>
          <p:cNvSpPr txBox="1"/>
          <p:nvPr/>
        </p:nvSpPr>
        <p:spPr>
          <a:xfrm>
            <a:off x="3251778" y="2667000"/>
            <a:ext cx="5196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344F80-DAD5-F74A-B362-10410E4D4974}"/>
                  </a:ext>
                </a:extLst>
              </p:cNvPr>
              <p:cNvSpPr txBox="1"/>
              <p:nvPr/>
            </p:nvSpPr>
            <p:spPr>
              <a:xfrm>
                <a:off x="1676400" y="3810000"/>
                <a:ext cx="1223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mod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344F80-DAD5-F74A-B362-10410E4D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810000"/>
                <a:ext cx="1223412" cy="369332"/>
              </a:xfrm>
              <a:prstGeom prst="rect">
                <a:avLst/>
              </a:prstGeom>
              <a:blipFill>
                <a:blip r:embed="rId3"/>
                <a:stretch>
                  <a:fillRect l="-41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04C33912-32AF-9A4C-ACA3-F89C0A18BDBD}"/>
                  </a:ext>
                </a:extLst>
              </p:cNvPr>
              <p:cNvSpPr/>
              <p:nvPr/>
            </p:nvSpPr>
            <p:spPr>
              <a:xfrm>
                <a:off x="2514600" y="4648200"/>
                <a:ext cx="3733800" cy="762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solidFill>
                                    <a:schemeClr val="tx1"/>
                                  </a:solidFill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04C33912-32AF-9A4C-ACA3-F89C0A18B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648200"/>
                <a:ext cx="3733800" cy="762000"/>
              </a:xfrm>
              <a:prstGeom prst="roundRect">
                <a:avLst/>
              </a:prstGeom>
              <a:blipFill>
                <a:blip r:embed="rId4"/>
                <a:stretch>
                  <a:fillRect l="-17230" t="-238095" b="-3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B290675-7D91-2944-96FD-11A9DB5C2A78}"/>
                  </a:ext>
                </a:extLst>
              </p:cNvPr>
              <p:cNvSpPr/>
              <p:nvPr/>
            </p:nvSpPr>
            <p:spPr>
              <a:xfrm>
                <a:off x="2438400" y="4343400"/>
                <a:ext cx="5562600" cy="1447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𝐞𝐯𝐞𝐧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𝐨𝐝𝐝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B290675-7D91-2944-96FD-11A9DB5C2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343400"/>
                <a:ext cx="5562600" cy="1447800"/>
              </a:xfrm>
              <a:prstGeom prst="roundRect">
                <a:avLst/>
              </a:prstGeom>
              <a:blipFill>
                <a:blip r:embed="rId5"/>
                <a:stretch>
                  <a:fillRect l="-29252" t="-214655" b="-30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2C2ED3-0175-2E4A-8905-200E56C116F2}"/>
                  </a:ext>
                </a:extLst>
              </p:cNvPr>
              <p:cNvSpPr txBox="1"/>
              <p:nvPr/>
            </p:nvSpPr>
            <p:spPr>
              <a:xfrm>
                <a:off x="3826740" y="4876800"/>
                <a:ext cx="1735860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2C2ED3-0175-2E4A-8905-200E56C11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740" y="4876800"/>
                <a:ext cx="1735860" cy="475451"/>
              </a:xfrm>
              <a:prstGeom prst="rect">
                <a:avLst/>
              </a:prstGeom>
              <a:blipFill>
                <a:blip r:embed="rId6"/>
                <a:stretch>
                  <a:fillRect t="-5263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73D8F9-11A6-DD43-8025-5CBBFEA7C819}"/>
                  </a:ext>
                </a:extLst>
              </p:cNvPr>
              <p:cNvSpPr txBox="1"/>
              <p:nvPr/>
            </p:nvSpPr>
            <p:spPr>
              <a:xfrm>
                <a:off x="3711874" y="5257800"/>
                <a:ext cx="2155526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×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73D8F9-11A6-DD43-8025-5CBBFEA7C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4" y="5257800"/>
                <a:ext cx="2155526" cy="475451"/>
              </a:xfrm>
              <a:prstGeom prst="rect">
                <a:avLst/>
              </a:prstGeom>
              <a:blipFill>
                <a:blip r:embed="rId7"/>
                <a:stretch>
                  <a:fillRect t="-5263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08402BF-31C4-7C49-8702-5C5CAC6F6898}"/>
              </a:ext>
            </a:extLst>
          </p:cNvPr>
          <p:cNvSpPr txBox="1"/>
          <p:nvPr/>
        </p:nvSpPr>
        <p:spPr>
          <a:xfrm>
            <a:off x="609600" y="4343400"/>
            <a:ext cx="11031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4FDD0-7CF0-E74B-B1E4-BC88CC8D53D0}"/>
              </a:ext>
            </a:extLst>
          </p:cNvPr>
          <p:cNvSpPr txBox="1"/>
          <p:nvPr/>
        </p:nvSpPr>
        <p:spPr>
          <a:xfrm>
            <a:off x="190929" y="6240403"/>
            <a:ext cx="182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C31"/>
                </a:solidFill>
              </a:rPr>
              <a:t>Homework 1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4B3D09-49D1-6142-A8A3-93C23B664861}"/>
              </a:ext>
            </a:extLst>
          </p:cNvPr>
          <p:cNvSpPr txBox="1"/>
          <p:nvPr/>
        </p:nvSpPr>
        <p:spPr>
          <a:xfrm>
            <a:off x="2013885" y="6287358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C code to see  if it works.</a:t>
            </a:r>
          </a:p>
        </p:txBody>
      </p:sp>
    </p:spTree>
    <p:extLst>
      <p:ext uri="{BB962C8B-B14F-4D97-AF65-F5344CB8AC3E}">
        <p14:creationId xmlns:p14="http://schemas.microsoft.com/office/powerpoint/2010/main" val="378920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Fibonacci numbers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−1) + 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−2)  </m:t>
                    </m:r>
                  </m:oMath>
                </a14:m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&gt;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b="1" dirty="0"/>
                  <a:t>Algorithms you must have implemented </a:t>
                </a:r>
                <a:r>
                  <a:rPr lang="en-US" sz="2000" dirty="0"/>
                  <a:t>for computing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) :</a:t>
                </a:r>
              </a:p>
              <a:p>
                <a:r>
                  <a:rPr lang="en-US" sz="2400" b="1" dirty="0">
                    <a:solidFill>
                      <a:srgbClr val="7030A0"/>
                    </a:solidFill>
                  </a:rPr>
                  <a:t>Iterative</a:t>
                </a:r>
              </a:p>
              <a:p>
                <a:r>
                  <a:rPr lang="en-US" sz="2400" b="1" dirty="0">
                    <a:solidFill>
                      <a:srgbClr val="7030A0"/>
                    </a:solidFill>
                  </a:rPr>
                  <a:t>recursive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0F0B4-2024-B36B-AC32-E4B9079BC64F}"/>
              </a:ext>
            </a:extLst>
          </p:cNvPr>
          <p:cNvSpPr txBox="1"/>
          <p:nvPr/>
        </p:nvSpPr>
        <p:spPr>
          <a:xfrm>
            <a:off x="3144687" y="3581400"/>
            <a:ext cx="394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Using induction or otherwise, show that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DB2F4-38B3-A905-486A-E8742996AAC3}"/>
              </a:ext>
            </a:extLst>
          </p:cNvPr>
          <p:cNvSpPr txBox="1"/>
          <p:nvPr/>
        </p:nvSpPr>
        <p:spPr>
          <a:xfrm>
            <a:off x="914400" y="353523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C31"/>
                </a:solidFill>
              </a:rPr>
              <a:t>Simple exercise: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801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/>
                  <a:t>Iterative Algorithm for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2296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err="1">
                    <a:solidFill>
                      <a:srgbClr val="7030A0"/>
                    </a:solidFill>
                  </a:rPr>
                  <a:t>IFib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else</a:t>
                </a:r>
                <a:r>
                  <a:rPr lang="en-US" sz="2000" dirty="0"/>
                  <a:t>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{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{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𝑎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𝑎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return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229600" cy="5121275"/>
              </a:xfrm>
              <a:blipFill>
                <a:blip r:embed="rId3"/>
                <a:stretch>
                  <a:fillRect l="-1852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3D4CE-AF8A-5E46-A655-CCD7D235A361}"/>
              </a:ext>
            </a:extLst>
          </p:cNvPr>
          <p:cNvSpPr txBox="1"/>
          <p:nvPr/>
        </p:nvSpPr>
        <p:spPr>
          <a:xfrm>
            <a:off x="5562599" y="3894788"/>
            <a:ext cx="13252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FAD065-5E3D-0049-86BB-5FDEA1186A39}"/>
                  </a:ext>
                </a:extLst>
              </p:cNvPr>
              <p:cNvSpPr txBox="1"/>
              <p:nvPr/>
            </p:nvSpPr>
            <p:spPr>
              <a:xfrm>
                <a:off x="5181600" y="19050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FAD065-5E3D-0049-86BB-5FDEA1186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05000"/>
                <a:ext cx="4106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142F993-FBE6-864F-834B-CC256E7EA88B}"/>
              </a:ext>
            </a:extLst>
          </p:cNvPr>
          <p:cNvSpPr txBox="1"/>
          <p:nvPr/>
        </p:nvSpPr>
        <p:spPr>
          <a:xfrm>
            <a:off x="5562599" y="2308745"/>
            <a:ext cx="21499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Assignment operator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B4551-F4A0-4946-BE0E-2CEBEE808209}"/>
              </a:ext>
            </a:extLst>
          </p:cNvPr>
          <p:cNvSpPr txBox="1"/>
          <p:nvPr/>
        </p:nvSpPr>
        <p:spPr>
          <a:xfrm>
            <a:off x="5151909" y="234575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3703C-4BA1-0349-B405-BA219EB832EF}"/>
              </a:ext>
            </a:extLst>
          </p:cNvPr>
          <p:cNvSpPr txBox="1"/>
          <p:nvPr/>
        </p:nvSpPr>
        <p:spPr>
          <a:xfrm>
            <a:off x="5562599" y="1891595"/>
            <a:ext cx="18072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Equality operator</a:t>
            </a:r>
          </a:p>
        </p:txBody>
      </p:sp>
    </p:spTree>
    <p:extLst>
      <p:ext uri="{BB962C8B-B14F-4D97-AF65-F5344CB8AC3E}">
        <p14:creationId xmlns:p14="http://schemas.microsoft.com/office/powerpoint/2010/main" val="25135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 animBg="1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/>
                  <a:t>Recursive algorithm for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err="1">
                    <a:solidFill>
                      <a:srgbClr val="7030A0"/>
                    </a:solidFill>
                  </a:rPr>
                  <a:t>Rfib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if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 return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   if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) return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else return(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666AD-309A-FA80-03A7-15D2F5E0AD81}"/>
                  </a:ext>
                </a:extLst>
              </p:cNvPr>
              <p:cNvSpPr txBox="1"/>
              <p:nvPr/>
            </p:nvSpPr>
            <p:spPr>
              <a:xfrm>
                <a:off x="2743200" y="3505200"/>
                <a:ext cx="12498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666AD-309A-FA80-03A7-15D2F5E0A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505200"/>
                <a:ext cx="1249829" cy="369332"/>
              </a:xfrm>
              <a:prstGeom prst="rect">
                <a:avLst/>
              </a:prstGeom>
              <a:blipFill>
                <a:blip r:embed="rId4"/>
                <a:stretch>
                  <a:fillRect l="-3902" t="-8197" r="-341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21B966-75C7-6F39-D635-DDC04BCEEE20}"/>
                  </a:ext>
                </a:extLst>
              </p:cNvPr>
              <p:cNvSpPr txBox="1"/>
              <p:nvPr/>
            </p:nvSpPr>
            <p:spPr>
              <a:xfrm>
                <a:off x="4191000" y="3505200"/>
                <a:ext cx="12498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800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21B966-75C7-6F39-D635-DDC04BCEE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505200"/>
                <a:ext cx="1249829" cy="369332"/>
              </a:xfrm>
              <a:prstGeom prst="rect">
                <a:avLst/>
              </a:prstGeom>
              <a:blipFill>
                <a:blip r:embed="rId5"/>
                <a:stretch>
                  <a:fillRect l="-4390" t="-8197" r="-341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99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E27-9902-0933-77DC-C3F62B2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2:   </a:t>
            </a:r>
            <a:br>
              <a:rPr lang="en-US" sz="3200" b="1" dirty="0"/>
            </a:b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and implement an algorithm with the following objective: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IN" sz="2000" b="1" dirty="0"/>
                  <a:t>Input</a:t>
                </a:r>
                <a:r>
                  <a:rPr lang="en-IN" sz="2000" dirty="0"/>
                  <a:t>: an integer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b="1" dirty="0"/>
                  <a:t>Output</a:t>
                </a:r>
                <a:r>
                  <a:rPr lang="en-IN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EB52-9E3F-0D0D-026A-BDFA37BE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EE04A-03D0-A950-9083-D5F1A3FB67C6}"/>
              </a:ext>
            </a:extLst>
          </p:cNvPr>
          <p:cNvSpPr txBox="1"/>
          <p:nvPr/>
        </p:nvSpPr>
        <p:spPr>
          <a:xfrm>
            <a:off x="3505200" y="2743200"/>
            <a:ext cx="15488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long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long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4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E27-9902-0933-77DC-C3F62B2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2:   </a:t>
            </a:r>
            <a:br>
              <a:rPr lang="en-US" sz="3200" b="1" dirty="0"/>
            </a:b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and implement an algorithm with the following objective: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IN" sz="2000" b="1" dirty="0"/>
                  <a:t>Input</a:t>
                </a:r>
                <a:r>
                  <a:rPr lang="en-IN" sz="2000" dirty="0"/>
                  <a:t>: an integer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b="1" dirty="0"/>
                  <a:t>Output</a:t>
                </a:r>
                <a:r>
                  <a:rPr lang="en-IN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EB52-9E3F-0D0D-026A-BDFA37BE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EE04A-03D0-A950-9083-D5F1A3FB67C6}"/>
              </a:ext>
            </a:extLst>
          </p:cNvPr>
          <p:cNvSpPr txBox="1"/>
          <p:nvPr/>
        </p:nvSpPr>
        <p:spPr>
          <a:xfrm>
            <a:off x="3505200" y="2743200"/>
            <a:ext cx="15488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long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long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2600A-56F6-0E4F-B84A-C6EC51BD6FC8}"/>
              </a:ext>
            </a:extLst>
          </p:cNvPr>
          <p:cNvSpPr txBox="1"/>
          <p:nvPr/>
        </p:nvSpPr>
        <p:spPr>
          <a:xfrm>
            <a:off x="541702" y="4343400"/>
            <a:ext cx="182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C31"/>
                </a:solidFill>
              </a:rPr>
              <a:t>Homework 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F942C-B23E-FE4F-B871-254769BAAE32}"/>
              </a:ext>
            </a:extLst>
          </p:cNvPr>
          <p:cNvSpPr txBox="1"/>
          <p:nvPr/>
        </p:nvSpPr>
        <p:spPr>
          <a:xfrm>
            <a:off x="2698687" y="4419600"/>
            <a:ext cx="385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 </a:t>
            </a:r>
            <a:r>
              <a:rPr lang="en-US" dirty="0" err="1"/>
              <a:t>Rfib</a:t>
            </a:r>
            <a:r>
              <a:rPr lang="en-US" dirty="0"/>
              <a:t> and </a:t>
            </a:r>
            <a:r>
              <a:rPr lang="en-US" dirty="0" err="1"/>
              <a:t>IFib</a:t>
            </a:r>
            <a:r>
              <a:rPr lang="en-US" dirty="0"/>
              <a:t> algorithm in 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A6C0F3F-5112-F245-9433-51608E452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544574"/>
                  </p:ext>
                </p:extLst>
              </p:nvPr>
            </p:nvGraphicFramePr>
            <p:xfrm>
              <a:off x="2743200" y="4876336"/>
              <a:ext cx="5420360" cy="137983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Taken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 Rfib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Largest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IFib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A6C0F3F-5112-F245-9433-51608E452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544574"/>
                  </p:ext>
                </p:extLst>
              </p:nvPr>
            </p:nvGraphicFramePr>
            <p:xfrm>
              <a:off x="2743200" y="4876336"/>
              <a:ext cx="5420360" cy="137983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Taken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500" t="-4000" r="-101250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7500" t="-4000" r="-1250" b="-1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AE22F4E-B90B-8447-8D22-EFFCA647E93A}"/>
              </a:ext>
            </a:extLst>
          </p:cNvPr>
          <p:cNvSpPr txBox="1"/>
          <p:nvPr/>
        </p:nvSpPr>
        <p:spPr>
          <a:xfrm>
            <a:off x="2882668" y="5562600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/>
              <a:t> minute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E08F0-69C3-004A-B2DF-D9F1BAAB5723}"/>
              </a:ext>
            </a:extLst>
          </p:cNvPr>
          <p:cNvSpPr txBox="1"/>
          <p:nvPr/>
        </p:nvSpPr>
        <p:spPr>
          <a:xfrm>
            <a:off x="2882668" y="5867400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10</a:t>
            </a:r>
            <a:r>
              <a:rPr lang="en-US" dirty="0"/>
              <a:t> 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35A45-EA87-E246-9E27-DAF3B5E65BB8}"/>
              </a:ext>
            </a:extLst>
          </p:cNvPr>
          <p:cNvSpPr txBox="1"/>
          <p:nvPr/>
        </p:nvSpPr>
        <p:spPr>
          <a:xfrm>
            <a:off x="533400" y="6320135"/>
            <a:ext cx="182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C31"/>
                </a:solidFill>
              </a:rPr>
              <a:t>Homework 3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EAD1C-74E3-6A47-81DA-586316919916}"/>
              </a:ext>
            </a:extLst>
          </p:cNvPr>
          <p:cNvSpPr txBox="1"/>
          <p:nvPr/>
        </p:nvSpPr>
        <p:spPr>
          <a:xfrm>
            <a:off x="2622756" y="6354246"/>
            <a:ext cx="507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Ponder over an efficient algorithm for this problem.</a:t>
            </a:r>
          </a:p>
        </p:txBody>
      </p:sp>
    </p:spTree>
    <p:extLst>
      <p:ext uri="{BB962C8B-B14F-4D97-AF65-F5344CB8AC3E}">
        <p14:creationId xmlns:p14="http://schemas.microsoft.com/office/powerpoint/2010/main" val="35468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The website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moodle.cse.iitk.ac.in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CSE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ESO207: Data Structures and Algorithms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sz="2800" dirty="0">
                <a:sym typeface="Wingdings" pitchFamily="2" charset="2"/>
              </a:rPr>
              <a:t>(guest login allowed)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76200" y="2438400"/>
            <a:ext cx="4572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1905000" y="5029200"/>
            <a:ext cx="5562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course will be taught </a:t>
            </a:r>
            <a:r>
              <a:rPr lang="en-US" b="1" u="sng" dirty="0">
                <a:solidFill>
                  <a:schemeClr val="tx1"/>
                </a:solidFill>
              </a:rPr>
              <a:t>differently.</a:t>
            </a:r>
          </a:p>
        </p:txBody>
      </p:sp>
    </p:spTree>
    <p:extLst>
      <p:ext uri="{BB962C8B-B14F-4D97-AF65-F5344CB8AC3E}">
        <p14:creationId xmlns:p14="http://schemas.microsoft.com/office/powerpoint/2010/main" val="28697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we need efficient algorithms in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Search engines like </a:t>
            </a:r>
            <a:r>
              <a:rPr lang="en-US" sz="2400" b="1" dirty="0">
                <a:solidFill>
                  <a:srgbClr val="7030A0"/>
                </a:solidFill>
              </a:rPr>
              <a:t>Google </a:t>
            </a:r>
            <a:r>
              <a:rPr lang="en-US" sz="2400" dirty="0">
                <a:solidFill>
                  <a:srgbClr val="002060"/>
                </a:solidFill>
              </a:rPr>
              <a:t>exploits many clever algorithms.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Joint Seat Allocation 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The Data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A Motivating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22</a:t>
            </a:fld>
            <a:endParaRPr lang="en-US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620500E-A525-797A-566E-98C6F02EB38F}"/>
              </a:ext>
            </a:extLst>
          </p:cNvPr>
          <p:cNvSpPr txBox="1">
            <a:spLocks/>
          </p:cNvSpPr>
          <p:nvPr/>
        </p:nvSpPr>
        <p:spPr>
          <a:xfrm>
            <a:off x="609600" y="2514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95644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1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Query: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Range-minima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million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No. of queries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millions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199"/>
              </a:xfrm>
              <a:blipFill>
                <a:blip r:embed="rId2"/>
                <a:stretch>
                  <a:fillRect l="-741" t="-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664640" y="4546606"/>
            <a:ext cx="748218" cy="978932"/>
            <a:chOff x="3276600" y="4495800"/>
            <a:chExt cx="748218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276600" y="5105400"/>
                  <a:ext cx="748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 smtClean="0"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105400"/>
                  <a:ext cx="74821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6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5656991" y="4546606"/>
            <a:ext cx="882742" cy="990600"/>
            <a:chOff x="5334000" y="4495800"/>
            <a:chExt cx="882742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000" y="5117068"/>
                  <a:ext cx="882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  <m:r>
                          <a:rPr lang="en-US" i="1" dirty="0" smtClean="0">
                            <a:latin typeface="Cambria Math"/>
                          </a:rPr>
                          <m:t>=11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5117068"/>
                  <a:ext cx="88274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82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Left Brace 31"/>
          <p:cNvSpPr/>
          <p:nvPr/>
        </p:nvSpPr>
        <p:spPr>
          <a:xfrm rot="5400000">
            <a:off x="4199787" y="2152368"/>
            <a:ext cx="515818" cy="342900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02100" y="3213664"/>
                <a:ext cx="2511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Range-Minima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100" y="3213664"/>
                <a:ext cx="2511393" cy="369332"/>
              </a:xfrm>
              <a:prstGeom prst="rect">
                <a:avLst/>
              </a:prstGeom>
              <a:blipFill>
                <a:blip r:embed="rId5"/>
                <a:stretch>
                  <a:fillRect l="-194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6288824"/>
                  </p:ext>
                </p:extLst>
              </p:nvPr>
            </p:nvGraphicFramePr>
            <p:xfrm>
              <a:off x="990600" y="4124960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6288824"/>
                  </p:ext>
                </p:extLst>
              </p:nvPr>
            </p:nvGraphicFramePr>
            <p:xfrm>
              <a:off x="990600" y="4124960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08" t="-1613" r="-150985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408" t="-1613" r="-140985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408" t="-1613" r="-130985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7222" t="-1613" r="-119166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2817" t="-1613" r="-11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2817" t="-1613" r="-10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817" t="-1613" r="-9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2817" t="-1613" r="-8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02817" t="-1613" r="-7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02817" t="-1613" r="-6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2817" t="-1613" r="-5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87500" t="-1613" r="-40138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04225" t="-1613" r="-30704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04225" t="-1613" r="-20704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04225" t="-1613" r="-10704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504225" t="-1613" r="-7042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144E06-332E-B738-D125-354C1FF95799}"/>
                  </a:ext>
                </a:extLst>
              </p:cNvPr>
              <p:cNvSpPr txBox="1"/>
              <p:nvPr/>
            </p:nvSpPr>
            <p:spPr>
              <a:xfrm>
                <a:off x="3561225" y="2332100"/>
                <a:ext cx="4363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report the smallest element from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],…,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144E06-332E-B738-D125-354C1FF95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225" y="2332100"/>
                <a:ext cx="4363567" cy="369332"/>
              </a:xfrm>
              <a:prstGeom prst="rect">
                <a:avLst/>
              </a:prstGeom>
              <a:blipFill>
                <a:blip r:embed="rId7"/>
                <a:stretch>
                  <a:fillRect l="-1117" t="-10000" r="-55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8F2D30-CCC0-C3C7-DE66-9D5AFD51872E}"/>
              </a:ext>
            </a:extLst>
          </p:cNvPr>
          <p:cNvSpPr txBox="1"/>
          <p:nvPr/>
        </p:nvSpPr>
        <p:spPr>
          <a:xfrm>
            <a:off x="457200" y="407954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IN" sz="2400" dirty="0"/>
          </a:p>
        </p:txBody>
      </p:sp>
      <p:sp>
        <p:nvSpPr>
          <p:cNvPr id="39" name="Title 6">
            <a:extLst>
              <a:ext uri="{FF2B5EF4-FFF2-40B4-BE49-F238E27FC236}">
                <a16:creationId xmlns:a16="http://schemas.microsoft.com/office/drawing/2014/main" id="{090A87A1-CE59-6038-402B-3310156FAD11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0D4454-057E-06E1-C4D7-7CDBB5C2CF0C}"/>
                  </a:ext>
                </a:extLst>
              </p:cNvPr>
              <p:cNvSpPr txBox="1"/>
              <p:nvPr/>
            </p:nvSpPr>
            <p:spPr>
              <a:xfrm>
                <a:off x="1281193" y="1611662"/>
                <a:ext cx="2924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an array </a:t>
                </a:r>
                <a:r>
                  <a:rPr lang="en-US" sz="1800" b="1" dirty="0"/>
                  <a:t>A</a:t>
                </a:r>
                <a:r>
                  <a:rPr lang="en-US" sz="1800" dirty="0"/>
                  <a:t> storing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numbers</a:t>
                </a:r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0D4454-057E-06E1-C4D7-7CDBB5C2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93" y="1611662"/>
                <a:ext cx="2924006" cy="369332"/>
              </a:xfrm>
              <a:prstGeom prst="rect">
                <a:avLst/>
              </a:prstGeom>
              <a:blipFill>
                <a:blip r:embed="rId8"/>
                <a:stretch>
                  <a:fillRect l="-1667" t="-8197" r="-104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66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2" grpId="0" animBg="1"/>
      <p:bldP spid="37" grpId="0"/>
      <p:bldP spid="10" grpId="0"/>
      <p:bldP spid="17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Applications: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000" b="1" dirty="0"/>
              <a:t>Computational geometry</a:t>
            </a:r>
          </a:p>
          <a:p>
            <a:endParaRPr lang="en-US" sz="2000" b="1" dirty="0"/>
          </a:p>
          <a:p>
            <a:r>
              <a:rPr lang="en-US" sz="2000" b="1" dirty="0"/>
              <a:t>String matching</a:t>
            </a:r>
          </a:p>
          <a:p>
            <a:endParaRPr lang="en-US" sz="2000" b="1" dirty="0"/>
          </a:p>
          <a:p>
            <a:r>
              <a:rPr lang="en-US" sz="2000" b="1" dirty="0"/>
              <a:t>As an efficient subroutine in a variety of algorithms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B709A99-9590-4D78-CB02-3DA5570A7BB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80877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Solution 1: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Answer each query in a brute force manner using </a:t>
                </a:r>
                <a:r>
                  <a:rPr lang="en-US" sz="2000" b="1" dirty="0"/>
                  <a:t>A</a:t>
                </a:r>
                <a:r>
                  <a:rPr lang="en-US" sz="2000" dirty="0"/>
                  <a:t> itself.</a:t>
                </a:r>
              </a:p>
              <a:p>
                <a:pPr marL="0" indent="0">
                  <a:buNone/>
                </a:pPr>
                <a:endParaRPr lang="en-US" sz="1000" b="1" dirty="0"/>
              </a:p>
              <a:p>
                <a:pPr marL="0" indent="0">
                  <a:buNone/>
                </a:pPr>
                <a:r>
                  <a:rPr lang="en-US" sz="1800" b="1" dirty="0"/>
                  <a:t>Range-minima-trivial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temp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min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(temp &lt;=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{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(min &gt; </a:t>
                </a:r>
                <a:r>
                  <a:rPr lang="en-US" sz="1800" b="1" dirty="0"/>
                  <a:t>A</a:t>
                </a:r>
                <a:r>
                  <a:rPr lang="en-US" sz="1800" dirty="0"/>
                  <a:t>[temp])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min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[temp];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temp temp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return min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Time </a:t>
                </a:r>
                <a:r>
                  <a:rPr lang="en-US" sz="2000" b="1" dirty="0">
                    <a:sym typeface="Wingdings" pitchFamily="2" charset="2"/>
                  </a:rPr>
                  <a:t>taken to answer a query:</a:t>
                </a:r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>
                <a:blip r:embed="rId2"/>
                <a:stretch>
                  <a:fillRect l="-1111" t="-1026" b="-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25</a:t>
            </a:fld>
            <a:endParaRPr lang="en-US"/>
          </a:p>
        </p:txBody>
      </p:sp>
      <p:sp>
        <p:nvSpPr>
          <p:cNvPr id="5" name="Up Ribbon 4"/>
          <p:cNvSpPr/>
          <p:nvPr/>
        </p:nvSpPr>
        <p:spPr>
          <a:xfrm>
            <a:off x="4419600" y="2590800"/>
            <a:ext cx="4419600" cy="990600"/>
          </a:xfrm>
          <a:prstGeom prst="ribbon2">
            <a:avLst>
              <a:gd name="adj1" fmla="val 16667"/>
              <a:gd name="adj2" fmla="val 6925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for answering </a:t>
            </a:r>
            <a:r>
              <a:rPr lang="en-US" b="1" dirty="0">
                <a:solidFill>
                  <a:schemeClr val="tx1"/>
                </a:solidFill>
              </a:rPr>
              <a:t>all</a:t>
            </a:r>
            <a:r>
              <a:rPr lang="en-US" dirty="0">
                <a:solidFill>
                  <a:schemeClr val="tx1"/>
                </a:solidFill>
              </a:rPr>
              <a:t> queries: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5650468"/>
            <a:ext cx="175714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few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milliseconds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324600" y="3886200"/>
            <a:ext cx="685800" cy="6477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7322" y="2971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 few hours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373A23C-F576-6D5E-7CE9-F3D343A1A286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13877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371600"/>
                <a:ext cx="8229600" cy="47545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Solution 2: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and store answer for each possible query in a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×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matrix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][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] 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Space :</a:t>
                </a:r>
                <a:r>
                  <a:rPr lang="en-US" sz="2000" dirty="0"/>
                  <a:t> </a:t>
                </a:r>
                <a:r>
                  <a:rPr lang="en-US" sz="2000" b="1" dirty="0"/>
                  <a:t>roughly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words.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371600"/>
                <a:ext cx="8229600" cy="4754563"/>
              </a:xfrm>
              <a:blipFill>
                <a:blip r:embed="rId2"/>
                <a:stretch>
                  <a:fillRect l="-1111" t="-1795" b="-2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33400" y="2490160"/>
            <a:ext cx="3733799" cy="2843841"/>
            <a:chOff x="533400" y="2490159"/>
            <a:chExt cx="3733799" cy="2843841"/>
          </a:xfrm>
        </p:grpSpPr>
        <p:grpSp>
          <p:nvGrpSpPr>
            <p:cNvPr id="42" name="Group 41"/>
            <p:cNvGrpSpPr/>
            <p:nvPr/>
          </p:nvGrpSpPr>
          <p:grpSpPr>
            <a:xfrm>
              <a:off x="1252939" y="2490159"/>
              <a:ext cx="3014260" cy="2843841"/>
              <a:chOff x="3733800" y="1728216"/>
              <a:chExt cx="4343400" cy="391058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33400" y="419100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B</a:t>
              </a:r>
            </a:p>
          </p:txBody>
        </p:sp>
      </p:grpSp>
      <p:sp>
        <p:nvSpPr>
          <p:cNvPr id="90" name="Up Ribbon 89"/>
          <p:cNvSpPr/>
          <p:nvPr/>
        </p:nvSpPr>
        <p:spPr>
          <a:xfrm>
            <a:off x="5105400" y="2698044"/>
            <a:ext cx="3505200" cy="9906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Solution 2</a:t>
            </a:r>
            <a:r>
              <a:rPr lang="en-US" b="1" dirty="0">
                <a:solidFill>
                  <a:schemeClr val="tx1"/>
                </a:solidFill>
              </a:rPr>
              <a:t> is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Theoretically </a:t>
            </a:r>
            <a:r>
              <a:rPr lang="en-US" b="1" dirty="0">
                <a:solidFill>
                  <a:srgbClr val="7030A0"/>
                </a:solidFill>
              </a:rPr>
              <a:t>efficient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but practically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inefficient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Smiley Face 87"/>
          <p:cNvSpPr/>
          <p:nvPr/>
        </p:nvSpPr>
        <p:spPr>
          <a:xfrm>
            <a:off x="6553200" y="4419600"/>
            <a:ext cx="685800" cy="6477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5105400" y="3657600"/>
            <a:ext cx="4038600" cy="2057400"/>
          </a:xfrm>
          <a:prstGeom prst="cloudCallout">
            <a:avLst>
              <a:gd name="adj1" fmla="val 45865"/>
              <a:gd name="adj2" fmla="val 6259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Size of 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C00000"/>
                </a:solidFill>
              </a:rPr>
              <a:t> is </a:t>
            </a:r>
            <a:r>
              <a:rPr lang="en-US" sz="1600" b="1" dirty="0">
                <a:solidFill>
                  <a:srgbClr val="C00000"/>
                </a:solidFill>
              </a:rPr>
              <a:t>too large </a:t>
            </a:r>
            <a:r>
              <a:rPr lang="en-US" sz="1600" dirty="0">
                <a:solidFill>
                  <a:srgbClr val="C00000"/>
                </a:solidFill>
              </a:rPr>
              <a:t>to be kept in RAM. So we shall have to keep most of it in the </a:t>
            </a:r>
            <a:r>
              <a:rPr lang="en-US" sz="1600" b="1" dirty="0">
                <a:solidFill>
                  <a:srgbClr val="C00000"/>
                </a:solidFill>
              </a:rPr>
              <a:t>Hard disk drive. </a:t>
            </a:r>
            <a:r>
              <a:rPr lang="en-US" sz="1600" dirty="0">
                <a:solidFill>
                  <a:srgbClr val="C00000"/>
                </a:solidFill>
              </a:rPr>
              <a:t>Hence it will take a few </a:t>
            </a:r>
            <a:r>
              <a:rPr lang="en-US" sz="1600" b="1" dirty="0">
                <a:solidFill>
                  <a:srgbClr val="C00000"/>
                </a:solidFill>
              </a:rPr>
              <a:t>milliseconds per query</a:t>
            </a:r>
            <a:r>
              <a:rPr lang="en-US" sz="1600" dirty="0">
                <a:solidFill>
                  <a:srgbClr val="C00000"/>
                </a:solidFill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2998038" y="3172860"/>
                <a:ext cx="158644" cy="1662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038" y="3172860"/>
                <a:ext cx="158644" cy="166242"/>
              </a:xfrm>
              <a:prstGeom prst="rect">
                <a:avLst/>
              </a:prstGeom>
              <a:blipFill>
                <a:blip r:embed="rId3"/>
                <a:stretch>
                  <a:fillRect l="-33333" t="-3448" b="-17241"/>
                </a:stretch>
              </a:blipFill>
              <a:ln w="635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69232" y="3048002"/>
            <a:ext cx="2528806" cy="369332"/>
            <a:chOff x="469232" y="3048002"/>
            <a:chExt cx="2528806" cy="369332"/>
          </a:xfrm>
        </p:grpSpPr>
        <p:cxnSp>
          <p:nvCxnSpPr>
            <p:cNvPr id="92" name="Straight Connector 91"/>
            <p:cNvCxnSpPr>
              <a:endCxn id="91" idx="1"/>
            </p:cNvCxnSpPr>
            <p:nvPr/>
          </p:nvCxnSpPr>
          <p:spPr>
            <a:xfrm>
              <a:off x="657181" y="3255981"/>
              <a:ext cx="2340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9232" y="3048002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32" y="3048002"/>
                  <a:ext cx="3186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971800" y="1981201"/>
            <a:ext cx="324897" cy="1191658"/>
            <a:chOff x="2971800" y="1981201"/>
            <a:chExt cx="324897" cy="1191658"/>
          </a:xfrm>
        </p:grpSpPr>
        <p:cxnSp>
          <p:nvCxnSpPr>
            <p:cNvPr id="93" name="Straight Connector 92"/>
            <p:cNvCxnSpPr>
              <a:endCxn id="91" idx="0"/>
            </p:cNvCxnSpPr>
            <p:nvPr/>
          </p:nvCxnSpPr>
          <p:spPr>
            <a:xfrm>
              <a:off x="3077361" y="2357048"/>
              <a:ext cx="0" cy="815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71800" y="1981201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1981201"/>
                  <a:ext cx="3248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Title 6">
            <a:extLst>
              <a:ext uri="{FF2B5EF4-FFF2-40B4-BE49-F238E27FC236}">
                <a16:creationId xmlns:a16="http://schemas.microsoft.com/office/drawing/2014/main" id="{2A464B7E-E0CF-8556-8787-3AB95A83054F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AE6C31-B0DA-E107-39C9-885EEDBC7B81}"/>
                  </a:ext>
                </a:extLst>
              </p:cNvPr>
              <p:cNvSpPr txBox="1"/>
              <p:nvPr/>
            </p:nvSpPr>
            <p:spPr>
              <a:xfrm>
                <a:off x="814512" y="5399388"/>
                <a:ext cx="371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the smallest element from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800" dirty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],…,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800" dirty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AE6C31-B0DA-E107-39C9-885EEDBC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12" y="5399388"/>
                <a:ext cx="3717364" cy="369332"/>
              </a:xfrm>
              <a:prstGeom prst="rect">
                <a:avLst/>
              </a:prstGeom>
              <a:blipFill>
                <a:blip r:embed="rId6"/>
                <a:stretch>
                  <a:fillRect l="-1478" t="-10000" r="-82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75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animBg="1"/>
      <p:bldP spid="88" grpId="0" animBg="1"/>
      <p:bldP spid="89" grpId="0" animBg="1"/>
      <p:bldP spid="89" grpId="1" animBg="1"/>
      <p:bldP spid="91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Question:</a:t>
            </a:r>
            <a:r>
              <a:rPr lang="en-US" sz="2800" dirty="0"/>
              <a:t> </a:t>
            </a:r>
            <a:r>
              <a:rPr lang="en-US" sz="2000" dirty="0"/>
              <a:t>Does there exist a data structure for Range-minima which is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Compact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1800" dirty="0"/>
              <a:t>(nearly </a:t>
            </a:r>
            <a:r>
              <a:rPr lang="en-US" sz="1800" b="1" u="sng" dirty="0"/>
              <a:t>the same size </a:t>
            </a:r>
            <a:r>
              <a:rPr lang="en-US" sz="1800" dirty="0"/>
              <a:t>as the input array A)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Can answer each query efficiently 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      </a:t>
            </a:r>
            <a:r>
              <a:rPr lang="en-US" sz="1800" dirty="0"/>
              <a:t>(a few </a:t>
            </a:r>
            <a:r>
              <a:rPr lang="en-US" sz="1800" b="1" dirty="0">
                <a:solidFill>
                  <a:srgbClr val="0070C0"/>
                </a:solidFill>
              </a:rPr>
              <a:t>nanoseconds</a:t>
            </a:r>
            <a:r>
              <a:rPr lang="en-US" sz="1800" dirty="0"/>
              <a:t> per query)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6C31"/>
                </a:solidFill>
              </a:rPr>
              <a:t>Homework 4:</a:t>
            </a:r>
            <a:r>
              <a:rPr lang="en-US" sz="2800" dirty="0"/>
              <a:t> </a:t>
            </a:r>
            <a:r>
              <a:rPr lang="en-US" sz="2000" dirty="0"/>
              <a:t>Ponder over the above question. </a:t>
            </a:r>
          </a:p>
          <a:p>
            <a:pPr marL="0" indent="0" algn="ctr">
              <a:buNone/>
            </a:pPr>
            <a:r>
              <a:rPr lang="en-US" sz="2000" i="1" dirty="0"/>
              <a:t>(we shall solve it soon)</a:t>
            </a:r>
            <a:endParaRPr lang="en-US" sz="28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D2FF97B-1DA9-EA4D-8A9F-A320AA2A67EA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3434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Concluding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moodle.cse.iitk.ac.in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CSE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ESO207: Data Structures and Algorithms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</a:t>
            </a:r>
            <a:r>
              <a:rPr lang="en-US" sz="2000" dirty="0">
                <a:sym typeface="Wingdings" pitchFamily="2" charset="2"/>
              </a:rPr>
              <a:t>(guest login allowed)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An Optional tutorial session on “</a:t>
            </a:r>
            <a:r>
              <a:rPr lang="en-US" sz="2400" b="1" dirty="0">
                <a:sym typeface="Wingdings" pitchFamily="2" charset="2"/>
              </a:rPr>
              <a:t>Recursion</a:t>
            </a:r>
            <a:r>
              <a:rPr lang="en-US" sz="2400" dirty="0">
                <a:sym typeface="Wingdings" pitchFamily="2" charset="2"/>
              </a:rPr>
              <a:t>”</a:t>
            </a:r>
          </a:p>
          <a:p>
            <a:pPr lvl="1"/>
            <a:r>
              <a:rPr lang="en-US" sz="1800" dirty="0">
                <a:sym typeface="Wingdings" pitchFamily="2" charset="2"/>
              </a:rPr>
              <a:t>11:00 AM, 31</a:t>
            </a:r>
            <a:r>
              <a:rPr lang="en-US" sz="1800" baseline="30000" dirty="0">
                <a:sym typeface="Wingdings" pitchFamily="2" charset="2"/>
              </a:rPr>
              <a:t>st</a:t>
            </a:r>
            <a:r>
              <a:rPr lang="en-US" sz="1800" dirty="0">
                <a:sym typeface="Wingdings" pitchFamily="2" charset="2"/>
              </a:rPr>
              <a:t> July, 2022</a:t>
            </a:r>
          </a:p>
          <a:p>
            <a:pPr lvl="1"/>
            <a:r>
              <a:rPr lang="en-US" sz="1800" dirty="0">
                <a:sym typeface="Wingdings" pitchFamily="2" charset="2"/>
              </a:rPr>
              <a:t>KD101   (</a:t>
            </a:r>
            <a:r>
              <a:rPr lang="en-US" sz="1800" dirty="0" err="1">
                <a:sym typeface="Wingdings" pitchFamily="2" charset="2"/>
              </a:rPr>
              <a:t>Kadim</a:t>
            </a:r>
            <a:r>
              <a:rPr lang="en-US" sz="1800" dirty="0">
                <a:sym typeface="Wingdings" pitchFamily="2" charset="2"/>
              </a:rPr>
              <a:t> Diwan Building)</a:t>
            </a:r>
          </a:p>
          <a:p>
            <a:pPr lvl="1"/>
            <a:r>
              <a:rPr lang="en-US" sz="1800" dirty="0">
                <a:sym typeface="Wingdings" pitchFamily="2" charset="2"/>
              </a:rPr>
              <a:t>Conducted by tutor.</a:t>
            </a:r>
          </a:p>
          <a:p>
            <a:pPr marL="457200" lvl="1" indent="0">
              <a:buNone/>
            </a:pPr>
            <a:r>
              <a:rPr lang="en-US" sz="1800" u="sng" dirty="0">
                <a:sym typeface="Wingdings" pitchFamily="2" charset="2"/>
              </a:rPr>
              <a:t>(Attend it only if you are weak in Recursion)</a:t>
            </a:r>
          </a:p>
          <a:p>
            <a:pPr lvl="1"/>
            <a:endParaRPr lang="en-US" sz="18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Do the </a:t>
            </a:r>
            <a:r>
              <a:rPr lang="en-US" sz="2400" b="1" dirty="0">
                <a:solidFill>
                  <a:srgbClr val="006C31"/>
                </a:solidFill>
                <a:sym typeface="Wingdings" pitchFamily="2" charset="2"/>
              </a:rPr>
              <a:t>homework </a:t>
            </a:r>
            <a:r>
              <a:rPr lang="en-US" sz="2400" dirty="0">
                <a:sym typeface="Wingdings" pitchFamily="2" charset="2"/>
              </a:rPr>
              <a:t>sincerely.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28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AD9C57-0359-D144-9147-B7038E738226}"/>
              </a:ext>
            </a:extLst>
          </p:cNvPr>
          <p:cNvSpPr/>
          <p:nvPr/>
        </p:nvSpPr>
        <p:spPr>
          <a:xfrm flipV="1">
            <a:off x="457200" y="2628900"/>
            <a:ext cx="4572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Prerequisite </a:t>
            </a:r>
            <a:r>
              <a:rPr lang="en-US" sz="3600" b="1" dirty="0"/>
              <a:t>of this course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A good command on Programming in C</a:t>
            </a:r>
          </a:p>
          <a:p>
            <a:pPr lvl="1"/>
            <a:r>
              <a:rPr lang="en-US" sz="2000" dirty="0"/>
              <a:t>Programs involving arrays</a:t>
            </a:r>
          </a:p>
          <a:p>
            <a:pPr lvl="1"/>
            <a:r>
              <a:rPr lang="en-US" sz="2000" dirty="0"/>
              <a:t>Recursion</a:t>
            </a:r>
          </a:p>
          <a:p>
            <a:pPr lvl="1"/>
            <a:r>
              <a:rPr lang="en-US" sz="2000" dirty="0"/>
              <a:t>Linked lists </a:t>
            </a:r>
            <a:r>
              <a:rPr lang="en-US" sz="2000" dirty="0">
                <a:solidFill>
                  <a:srgbClr val="7030A0"/>
                </a:solidFill>
              </a:rPr>
              <a:t>(preferred)</a:t>
            </a: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pPr marL="514350" indent="-457200"/>
            <a:r>
              <a:rPr lang="en-US" sz="2800" b="1" dirty="0">
                <a:solidFill>
                  <a:srgbClr val="002060"/>
                </a:solidFill>
              </a:rPr>
              <a:t>Fascination for solving </a:t>
            </a:r>
            <a:r>
              <a:rPr lang="en-US" sz="2800" b="1" dirty="0">
                <a:solidFill>
                  <a:srgbClr val="FF0000"/>
                </a:solidFill>
              </a:rPr>
              <a:t>Puzzles</a:t>
            </a:r>
          </a:p>
          <a:p>
            <a:pPr marL="514350" indent="-457200"/>
            <a:endParaRPr lang="en-US" sz="2800" b="1" dirty="0">
              <a:solidFill>
                <a:srgbClr val="002060"/>
              </a:solidFill>
            </a:endParaRPr>
          </a:p>
          <a:p>
            <a:pPr marL="5715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Salient features </a:t>
            </a:r>
            <a:r>
              <a:rPr lang="en-US" sz="3600" b="1" dirty="0"/>
              <a:t>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/>
          </a:p>
          <a:p>
            <a:r>
              <a:rPr lang="en-US" sz="2400" b="1" dirty="0">
                <a:solidFill>
                  <a:srgbClr val="0070C0"/>
                </a:solidFill>
              </a:rPr>
              <a:t>Every concept</a:t>
            </a:r>
          </a:p>
          <a:p>
            <a:pPr marL="0" indent="0">
              <a:buNone/>
            </a:pPr>
            <a:r>
              <a:rPr lang="en-US" sz="2400" dirty="0"/>
              <a:t>                     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Solving each problem 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</a:p>
          <a:p>
            <a:pPr marL="0" indent="0">
              <a:buNone/>
            </a:pPr>
            <a:r>
              <a:rPr lang="en-US" sz="1800" dirty="0"/>
              <a:t>      solution will emerge naturally if we ask </a:t>
            </a:r>
          </a:p>
          <a:p>
            <a:pPr marL="0" indent="0">
              <a:buNone/>
            </a:pPr>
            <a:r>
              <a:rPr lang="en-US" sz="1800" b="1" dirty="0"/>
              <a:t>                     right set of questions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             and then try to find their </a:t>
            </a:r>
            <a:r>
              <a:rPr lang="en-US" sz="1800" b="1" dirty="0"/>
              <a:t>answers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… so that finally it is a concept/solution derived by </a:t>
            </a:r>
            <a:r>
              <a:rPr lang="en-US" sz="1800" u="sng" dirty="0"/>
              <a:t>you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and not a concept from some scientist/book/teacher.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209800"/>
            <a:ext cx="35430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u="sng" dirty="0"/>
              <a:t>We</a:t>
            </a:r>
            <a:r>
              <a:rPr lang="en-US" dirty="0"/>
              <a:t> shall </a:t>
            </a:r>
            <a:r>
              <a:rPr lang="en-US" b="1" u="sng" dirty="0"/>
              <a:t>re-invent</a:t>
            </a:r>
            <a:r>
              <a:rPr lang="en-US" dirty="0"/>
              <a:t> in the class itself.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548938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Through discussion</a:t>
            </a:r>
            <a:r>
              <a:rPr lang="en-US" b="1" dirty="0"/>
              <a:t> in the class</a:t>
            </a:r>
            <a:r>
              <a:rPr lang="en-US" dirty="0"/>
              <a:t> and by you as </a:t>
            </a:r>
            <a:r>
              <a:rPr lang="en-US" b="1" dirty="0"/>
              <a:t>homework</a:t>
            </a:r>
          </a:p>
        </p:txBody>
      </p:sp>
      <p:sp>
        <p:nvSpPr>
          <p:cNvPr id="7" name="Down Ribbon 6"/>
          <p:cNvSpPr/>
          <p:nvPr/>
        </p:nvSpPr>
        <p:spPr>
          <a:xfrm>
            <a:off x="2971800" y="5864352"/>
            <a:ext cx="2667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Isn’t that nice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9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Let us open a desktop/laptop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0"/>
            <a:ext cx="1172645" cy="106124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05200"/>
            <a:ext cx="1476695" cy="97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95" y="5120921"/>
            <a:ext cx="1371600" cy="124903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659197" y="1515147"/>
            <a:ext cx="5332403" cy="1524000"/>
            <a:chOff x="3659197" y="2927350"/>
            <a:chExt cx="5332403" cy="1524000"/>
          </a:xfrm>
        </p:grpSpPr>
        <p:sp>
          <p:nvSpPr>
            <p:cNvPr id="13" name="Left Arrow 12"/>
            <p:cNvSpPr/>
            <p:nvPr/>
          </p:nvSpPr>
          <p:spPr>
            <a:xfrm>
              <a:off x="3659197" y="2927350"/>
              <a:ext cx="5332403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2425" y="3303639"/>
              <a:ext cx="205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A processor (CPU) 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1400" y="4953000"/>
            <a:ext cx="5410200" cy="1524000"/>
            <a:chOff x="2057400" y="4572000"/>
            <a:chExt cx="5410200" cy="1524000"/>
          </a:xfrm>
        </p:grpSpPr>
        <p:sp>
          <p:nvSpPr>
            <p:cNvPr id="19" name="Left Arrow 18"/>
            <p:cNvSpPr/>
            <p:nvPr/>
          </p:nvSpPr>
          <p:spPr>
            <a:xfrm>
              <a:off x="2057400" y="4572000"/>
              <a:ext cx="5410200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8124" y="4804827"/>
              <a:ext cx="295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                     </a:t>
              </a:r>
              <a:r>
                <a:rPr lang="en-US" b="1" dirty="0">
                  <a:solidFill>
                    <a:srgbClr val="002060"/>
                  </a:solidFill>
                </a:rPr>
                <a:t>External Memory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9197" y="3276600"/>
            <a:ext cx="5332403" cy="1447800"/>
            <a:chOff x="3659197" y="3276600"/>
            <a:chExt cx="5332403" cy="1447800"/>
          </a:xfrm>
        </p:grpSpPr>
        <p:sp>
          <p:nvSpPr>
            <p:cNvPr id="17" name="Left Arrow 16"/>
            <p:cNvSpPr/>
            <p:nvPr/>
          </p:nvSpPr>
          <p:spPr>
            <a:xfrm>
              <a:off x="3659197" y="3276600"/>
              <a:ext cx="5332403" cy="14478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1879" y="3505200"/>
              <a:ext cx="4101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                   Internal memory (</a:t>
              </a:r>
              <a:r>
                <a:rPr lang="en-US" b="1" dirty="0">
                  <a:solidFill>
                    <a:srgbClr val="0070C0"/>
                  </a:solidFill>
                </a:rPr>
                <a:t>RAM)</a:t>
              </a:r>
              <a:r>
                <a:rPr lang="en-US" dirty="0">
                  <a:solidFill>
                    <a:srgbClr val="0070C0"/>
                  </a:solidFill>
                </a:rPr>
                <a:t>   </a:t>
              </a:r>
              <a:r>
                <a:rPr lang="en-US" dirty="0"/>
                <a:t> </a:t>
              </a:r>
            </a:p>
          </p:txBody>
        </p:sp>
      </p:grpSp>
      <p:sp>
        <p:nvSpPr>
          <p:cNvPr id="3" name="Up-Down Arrow 2"/>
          <p:cNvSpPr/>
          <p:nvPr/>
        </p:nvSpPr>
        <p:spPr>
          <a:xfrm>
            <a:off x="1981201" y="2895600"/>
            <a:ext cx="304800" cy="6080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1905000" y="4497324"/>
            <a:ext cx="304800" cy="6080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2233422"/>
            <a:ext cx="451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speed</a:t>
            </a:r>
            <a:r>
              <a:rPr lang="en-US" dirty="0"/>
              <a:t> = few GHz</a:t>
            </a:r>
          </a:p>
          <a:p>
            <a:r>
              <a:rPr lang="en-US" dirty="0"/>
              <a:t>(a few </a:t>
            </a:r>
            <a:r>
              <a:rPr lang="en-US" b="1" dirty="0">
                <a:solidFill>
                  <a:srgbClr val="7030A0"/>
                </a:solidFill>
              </a:rPr>
              <a:t>nanoseconds</a:t>
            </a:r>
            <a:r>
              <a:rPr lang="en-US" dirty="0"/>
              <a:t> to execute an instruction)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9169" y="3877270"/>
            <a:ext cx="52348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size</a:t>
            </a:r>
            <a:r>
              <a:rPr lang="en-US" sz="1600" dirty="0"/>
              <a:t> = a few GB  (Stores a billion bytes/words)</a:t>
            </a:r>
          </a:p>
          <a:p>
            <a:r>
              <a:rPr lang="en-US" sz="1600" b="1" dirty="0"/>
              <a:t>speed</a:t>
            </a:r>
            <a:r>
              <a:rPr lang="en-US" sz="1600" dirty="0"/>
              <a:t> = a few GHz( a few </a:t>
            </a:r>
            <a:r>
              <a:rPr lang="en-US" sz="1600" b="1" dirty="0">
                <a:solidFill>
                  <a:srgbClr val="7030A0"/>
                </a:solidFill>
              </a:rPr>
              <a:t>nanoseconds </a:t>
            </a:r>
            <a:r>
              <a:rPr lang="en-US" sz="1600" dirty="0"/>
              <a:t>to read a byte/word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5386626"/>
            <a:ext cx="46467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600" b="1" dirty="0"/>
              <a:t>size</a:t>
            </a:r>
            <a:r>
              <a:rPr lang="en-US" sz="1600" dirty="0"/>
              <a:t> = a few </a:t>
            </a:r>
            <a:r>
              <a:rPr lang="en-US" sz="1600" dirty="0" err="1"/>
              <a:t>tera</a:t>
            </a:r>
            <a:r>
              <a:rPr lang="en-US" sz="1600" dirty="0"/>
              <a:t> bytes</a:t>
            </a:r>
          </a:p>
          <a:p>
            <a:r>
              <a:rPr lang="en-US" sz="1600" dirty="0"/>
              <a:t> </a:t>
            </a:r>
            <a:r>
              <a:rPr lang="en-US" sz="1600" b="1" dirty="0"/>
              <a:t>speed</a:t>
            </a:r>
            <a:r>
              <a:rPr lang="en-US" sz="1600" dirty="0"/>
              <a:t>  :  seek time =</a:t>
            </a:r>
          </a:p>
          <a:p>
            <a:r>
              <a:rPr lang="en-US" sz="1600" dirty="0"/>
              <a:t>                 transfer rate= around </a:t>
            </a:r>
            <a:r>
              <a:rPr lang="en-US" sz="1600" b="1" dirty="0"/>
              <a:t>billion</a:t>
            </a:r>
            <a:r>
              <a:rPr lang="en-US" sz="1600" dirty="0"/>
              <a:t> bits per second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8A9E14F4-6276-39CE-DCF5-42A82261C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21" y="5113424"/>
            <a:ext cx="1805355" cy="14081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DBCE26-E5E3-AC72-4381-5141B882AF3F}"/>
              </a:ext>
            </a:extLst>
          </p:cNvPr>
          <p:cNvSpPr txBox="1"/>
          <p:nvPr/>
        </p:nvSpPr>
        <p:spPr>
          <a:xfrm>
            <a:off x="6852132" y="5160988"/>
            <a:ext cx="180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(Hard Disk Drive)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A46CA9-88C8-9893-DFFE-A27EFD6E6495}"/>
                  </a:ext>
                </a:extLst>
              </p:cNvPr>
              <p:cNvSpPr txBox="1"/>
              <p:nvPr/>
            </p:nvSpPr>
            <p:spPr>
              <a:xfrm>
                <a:off x="5825591" y="5638270"/>
                <a:ext cx="1841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miliseconds</a:t>
                </a:r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A46CA9-88C8-9893-DFFE-A27EFD6E6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91" y="5638270"/>
                <a:ext cx="1841017" cy="369332"/>
              </a:xfrm>
              <a:prstGeom prst="rect">
                <a:avLst/>
              </a:prstGeom>
              <a:blipFill>
                <a:blip r:embed="rId6"/>
                <a:stretch>
                  <a:fillRect t="-10000" r="-198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BECC659-1106-362F-2ED4-6161BF774539}"/>
              </a:ext>
            </a:extLst>
          </p:cNvPr>
          <p:cNvSpPr txBox="1"/>
          <p:nvPr/>
        </p:nvSpPr>
        <p:spPr>
          <a:xfrm>
            <a:off x="6832607" y="5160988"/>
            <a:ext cx="19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(Solid State Drive)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F0AF56-8BEF-B87A-E7FA-52741848805D}"/>
                  </a:ext>
                </a:extLst>
              </p:cNvPr>
              <p:cNvSpPr txBox="1"/>
              <p:nvPr/>
            </p:nvSpPr>
            <p:spPr>
              <a:xfrm>
                <a:off x="5821900" y="5632846"/>
                <a:ext cx="230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microseconds</a:t>
                </a:r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F0AF56-8BEF-B87A-E7FA-52741848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900" y="5632846"/>
                <a:ext cx="2303066" cy="369332"/>
              </a:xfrm>
              <a:prstGeom prst="rect">
                <a:avLst/>
              </a:prstGeom>
              <a:blipFill>
                <a:blip r:embed="rId7"/>
                <a:stretch>
                  <a:fillRect t="-8197" r="-211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1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1" grpId="0" animBg="1"/>
      <p:bldP spid="5" grpId="0" uiExpand="1" build="p"/>
      <p:bldP spid="6" grpId="0" uiExpand="1" build="p"/>
      <p:bldP spid="23" grpId="0"/>
      <p:bldP spid="23" grpId="1"/>
      <p:bldP spid="24" grpId="0"/>
      <p:bldP spid="24" grpId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A simplifying assumption 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/>
              <a:t>(for the rest of the lecture)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 takes around a few </a:t>
            </a:r>
            <a:r>
              <a:rPr lang="en-US" sz="2400" b="1" dirty="0">
                <a:solidFill>
                  <a:srgbClr val="7030A0"/>
                </a:solidFill>
              </a:rPr>
              <a:t>nanoseconds</a:t>
            </a:r>
            <a:r>
              <a:rPr lang="en-US" sz="2400" dirty="0"/>
              <a:t> to execute an instruction in </a:t>
            </a:r>
            <a:r>
              <a:rPr lang="en-US" sz="2400" b="1" dirty="0"/>
              <a:t>C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0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Algorithms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7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What is an algorithm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Definition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finite sequence</a:t>
            </a:r>
            <a:r>
              <a:rPr lang="en-US" sz="2400" dirty="0"/>
              <a:t> of </a:t>
            </a:r>
            <a:r>
              <a:rPr lang="en-US" sz="2400" b="1" dirty="0"/>
              <a:t>well defined instructions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required to </a:t>
            </a:r>
            <a:r>
              <a:rPr lang="en-US" sz="2400" u="sng" dirty="0"/>
              <a:t>solve</a:t>
            </a:r>
            <a:r>
              <a:rPr lang="en-US" sz="2400" dirty="0"/>
              <a:t> a given computational problem.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The Data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1243</Words>
  <Application>Microsoft Macintosh PowerPoint</Application>
  <PresentationFormat>On-screen Show (4:3)</PresentationFormat>
  <Paragraphs>321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Book Antiqua</vt:lpstr>
      <vt:lpstr>Calibri</vt:lpstr>
      <vt:lpstr>Cambria Math</vt:lpstr>
      <vt:lpstr>Office Theme</vt:lpstr>
      <vt:lpstr>Data Structures and Algorithms (ESO207A) </vt:lpstr>
      <vt:lpstr>The website of the course</vt:lpstr>
      <vt:lpstr>Prerequisite of this course</vt:lpstr>
      <vt:lpstr>Salient features of the course</vt:lpstr>
      <vt:lpstr>Let us open a desktop/laptop</vt:lpstr>
      <vt:lpstr>A simplifying assumption  (for the rest of the lecture)</vt:lpstr>
      <vt:lpstr>PowerPoint Presentation</vt:lpstr>
      <vt:lpstr>What is an algorithm ?</vt:lpstr>
      <vt:lpstr>PowerPoint Presentation</vt:lpstr>
      <vt:lpstr>Aim of a data structure ?</vt:lpstr>
      <vt:lpstr>Efficient Algorithm and Data Structures</vt:lpstr>
      <vt:lpstr>Revisiting problems from ESC101</vt:lpstr>
      <vt:lpstr>Problem 1:    </vt:lpstr>
      <vt:lpstr>Problem 1:    </vt:lpstr>
      <vt:lpstr>Fibonacci numbers </vt:lpstr>
      <vt:lpstr>Iterative Algorithm for F(n)</vt:lpstr>
      <vt:lpstr>Recursive algorithm for F(n)</vt:lpstr>
      <vt:lpstr>Problem 2:    </vt:lpstr>
      <vt:lpstr>Problem 2:    </vt:lpstr>
      <vt:lpstr>Do we need efficient algorithms in real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Concluding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394</cp:revision>
  <dcterms:created xsi:type="dcterms:W3CDTF">2011-12-03T04:13:03Z</dcterms:created>
  <dcterms:modified xsi:type="dcterms:W3CDTF">2022-07-29T06:26:44Z</dcterms:modified>
</cp:coreProperties>
</file>