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521" r:id="rId2"/>
    <p:sldId id="541" r:id="rId3"/>
    <p:sldId id="505" r:id="rId4"/>
    <p:sldId id="482" r:id="rId5"/>
    <p:sldId id="522" r:id="rId6"/>
    <p:sldId id="535" r:id="rId7"/>
    <p:sldId id="536" r:id="rId8"/>
    <p:sldId id="483" r:id="rId9"/>
    <p:sldId id="493" r:id="rId10"/>
    <p:sldId id="484" r:id="rId11"/>
    <p:sldId id="538" r:id="rId12"/>
    <p:sldId id="491" r:id="rId13"/>
    <p:sldId id="488" r:id="rId14"/>
    <p:sldId id="554" r:id="rId15"/>
    <p:sldId id="550" r:id="rId16"/>
    <p:sldId id="494" r:id="rId17"/>
    <p:sldId id="553" r:id="rId18"/>
    <p:sldId id="524" r:id="rId19"/>
    <p:sldId id="529" r:id="rId20"/>
    <p:sldId id="525" r:id="rId21"/>
    <p:sldId id="497" r:id="rId22"/>
    <p:sldId id="489" r:id="rId23"/>
    <p:sldId id="50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43" autoAdjust="0"/>
  </p:normalViewPr>
  <p:slideViewPr>
    <p:cSldViewPr>
      <p:cViewPr varScale="1">
        <p:scale>
          <a:sx n="72" d="100"/>
          <a:sy n="72" d="100"/>
        </p:scale>
        <p:origin x="10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                                            How does it look like ?…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10</a:t>
            </a:r>
            <a:endParaRPr lang="en-US" sz="2400" b="1" dirty="0">
              <a:solidFill>
                <a:srgbClr val="C0000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Inventing a new Data Structure</a:t>
            </a:r>
            <a:r>
              <a:rPr lang="en-US" sz="2000" b="1" dirty="0">
                <a:solidFill>
                  <a:schemeClr val="tx1"/>
                </a:solidFill>
              </a:rPr>
              <a:t> with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Flexibility of </a:t>
            </a:r>
            <a:r>
              <a:rPr lang="en-US" sz="2000" b="1" dirty="0">
                <a:solidFill>
                  <a:srgbClr val="C00000"/>
                </a:solidFill>
              </a:rPr>
              <a:t>lists</a:t>
            </a:r>
            <a:r>
              <a:rPr lang="en-US" sz="2000" b="1" dirty="0">
                <a:solidFill>
                  <a:schemeClr val="tx1"/>
                </a:solidFill>
              </a:rPr>
              <a:t> for updates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Efficiency of </a:t>
            </a:r>
            <a:r>
              <a:rPr lang="en-US" sz="2000" b="1" dirty="0">
                <a:solidFill>
                  <a:srgbClr val="C00000"/>
                </a:solidFill>
              </a:rPr>
              <a:t>arrays</a:t>
            </a:r>
            <a:r>
              <a:rPr lang="en-US" sz="2000" b="1" dirty="0">
                <a:solidFill>
                  <a:schemeClr val="tx1"/>
                </a:solidFill>
              </a:rPr>
              <a:t> for search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6000" y="2209800"/>
            <a:ext cx="1600200" cy="685800"/>
            <a:chOff x="4343400" y="2209800"/>
            <a:chExt cx="16002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57800" y="2394466"/>
              <a:ext cx="685800" cy="1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7800" y="2514600"/>
              <a:ext cx="533400" cy="196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02655" y="2645033"/>
              <a:ext cx="588545" cy="2505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73026" y="3657600"/>
            <a:ext cx="2099494" cy="902732"/>
            <a:chOff x="4773026" y="3657600"/>
            <a:chExt cx="2099494" cy="902732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41910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91200" y="3657600"/>
              <a:ext cx="304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773026" y="4191000"/>
              <a:ext cx="1322974" cy="184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678676" y="5285601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6A4672-623A-EA44-A26A-40A3CD91ABB6}"/>
              </a:ext>
            </a:extLst>
          </p:cNvPr>
          <p:cNvGrpSpPr/>
          <p:nvPr/>
        </p:nvGrpSpPr>
        <p:grpSpPr>
          <a:xfrm>
            <a:off x="1226103" y="3733801"/>
            <a:ext cx="3546923" cy="1182122"/>
            <a:chOff x="7343025" y="787410"/>
            <a:chExt cx="3546923" cy="1182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8A9D31-5AD2-FB4E-8FE4-8161130D4D36}"/>
                </a:ext>
              </a:extLst>
            </p:cNvPr>
            <p:cNvSpPr txBox="1"/>
            <p:nvPr/>
          </p:nvSpPr>
          <p:spPr>
            <a:xfrm>
              <a:off x="7343025" y="1600200"/>
              <a:ext cx="1039131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F24E02-7839-174C-9497-6522EFA252C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382156" y="1613942"/>
              <a:ext cx="2507792" cy="1709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54A42887-EA8C-3940-9060-82F0EC43E6C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382156" y="787410"/>
              <a:ext cx="1925766" cy="99745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0401" y="2209799"/>
            <a:ext cx="3103146" cy="304800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33800" y="4724401"/>
            <a:ext cx="1763127" cy="1343798"/>
            <a:chOff x="3733800" y="1235334"/>
            <a:chExt cx="1763127" cy="1343798"/>
          </a:xfrm>
        </p:grpSpPr>
        <p:sp>
          <p:nvSpPr>
            <p:cNvPr id="8" name="TextBox 7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733800" y="1235334"/>
              <a:ext cx="762000" cy="9744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773026" y="1768734"/>
              <a:ext cx="0" cy="4410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922524" y="1463933"/>
              <a:ext cx="574403" cy="7458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26838" y="3200400"/>
            <a:ext cx="2664562" cy="1219200"/>
            <a:chOff x="4726838" y="3200400"/>
            <a:chExt cx="2664562" cy="1219200"/>
          </a:xfrm>
        </p:grpSpPr>
        <p:sp>
          <p:nvSpPr>
            <p:cNvPr id="14" name="TextBox 13"/>
            <p:cNvSpPr txBox="1"/>
            <p:nvPr/>
          </p:nvSpPr>
          <p:spPr>
            <a:xfrm>
              <a:off x="6691080" y="36576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496928" y="3200400"/>
              <a:ext cx="1194152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726838" y="3962400"/>
              <a:ext cx="1964242" cy="457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773026" y="3276600"/>
              <a:ext cx="1780174" cy="565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419600" y="1828800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58C247-611D-494D-B727-67543022FC33}"/>
              </a:ext>
            </a:extLst>
          </p:cNvPr>
          <p:cNvGrpSpPr/>
          <p:nvPr/>
        </p:nvGrpSpPr>
        <p:grpSpPr>
          <a:xfrm>
            <a:off x="1233005" y="2391357"/>
            <a:ext cx="3400677" cy="1705956"/>
            <a:chOff x="7343025" y="1600200"/>
            <a:chExt cx="3400677" cy="17059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0A3E97-31DC-8B4E-AED6-DC5105FDDCF8}"/>
                </a:ext>
              </a:extLst>
            </p:cNvPr>
            <p:cNvSpPr txBox="1"/>
            <p:nvPr/>
          </p:nvSpPr>
          <p:spPr>
            <a:xfrm>
              <a:off x="7343025" y="1600200"/>
              <a:ext cx="1039131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B2106A-A398-8C43-91E2-6620BD11FBA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156" y="1784866"/>
              <a:ext cx="2223664" cy="261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52B40825-2953-3A40-964C-972FFE0B46B9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6200000" flipH="1">
              <a:off x="8634834" y="1197288"/>
              <a:ext cx="1336625" cy="2881111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8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is no need to distinguish a node from a leaf. So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419600" y="1868269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495048" y="4888468"/>
            <a:ext cx="6405616" cy="1131332"/>
            <a:chOff x="1495048" y="4267200"/>
            <a:chExt cx="6405616" cy="1131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922524" y="4311182"/>
              <a:ext cx="2029969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98386" y="4267200"/>
              <a:ext cx="21214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514600" y="4311182"/>
              <a:ext cx="1519123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33723" y="50292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24400" y="4267201"/>
              <a:ext cx="1213108" cy="6857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3500626" y="4311182"/>
              <a:ext cx="708667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495048" y="4311182"/>
              <a:ext cx="240322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922524" y="4311182"/>
              <a:ext cx="297814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5815336" y="2221468"/>
            <a:ext cx="2261864" cy="1295400"/>
            <a:chOff x="5815336" y="1600200"/>
            <a:chExt cx="2261864" cy="1295400"/>
          </a:xfrm>
        </p:grpSpPr>
        <p:sp>
          <p:nvSpPr>
            <p:cNvPr id="94" name="TextBox 93"/>
            <p:cNvSpPr txBox="1"/>
            <p:nvPr/>
          </p:nvSpPr>
          <p:spPr>
            <a:xfrm>
              <a:off x="7343025" y="1600200"/>
              <a:ext cx="734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815336" y="1921788"/>
              <a:ext cx="1476704" cy="1244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263136" y="2046208"/>
              <a:ext cx="344796" cy="849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0800000" flipV="1">
              <a:off x="6160133" y="2046208"/>
              <a:ext cx="1283334" cy="849392"/>
            </a:xfrm>
            <a:prstGeom prst="curvedConnector3">
              <a:avLst>
                <a:gd name="adj1" fmla="val 36097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447800" y="2145268"/>
            <a:ext cx="2883532" cy="1850142"/>
            <a:chOff x="1447800" y="1524000"/>
            <a:chExt cx="2883532" cy="1850142"/>
          </a:xfrm>
        </p:grpSpPr>
        <p:sp>
          <p:nvSpPr>
            <p:cNvPr id="112" name="TextBox 111"/>
            <p:cNvSpPr txBox="1"/>
            <p:nvPr/>
          </p:nvSpPr>
          <p:spPr>
            <a:xfrm>
              <a:off x="1447800" y="1524000"/>
              <a:ext cx="78258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Nodes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48480" y="1708666"/>
              <a:ext cx="198285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1770894" y="2089666"/>
              <a:ext cx="1962906" cy="12844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371346" y="1893332"/>
              <a:ext cx="448054" cy="3926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600200" y="2046208"/>
              <a:ext cx="277360" cy="100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98268" y="6216134"/>
            <a:ext cx="12645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build="p"/>
      <p:bldP spid="284" grpId="0" animBg="1"/>
      <p:bldP spid="284" grpId="1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8268" y="6216134"/>
            <a:ext cx="12645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6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A mathematical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 </a:t>
            </a:r>
            <a:r>
              <a:rPr lang="en-US" sz="2000" dirty="0"/>
              <a:t>A collection of nodes is said to form a </a:t>
            </a:r>
            <a:r>
              <a:rPr lang="en-US" sz="2000" dirty="0">
                <a:solidFill>
                  <a:srgbClr val="00B050"/>
                </a:solidFill>
              </a:rPr>
              <a:t>binary tree </a:t>
            </a:r>
            <a:r>
              <a:rPr lang="en-US" sz="2000" dirty="0"/>
              <a:t>if</a:t>
            </a:r>
          </a:p>
          <a:p>
            <a:pPr marL="0" indent="0">
              <a:buNone/>
            </a:pPr>
            <a:r>
              <a:rPr lang="en-US" sz="2000" dirty="0"/>
              <a:t>1.     There is exactly one node with no incoming edge. </a:t>
            </a:r>
          </a:p>
          <a:p>
            <a:pPr marL="0" indent="0">
              <a:buNone/>
            </a:pPr>
            <a:r>
              <a:rPr lang="en-US" sz="2000" dirty="0"/>
              <a:t>         This node is called the </a:t>
            </a:r>
            <a:r>
              <a:rPr lang="en-US" sz="2000" b="1" dirty="0">
                <a:solidFill>
                  <a:srgbClr val="C00000"/>
                </a:solidFill>
              </a:rPr>
              <a:t>root</a:t>
            </a:r>
            <a:r>
              <a:rPr lang="en-US" sz="2000" dirty="0"/>
              <a:t> of the tree. 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Every node other than root node has </a:t>
            </a:r>
          </a:p>
          <a:p>
            <a:pPr marL="0" indent="0">
              <a:buNone/>
            </a:pPr>
            <a:r>
              <a:rPr lang="en-US" sz="2000" dirty="0"/>
              <a:t>3.     Each node has         …             </a:t>
            </a:r>
            <a:r>
              <a:rPr lang="en-US" sz="2000" b="1" dirty="0"/>
              <a:t>outgoing edges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96505" y="5081730"/>
            <a:ext cx="1161295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04208"/>
            <a:ext cx="78029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38400" y="4101462"/>
            <a:ext cx="3563106" cy="2451738"/>
            <a:chOff x="2438400" y="4101462"/>
            <a:chExt cx="3563106" cy="2451738"/>
          </a:xfrm>
        </p:grpSpPr>
        <p:sp>
          <p:nvSpPr>
            <p:cNvPr id="7" name="Rectangle 6"/>
            <p:cNvSpPr/>
            <p:nvPr/>
          </p:nvSpPr>
          <p:spPr>
            <a:xfrm>
              <a:off x="4191001" y="410146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1" y="4871223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1" y="49082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 flipH="1">
              <a:off x="3038853" y="5068392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 flipH="1">
              <a:off x="3419854" y="4298631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0"/>
            </p:cNvCxnSpPr>
            <p:nvPr/>
          </p:nvCxnSpPr>
          <p:spPr>
            <a:xfrm>
              <a:off x="3535666" y="5060631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0"/>
            </p:cNvCxnSpPr>
            <p:nvPr/>
          </p:nvCxnSpPr>
          <p:spPr>
            <a:xfrm>
              <a:off x="5544307" y="5083016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38400" y="63560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0" idx="1"/>
              <a:endCxn id="25" idx="0"/>
            </p:cNvCxnSpPr>
            <p:nvPr/>
          </p:nvCxnSpPr>
          <p:spPr>
            <a:xfrm flipH="1">
              <a:off x="2581653" y="5845016"/>
              <a:ext cx="313947" cy="511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105400"/>
            <a:ext cx="954012" cy="838200"/>
            <a:chOff x="6495294" y="5105400"/>
            <a:chExt cx="954012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1800" y="5105400"/>
              <a:ext cx="381001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95294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57150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239000" y="5105400"/>
              <a:ext cx="915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2133600" y="3810000"/>
            <a:ext cx="4038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00600" y="2724090"/>
            <a:ext cx="3065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exactly one </a:t>
            </a:r>
            <a:r>
              <a:rPr lang="en-US" sz="2000" b="1" dirty="0"/>
              <a:t>incoming edge</a:t>
            </a:r>
            <a:r>
              <a:rPr lang="en-US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059668"/>
            <a:ext cx="13354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at most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5F83C-E792-F44A-8B55-165F61624995}"/>
              </a:ext>
            </a:extLst>
          </p:cNvPr>
          <p:cNvSpPr/>
          <p:nvPr/>
        </p:nvSpPr>
        <p:spPr>
          <a:xfrm>
            <a:off x="3895346" y="1600200"/>
            <a:ext cx="3343653" cy="390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347E0E-CE7B-4C49-8F18-55D29F0A3E4B}"/>
              </a:ext>
            </a:extLst>
          </p:cNvPr>
          <p:cNvSpPr/>
          <p:nvPr/>
        </p:nvSpPr>
        <p:spPr>
          <a:xfrm>
            <a:off x="1676400" y="1591153"/>
            <a:ext cx="3343653" cy="390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Callout 29">
            <a:extLst>
              <a:ext uri="{FF2B5EF4-FFF2-40B4-BE49-F238E27FC236}">
                <a16:creationId xmlns:a16="http://schemas.microsoft.com/office/drawing/2014/main" id="{73B8672A-80A2-CB43-995F-52D7E2BF0969}"/>
              </a:ext>
            </a:extLst>
          </p:cNvPr>
          <p:cNvSpPr/>
          <p:nvPr/>
        </p:nvSpPr>
        <p:spPr>
          <a:xfrm>
            <a:off x="6163052" y="4477296"/>
            <a:ext cx="2904748" cy="93290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of these are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binary trees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592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3" grpId="0" animBg="1"/>
      <p:bldP spid="2" grpId="0"/>
      <p:bldP spid="3" grpId="0" animBg="1"/>
      <p:bldP spid="17" grpId="0" animBg="1"/>
      <p:bldP spid="31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some </a:t>
            </a:r>
            <a:r>
              <a:rPr lang="en-US" sz="3200" b="1" dirty="0">
                <a:solidFill>
                  <a:srgbClr val="7030A0"/>
                </a:solidFill>
              </a:rPr>
              <a:t>terminologies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there is an edge from node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 to node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          then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 ,and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FF0000"/>
                </a:solidFill>
              </a:rPr>
              <a:t>child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. </a:t>
            </a:r>
          </a:p>
          <a:p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Height</a:t>
            </a:r>
            <a:r>
              <a:rPr lang="en-US" sz="2000" dirty="0"/>
              <a:t> of a Binary tree </a:t>
            </a: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is the </a:t>
            </a:r>
            <a:r>
              <a:rPr lang="en-US" sz="2000" u="sng" dirty="0"/>
              <a:t>maximum</a:t>
            </a:r>
            <a:r>
              <a:rPr lang="en-US" sz="2000" dirty="0"/>
              <a:t> number of edges from the root to any leaf node in the tree </a:t>
            </a: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parent(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parent(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children(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)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children(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)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height(</a:t>
            </a:r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733800"/>
            <a:ext cx="1863965" cy="2629829"/>
            <a:chOff x="2429254" y="3847171"/>
            <a:chExt cx="1863965" cy="2629829"/>
          </a:xfrm>
        </p:grpSpPr>
        <p:sp>
          <p:nvSpPr>
            <p:cNvPr id="24" name="Freeform 23"/>
            <p:cNvSpPr/>
            <p:nvPr/>
          </p:nvSpPr>
          <p:spPr>
            <a:xfrm>
              <a:off x="2442116" y="3847171"/>
              <a:ext cx="1851103" cy="2598234"/>
            </a:xfrm>
            <a:custGeom>
              <a:avLst/>
              <a:gdLst>
                <a:gd name="connsiteX0" fmla="*/ 1405054 w 1405054"/>
                <a:gd name="connsiteY0" fmla="*/ 0 h 1884556"/>
                <a:gd name="connsiteX1" fmla="*/ 735980 w 1405054"/>
                <a:gd name="connsiteY1" fmla="*/ 468351 h 1884556"/>
                <a:gd name="connsiteX2" fmla="*/ 367990 w 1405054"/>
                <a:gd name="connsiteY2" fmla="*/ 1315844 h 1884556"/>
                <a:gd name="connsiteX3" fmla="*/ 0 w 1405054"/>
                <a:gd name="connsiteY3" fmla="*/ 1884556 h 1884556"/>
                <a:gd name="connsiteX4" fmla="*/ 0 w 1405054"/>
                <a:gd name="connsiteY4" fmla="*/ 1884556 h 1884556"/>
                <a:gd name="connsiteX0" fmla="*/ 1851103 w 1851103"/>
                <a:gd name="connsiteY0" fmla="*/ 0 h 2598234"/>
                <a:gd name="connsiteX1" fmla="*/ 1182029 w 1851103"/>
                <a:gd name="connsiteY1" fmla="*/ 468351 h 2598234"/>
                <a:gd name="connsiteX2" fmla="*/ 814039 w 1851103"/>
                <a:gd name="connsiteY2" fmla="*/ 1315844 h 2598234"/>
                <a:gd name="connsiteX3" fmla="*/ 446049 w 1851103"/>
                <a:gd name="connsiteY3" fmla="*/ 1884556 h 2598234"/>
                <a:gd name="connsiteX4" fmla="*/ 0 w 1851103"/>
                <a:gd name="connsiteY4" fmla="*/ 2598234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1103" h="2598234">
                  <a:moveTo>
                    <a:pt x="1851103" y="0"/>
                  </a:moveTo>
                  <a:cubicBezTo>
                    <a:pt x="1602988" y="124522"/>
                    <a:pt x="1354873" y="249044"/>
                    <a:pt x="1182029" y="468351"/>
                  </a:cubicBezTo>
                  <a:cubicBezTo>
                    <a:pt x="1009185" y="687658"/>
                    <a:pt x="936702" y="1079810"/>
                    <a:pt x="814039" y="1315844"/>
                  </a:cubicBezTo>
                  <a:cubicBezTo>
                    <a:pt x="691376" y="1551878"/>
                    <a:pt x="581722" y="1670824"/>
                    <a:pt x="446049" y="1884556"/>
                  </a:cubicBezTo>
                  <a:cubicBezTo>
                    <a:pt x="310376" y="2098288"/>
                    <a:pt x="148683" y="2360341"/>
                    <a:pt x="0" y="259823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29254" y="6221492"/>
              <a:ext cx="152399" cy="255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19600" y="2819400"/>
            <a:ext cx="4572000" cy="3733800"/>
            <a:chOff x="4419600" y="2819400"/>
            <a:chExt cx="4572000" cy="3733800"/>
          </a:xfrm>
        </p:grpSpPr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7098763" y="3533242"/>
              <a:ext cx="923547" cy="626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419600" y="2819400"/>
              <a:ext cx="4572000" cy="3733800"/>
              <a:chOff x="4419600" y="2819400"/>
              <a:chExt cx="4572000" cy="37338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419600" y="3276600"/>
                <a:ext cx="4572000" cy="3276600"/>
                <a:chOff x="1798344" y="3429000"/>
                <a:chExt cx="4572000" cy="32766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38400" y="3505200"/>
                  <a:ext cx="3563106" cy="2451738"/>
                  <a:chOff x="2438400" y="4101462"/>
                  <a:chExt cx="3563106" cy="245173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276601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" name="Straight Arrow Connector 11"/>
                  <p:cNvCxnSpPr>
                    <a:endCxn id="9" idx="0"/>
                  </p:cNvCxnSpPr>
                  <p:nvPr/>
                </p:nvCxnSpPr>
                <p:spPr>
                  <a:xfrm flipH="1">
                    <a:off x="3038853" y="5068392"/>
                    <a:ext cx="237748" cy="6780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>
                    <a:endCxn id="7" idx="0"/>
                  </p:cNvCxnSpPr>
                  <p:nvPr/>
                </p:nvCxnSpPr>
                <p:spPr>
                  <a:xfrm flipH="1">
                    <a:off x="3419854" y="4298631"/>
                    <a:ext cx="811215" cy="572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endCxn id="10" idx="0"/>
                  </p:cNvCxnSpPr>
                  <p:nvPr/>
                </p:nvCxnSpPr>
                <p:spPr>
                  <a:xfrm>
                    <a:off x="3535666" y="5060631"/>
                    <a:ext cx="417587" cy="685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11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438400" y="63560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9" idx="1"/>
                    <a:endCxn id="16" idx="0"/>
                  </p:cNvCxnSpPr>
                  <p:nvPr/>
                </p:nvCxnSpPr>
                <p:spPr>
                  <a:xfrm flipH="1">
                    <a:off x="2581653" y="5845016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u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v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209800" y="5965985"/>
                  <a:ext cx="313947" cy="5110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057400" y="64770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94306" y="50408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31880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x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647674" y="50408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50944" y="50292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q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55544" y="56504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798344" y="6336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02048" y="2819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</p:grpSp>
      </p:grpSp>
      <p:sp>
        <p:nvSpPr>
          <p:cNvPr id="44" name="Rounded Rectangle 43"/>
          <p:cNvSpPr/>
          <p:nvPr/>
        </p:nvSpPr>
        <p:spPr>
          <a:xfrm>
            <a:off x="2111298" y="3352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3733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u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4114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r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33600" y="4495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err="1">
                <a:solidFill>
                  <a:srgbClr val="00B0F0"/>
                </a:solidFill>
                <a:sym typeface="Wingdings" pitchFamily="2" charset="2"/>
              </a:rPr>
              <a:t>y,q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4876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14800" y="3645932"/>
            <a:ext cx="3753981" cy="3059668"/>
            <a:chOff x="4114800" y="3645932"/>
            <a:chExt cx="3753981" cy="3059668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6397823"/>
              <a:ext cx="94340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x</a:t>
              </a:r>
              <a:r>
                <a:rPr lang="en-US" sz="1400" dirty="0"/>
                <a:t>)</a:t>
              </a: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114800" y="3645932"/>
              <a:ext cx="3753981" cy="3059668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1044" y="4525742"/>
            <a:ext cx="2423112" cy="2027458"/>
            <a:chOff x="4351044" y="4525742"/>
            <a:chExt cx="2423112" cy="2027458"/>
          </a:xfrm>
        </p:grpSpPr>
        <p:sp>
          <p:nvSpPr>
            <p:cNvPr id="49" name="TextBox 48"/>
            <p:cNvSpPr txBox="1"/>
            <p:nvPr/>
          </p:nvSpPr>
          <p:spPr>
            <a:xfrm>
              <a:off x="5715000" y="6245423"/>
              <a:ext cx="946606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y</a:t>
              </a:r>
              <a:r>
                <a:rPr lang="en-US" sz="1400" dirty="0"/>
                <a:t>)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51044" y="4525742"/>
              <a:ext cx="2423112" cy="2025969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93256" y="3730823"/>
            <a:ext cx="1691687" cy="1526977"/>
            <a:chOff x="7193256" y="3730823"/>
            <a:chExt cx="1691687" cy="1526977"/>
          </a:xfrm>
        </p:grpSpPr>
        <p:sp>
          <p:nvSpPr>
            <p:cNvPr id="50" name="TextBox 49"/>
            <p:cNvSpPr txBox="1"/>
            <p:nvPr/>
          </p:nvSpPr>
          <p:spPr>
            <a:xfrm>
              <a:off x="7315200" y="4950023"/>
              <a:ext cx="970419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v</a:t>
              </a:r>
              <a:r>
                <a:rPr lang="en-US" sz="1400" dirty="0"/>
                <a:t>)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193256" y="3730823"/>
              <a:ext cx="1691687" cy="1526977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B3E2B6E-458B-4240-AEBC-F8CEA8F066CB}"/>
              </a:ext>
            </a:extLst>
          </p:cNvPr>
          <p:cNvSpPr/>
          <p:nvPr/>
        </p:nvSpPr>
        <p:spPr>
          <a:xfrm>
            <a:off x="4267200" y="1972153"/>
            <a:ext cx="3343653" cy="390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7E5049-25A8-B14F-A5EF-11D1A740B521}"/>
              </a:ext>
            </a:extLst>
          </p:cNvPr>
          <p:cNvSpPr/>
          <p:nvPr/>
        </p:nvSpPr>
        <p:spPr>
          <a:xfrm>
            <a:off x="3886200" y="2353153"/>
            <a:ext cx="4593309" cy="390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33CFEE-AAB9-1D4D-B2C8-7EDC15383678}"/>
              </a:ext>
            </a:extLst>
          </p:cNvPr>
          <p:cNvSpPr/>
          <p:nvPr/>
        </p:nvSpPr>
        <p:spPr>
          <a:xfrm>
            <a:off x="838200" y="2734153"/>
            <a:ext cx="4593309" cy="390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Varieties of </a:t>
            </a:r>
            <a:r>
              <a:rPr lang="en-US" sz="3200" b="1" dirty="0">
                <a:solidFill>
                  <a:srgbClr val="00B050"/>
                </a:solidFill>
              </a:rPr>
              <a:t>Binary trees</a:t>
            </a: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5912" y="1840468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skewed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23735" y="2286000"/>
            <a:ext cx="2609651" cy="2133600"/>
            <a:chOff x="1223735" y="1371600"/>
            <a:chExt cx="2609651" cy="2133600"/>
          </a:xfrm>
        </p:grpSpPr>
        <p:grpSp>
          <p:nvGrpSpPr>
            <p:cNvPr id="5" name="Group 4"/>
            <p:cNvGrpSpPr/>
            <p:nvPr/>
          </p:nvGrpSpPr>
          <p:grpSpPr>
            <a:xfrm>
              <a:off x="1223735" y="1371600"/>
              <a:ext cx="2609651" cy="2133600"/>
              <a:chOff x="5202438" y="2717350"/>
              <a:chExt cx="3420324" cy="2857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202438" y="3276600"/>
                <a:ext cx="3420324" cy="2298184"/>
                <a:chOff x="2581182" y="3429000"/>
                <a:chExt cx="3420324" cy="2298184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895600" y="3505200"/>
                  <a:ext cx="3105906" cy="1842138"/>
                  <a:chOff x="2895600" y="4101462"/>
                  <a:chExt cx="3105906" cy="1842138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387317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5" name="Straight Arrow Connector 24"/>
                  <p:cNvCxnSpPr>
                    <a:endCxn id="22" idx="0"/>
                  </p:cNvCxnSpPr>
                  <p:nvPr/>
                </p:nvCxnSpPr>
                <p:spPr>
                  <a:xfrm flipH="1">
                    <a:off x="3038854" y="5083016"/>
                    <a:ext cx="348464" cy="66341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endCxn id="20" idx="0"/>
                  </p:cNvCxnSpPr>
                  <p:nvPr/>
                </p:nvCxnSpPr>
                <p:spPr>
                  <a:xfrm flipH="1">
                    <a:off x="3530571" y="4298631"/>
                    <a:ext cx="660430" cy="57259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endCxn id="23" idx="0"/>
                  </p:cNvCxnSpPr>
                  <p:nvPr/>
                </p:nvCxnSpPr>
                <p:spPr>
                  <a:xfrm>
                    <a:off x="3673823" y="5083016"/>
                    <a:ext cx="279431" cy="66341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endCxn id="24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85513" y="571807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30" name="Straight Arrow Connector 29"/>
                  <p:cNvCxnSpPr>
                    <a:endCxn id="29" idx="0"/>
                  </p:cNvCxnSpPr>
                  <p:nvPr/>
                </p:nvCxnSpPr>
                <p:spPr>
                  <a:xfrm flipH="1">
                    <a:off x="4928767" y="5098830"/>
                    <a:ext cx="342994" cy="61924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u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v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671240" y="5357852"/>
                  <a:ext cx="276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924362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x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581182" y="5012825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773691" y="5357852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q</a:t>
                  </a: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6757093" y="2717350"/>
                <a:ext cx="441624" cy="61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670597" y="1941745"/>
              <a:ext cx="704652" cy="1487255"/>
              <a:chOff x="2670597" y="1941745"/>
              <a:chExt cx="704652" cy="1487255"/>
            </a:xfrm>
          </p:grpSpPr>
          <p:cxnSp>
            <p:nvCxnSpPr>
              <p:cNvPr id="31" name="Straight Arrow Connector 30"/>
              <p:cNvCxnSpPr>
                <a:endCxn id="21" idx="0"/>
              </p:cNvCxnSpPr>
              <p:nvPr/>
            </p:nvCxnSpPr>
            <p:spPr>
              <a:xfrm>
                <a:off x="2670597" y="1941745"/>
                <a:ext cx="704652" cy="5067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2889126" y="3153226"/>
                <a:ext cx="235074" cy="27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222557" y="2286000"/>
            <a:ext cx="2251480" cy="3810000"/>
            <a:chOff x="5222557" y="2286000"/>
            <a:chExt cx="2251480" cy="3810000"/>
          </a:xfrm>
        </p:grpSpPr>
        <p:grpSp>
          <p:nvGrpSpPr>
            <p:cNvPr id="75" name="Group 74"/>
            <p:cNvGrpSpPr/>
            <p:nvPr/>
          </p:nvGrpSpPr>
          <p:grpSpPr>
            <a:xfrm>
              <a:off x="5222557" y="2286000"/>
              <a:ext cx="2251480" cy="3810000"/>
              <a:chOff x="4876800" y="1447800"/>
              <a:chExt cx="2251480" cy="3810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76800" y="1447800"/>
                <a:ext cx="2251480" cy="3810000"/>
                <a:chOff x="4297656" y="2819400"/>
                <a:chExt cx="2950891" cy="510255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297656" y="3227605"/>
                  <a:ext cx="2801107" cy="4694352"/>
                  <a:chOff x="1676400" y="3380005"/>
                  <a:chExt cx="2801107" cy="4694352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48" idx="1"/>
                      <a:endCxn id="50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48" idx="0"/>
                    </p:cNvCxnSpPr>
                    <p:nvPr/>
                  </p:nvCxnSpPr>
                  <p:spPr>
                    <a:xfrm flipH="1">
                      <a:off x="3730313" y="4331631"/>
                      <a:ext cx="460688" cy="56309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>
                      <a:stCxn id="50" idx="1"/>
                      <a:endCxn id="57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773693" y="3380005"/>
                    <a:ext cx="30649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175756" y="6951795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v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874854" y="7666153"/>
                    <a:ext cx="27603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9937" y="4094363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21689" y="4910772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5574268"/>
                    <a:ext cx="266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76400" y="6339488"/>
                    <a:ext cx="30809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p</a:t>
                    </a: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694564" y="2819400"/>
                  <a:ext cx="553983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63" name="Straight Arrow Connector 62"/>
              <p:cNvCxnSpPr>
                <a:endCxn id="49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563201" y="4343400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361043" y="4054723"/>
              <a:ext cx="268357" cy="288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781800" y="4191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4400" y="1916668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call it </a:t>
            </a:r>
            <a:r>
              <a:rPr lang="en-US" b="1" dirty="0">
                <a:solidFill>
                  <a:srgbClr val="7030A0"/>
                </a:solidFill>
              </a:rPr>
              <a:t>Perfectly balanced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AFF768-BA40-A74E-BB75-D4E6A12E1938}"/>
              </a:ext>
            </a:extLst>
          </p:cNvPr>
          <p:cNvGrpSpPr/>
          <p:nvPr/>
        </p:nvGrpSpPr>
        <p:grpSpPr>
          <a:xfrm>
            <a:off x="634412" y="4156797"/>
            <a:ext cx="829221" cy="796203"/>
            <a:chOff x="634412" y="4156797"/>
            <a:chExt cx="829221" cy="79620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D250D4-9B99-C744-A48B-78D5E3CAF2CF}"/>
                </a:ext>
              </a:extLst>
            </p:cNvPr>
            <p:cNvSpPr/>
            <p:nvPr/>
          </p:nvSpPr>
          <p:spPr>
            <a:xfrm>
              <a:off x="990600" y="4729577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A95BECF-CC66-064C-9F9D-525D4F9B1D5C}"/>
                </a:ext>
              </a:extLst>
            </p:cNvPr>
            <p:cNvCxnSpPr/>
            <p:nvPr/>
          </p:nvCxnSpPr>
          <p:spPr>
            <a:xfrm flipH="1">
              <a:off x="1099900" y="4156797"/>
              <a:ext cx="363733" cy="56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AE588B-BF04-B743-9DC1-AD7F022FC957}"/>
                </a:ext>
              </a:extLst>
            </p:cNvPr>
            <p:cNvSpPr txBox="1"/>
            <p:nvPr/>
          </p:nvSpPr>
          <p:spPr>
            <a:xfrm>
              <a:off x="634412" y="4583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</a:t>
              </a:r>
            </a:p>
          </p:txBody>
        </p:sp>
      </p:grpSp>
      <p:sp>
        <p:nvSpPr>
          <p:cNvPr id="67" name="Up Arrow Callout 66">
            <a:extLst>
              <a:ext uri="{FF2B5EF4-FFF2-40B4-BE49-F238E27FC236}">
                <a16:creationId xmlns:a16="http://schemas.microsoft.com/office/drawing/2014/main" id="{A26B8BC0-DE4F-5D45-B19F-B8938B197A0C}"/>
              </a:ext>
            </a:extLst>
          </p:cNvPr>
          <p:cNvSpPr/>
          <p:nvPr/>
        </p:nvSpPr>
        <p:spPr>
          <a:xfrm>
            <a:off x="812506" y="4960413"/>
            <a:ext cx="3149894" cy="106197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every node, the number of nodes in the </a:t>
            </a:r>
            <a:r>
              <a:rPr lang="en-US" sz="1400" b="1" dirty="0">
                <a:solidFill>
                  <a:schemeClr val="tx1"/>
                </a:solidFill>
              </a:rPr>
              <a:t>subtrees of its two children </a:t>
            </a:r>
            <a:r>
              <a:rPr lang="en-US" sz="1400" dirty="0">
                <a:solidFill>
                  <a:schemeClr val="tx1"/>
                </a:solidFill>
              </a:rPr>
              <a:t>differ at </a:t>
            </a:r>
            <a:r>
              <a:rPr lang="en-US" sz="1400" b="1" dirty="0">
                <a:solidFill>
                  <a:schemeClr val="tx1"/>
                </a:solidFill>
              </a:rPr>
              <a:t>at most</a:t>
            </a:r>
            <a:r>
              <a:rPr lang="en-US" sz="1400" dirty="0">
                <a:solidFill>
                  <a:schemeClr val="tx1"/>
                </a:solidFill>
              </a:rPr>
              <a:t> by 1.</a:t>
            </a:r>
          </a:p>
        </p:txBody>
      </p:sp>
    </p:spTree>
    <p:extLst>
      <p:ext uri="{BB962C8B-B14F-4D97-AF65-F5344CB8AC3E}">
        <p14:creationId xmlns:p14="http://schemas.microsoft.com/office/powerpoint/2010/main" val="24989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/>
      <p:bldP spid="68" grpId="0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Height of a </a:t>
            </a:r>
            <a:r>
              <a:rPr lang="en-US" sz="3200" b="1" dirty="0">
                <a:solidFill>
                  <a:srgbClr val="7030A0"/>
                </a:solidFill>
              </a:rPr>
              <a:t>perfectly balanced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2" grpId="0" animBg="1"/>
      <p:bldP spid="17" grpId="0" animBg="1"/>
      <p:bldP spid="18" grpId="0"/>
      <p:bldP spid="52" grpId="0" animBg="1"/>
      <p:bldP spid="55" grpId="0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Height of a </a:t>
            </a:r>
            <a:r>
              <a:rPr lang="en-US" sz="3200" b="1" dirty="0">
                <a:solidFill>
                  <a:srgbClr val="7030A0"/>
                </a:solidFill>
              </a:rPr>
              <a:t>perfectly balanced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+…+ 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104151" y="4762397"/>
            <a:ext cx="229455" cy="608955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638802" y="4417893"/>
            <a:ext cx="1295398" cy="447239"/>
            <a:chOff x="5638802" y="4417893"/>
            <a:chExt cx="1295398" cy="447239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6171346" y="3885349"/>
              <a:ext cx="230310" cy="1295398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914400" y="1981200"/>
            <a:ext cx="3291078" cy="2819400"/>
            <a:chOff x="1052322" y="2971800"/>
            <a:chExt cx="3291078" cy="2819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52322" y="2971800"/>
              <a:ext cx="2490978" cy="2819400"/>
              <a:chOff x="1204722" y="2819400"/>
              <a:chExt cx="2490978" cy="2819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204722" y="4648200"/>
                <a:ext cx="629530" cy="9906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6002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8850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3716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0"/>
            </p:cNvCxnSpPr>
            <p:nvPr/>
          </p:nvCxnSpPr>
          <p:spPr>
            <a:xfrm>
              <a:off x="20017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Isosceles Triangle 80"/>
            <p:cNvSpPr/>
            <p:nvPr/>
          </p:nvSpPr>
          <p:spPr>
            <a:xfrm>
              <a:off x="289560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7138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290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32004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305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1009C-EA48-CE45-A95C-F69F99708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477B7F-3A6C-C447-AC28-52AF13479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3E08-5E31-F948-BDB1-E948E23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Implementing</a:t>
            </a:r>
            <a:r>
              <a:rPr lang="en-US" sz="3200" b="1" dirty="0"/>
              <a:t> a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0597" y="2856145"/>
            <a:ext cx="1108823" cy="1132607"/>
            <a:chOff x="2670597" y="2856145"/>
            <a:chExt cx="1108823" cy="1132607"/>
          </a:xfrm>
        </p:grpSpPr>
        <p:sp>
          <p:nvSpPr>
            <p:cNvPr id="8" name="Rectangle 7"/>
            <p:cNvSpPr/>
            <p:nvPr/>
          </p:nvSpPr>
          <p:spPr>
            <a:xfrm>
              <a:off x="3265951" y="3362882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84551" y="3493391"/>
              <a:ext cx="239536" cy="49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14904" y="3505199"/>
              <a:ext cx="261699" cy="462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55355" y="3281268"/>
              <a:ext cx="224065" cy="27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2670597" y="2856145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triped Right Arrow 23"/>
          <p:cNvSpPr/>
          <p:nvPr/>
        </p:nvSpPr>
        <p:spPr>
          <a:xfrm>
            <a:off x="4114800" y="2881087"/>
            <a:ext cx="838200" cy="884813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52396" y="4126468"/>
            <a:ext cx="7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7538" y="4038600"/>
            <a:ext cx="88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right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57800" y="2617462"/>
            <a:ext cx="2895600" cy="1497338"/>
            <a:chOff x="5257800" y="2617462"/>
            <a:chExt cx="2895600" cy="1497338"/>
          </a:xfrm>
        </p:grpSpPr>
        <p:grpSp>
          <p:nvGrpSpPr>
            <p:cNvPr id="28" name="Group 27"/>
            <p:cNvGrpSpPr/>
            <p:nvPr/>
          </p:nvGrpSpPr>
          <p:grpSpPr>
            <a:xfrm>
              <a:off x="5257800" y="2743200"/>
              <a:ext cx="2895600" cy="1371600"/>
              <a:chOff x="5257800" y="2743200"/>
              <a:chExt cx="2895600" cy="1371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257800" y="3124200"/>
                <a:ext cx="2895600" cy="990600"/>
                <a:chOff x="1447800" y="5257800"/>
                <a:chExt cx="2895600" cy="990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133600" y="5257800"/>
                  <a:ext cx="15240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3528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29000" y="5562600"/>
                  <a:ext cx="9144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447800" y="5562600"/>
                  <a:ext cx="8382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384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6633935" y="2743200"/>
                <a:ext cx="224065" cy="27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v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924748" y="2617462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213694" y="3200400"/>
            <a:ext cx="94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value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</a:t>
            </a:r>
            <a:r>
              <a:rPr lang="en-US" sz="3600" b="1" dirty="0">
                <a:solidFill>
                  <a:srgbClr val="0070C0"/>
                </a:solidFill>
              </a:rPr>
              <a:t>Search</a:t>
            </a:r>
            <a:r>
              <a:rPr lang="en-US" sz="3600" b="1" dirty="0"/>
              <a:t> Tree </a:t>
            </a:r>
            <a:r>
              <a:rPr lang="en-US" sz="3600" b="1" dirty="0">
                <a:solidFill>
                  <a:srgbClr val="7030A0"/>
                </a:solidFill>
              </a:rPr>
              <a:t>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Definition:</a:t>
            </a:r>
            <a:r>
              <a:rPr lang="en-US" sz="1600" dirty="0"/>
              <a:t> A Binary Tree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n-US" sz="1600" dirty="0"/>
              <a:t> storing values is said to be </a:t>
            </a:r>
            <a:r>
              <a:rPr lang="en-US" sz="1600" b="1" dirty="0"/>
              <a:t>Binary Search Tree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dirty="0"/>
              <a:t>if for each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&lt;&gt; NULL, then    …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40947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0070C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</a:t>
            </a:r>
            <a:r>
              <a:rPr lang="en-US" sz="2400" dirty="0"/>
              <a:t>: Write a neat pseudocode for this operation.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T,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Searching for 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16" grpId="0"/>
      <p:bldP spid="2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Insertion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</a:t>
            </a:r>
            <a:r>
              <a:rPr lang="en-US" sz="2400" dirty="0"/>
              <a:t>: Write a neat pseudocode for this operation.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Insert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Inserting 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50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2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Important Notice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There are basically two ways of introducing a new/innovative solution of a problem.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way is to just </a:t>
            </a:r>
            <a:r>
              <a:rPr lang="en-US" sz="2000" u="sng" dirty="0"/>
              <a:t>explain</a:t>
            </a:r>
            <a:r>
              <a:rPr lang="en-US" sz="2000" dirty="0"/>
              <a:t> it without giving any clue as to how the person who invented the concept came up with this solution.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Another way is to start from scratch and take a journey of the route which the inventor might have followed to arrive at the solution. </a:t>
            </a:r>
          </a:p>
          <a:p>
            <a:pPr marL="0" indent="0">
              <a:buNone/>
            </a:pPr>
            <a:r>
              <a:rPr lang="en-US" sz="2000" dirty="0"/>
              <a:t>        This journey goes through various hurdles and questions, </a:t>
            </a:r>
          </a:p>
          <a:p>
            <a:pPr marL="0" indent="0">
              <a:buNone/>
            </a:pPr>
            <a:r>
              <a:rPr lang="en-US" sz="2000" dirty="0"/>
              <a:t>        each hinting towards a better insight into the problem </a:t>
            </a:r>
          </a:p>
          <a:p>
            <a:pPr marL="0" indent="0">
              <a:buNone/>
            </a:pPr>
            <a:r>
              <a:rPr lang="en-US" sz="2000" dirty="0"/>
              <a:t>        if we have patience and open mind.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Which of these two ways is better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believe that the second way is better and more effective. </a:t>
            </a:r>
          </a:p>
          <a:p>
            <a:pPr marL="0" indent="0">
              <a:buNone/>
            </a:pPr>
            <a:r>
              <a:rPr lang="en-US" sz="2000" dirty="0"/>
              <a:t>The current lecture is based on this way. The data structure we shall </a:t>
            </a:r>
            <a:r>
              <a:rPr lang="en-US" sz="2000" dirty="0">
                <a:solidFill>
                  <a:srgbClr val="C00000"/>
                </a:solidFill>
              </a:rPr>
              <a:t>invent </a:t>
            </a:r>
            <a:r>
              <a:rPr lang="en-US" sz="2000" dirty="0"/>
              <a:t>is called </a:t>
            </a:r>
            <a:r>
              <a:rPr lang="en-US" sz="2000" dirty="0">
                <a:solidFill>
                  <a:srgbClr val="7030A0"/>
                </a:solidFill>
              </a:rPr>
              <a:t>a Binary Search Tree</a:t>
            </a:r>
            <a:r>
              <a:rPr lang="en-US" sz="2000" dirty="0"/>
              <a:t>. This is the most fundamental and versatile data structure. We shall realize this fact many times during the course 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Doubly Linked List </a:t>
            </a:r>
            <a:r>
              <a:rPr lang="en-US" sz="2800" b="1" dirty="0"/>
              <a:t>based implementation versus </a:t>
            </a:r>
            <a:r>
              <a:rPr lang="en-US" sz="2800" b="1" dirty="0">
                <a:solidFill>
                  <a:srgbClr val="7030A0"/>
                </a:solidFill>
              </a:rPr>
              <a:t>array</a:t>
            </a:r>
            <a:r>
              <a:rPr lang="en-US" sz="2800" b="1" dirty="0"/>
              <a:t> based implementation of “List”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42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13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5867400"/>
            <a:ext cx="1641155" cy="838200"/>
            <a:chOff x="18585" y="3279577"/>
            <a:chExt cx="1641155" cy="838200"/>
          </a:xfrm>
        </p:grpSpPr>
        <p:sp>
          <p:nvSpPr>
            <p:cNvPr id="7" name="Smiley Face 6"/>
            <p:cNvSpPr/>
            <p:nvPr/>
          </p:nvSpPr>
          <p:spPr>
            <a:xfrm>
              <a:off x="533400" y="3279577"/>
              <a:ext cx="551985" cy="500686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Arrays are very </a:t>
              </a:r>
              <a:r>
                <a:rPr lang="en-US" sz="1400" b="1" dirty="0">
                  <a:solidFill>
                    <a:srgbClr val="C00000"/>
                  </a:solidFill>
                </a:rPr>
                <a:t>rigid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048000" y="4267200"/>
            <a:ext cx="5486400" cy="83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loud Callout 5"/>
          <p:cNvSpPr/>
          <p:nvPr/>
        </p:nvSpPr>
        <p:spPr>
          <a:xfrm>
            <a:off x="2057400" y="4800600"/>
            <a:ext cx="5334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achieve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best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two data structure simultaneously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74377" y="6107668"/>
            <a:ext cx="57446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together invent such </a:t>
            </a:r>
            <a:r>
              <a:rPr lang="en-US" b="1" dirty="0"/>
              <a:t>a novel data structure </a:t>
            </a:r>
            <a:r>
              <a:rPr lang="en-US" dirty="0"/>
              <a:t>today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2826734"/>
            <a:ext cx="1219200" cy="373666"/>
          </a:xfrm>
          <a:prstGeom prst="straightConnector1">
            <a:avLst/>
          </a:prstGeom>
          <a:ln w="3810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4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Inventing a new data structure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67400" y="5532981"/>
            <a:ext cx="2984965" cy="779952"/>
            <a:chOff x="2149033" y="4114800"/>
            <a:chExt cx="4876800" cy="1275946"/>
          </a:xfrm>
        </p:grpSpPr>
        <p:grpSp>
          <p:nvGrpSpPr>
            <p:cNvPr id="60" name="Group 59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027409" y="4786545"/>
              <a:ext cx="1145642" cy="604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Array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3400" y="5105400"/>
            <a:ext cx="4495800" cy="1219200"/>
            <a:chOff x="533400" y="5105400"/>
            <a:chExt cx="4495800" cy="1219200"/>
          </a:xfrm>
        </p:grpSpPr>
        <p:grpSp>
          <p:nvGrpSpPr>
            <p:cNvPr id="56" name="Group 55"/>
            <p:cNvGrpSpPr/>
            <p:nvPr/>
          </p:nvGrpSpPr>
          <p:grpSpPr>
            <a:xfrm>
              <a:off x="533400" y="5105400"/>
              <a:ext cx="4495800" cy="826531"/>
              <a:chOff x="118938" y="1916670"/>
              <a:chExt cx="8110662" cy="15123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8938" y="1916670"/>
                <a:ext cx="1938462" cy="1131330"/>
                <a:chOff x="118938" y="1916670"/>
                <a:chExt cx="1938462" cy="1131330"/>
              </a:xfrm>
            </p:grpSpPr>
            <p:cxnSp>
              <p:nvCxnSpPr>
                <p:cNvPr id="6" name="Elbow Connector 5"/>
                <p:cNvCxnSpPr/>
                <p:nvPr/>
              </p:nvCxnSpPr>
              <p:spPr>
                <a:xfrm>
                  <a:off x="1143000" y="2133600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18938" y="1916670"/>
                  <a:ext cx="1099751" cy="506834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Head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62400" y="2895600"/>
                <a:ext cx="1905000" cy="457200"/>
                <a:chOff x="3962400" y="2895600"/>
                <a:chExt cx="1905000" cy="4572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962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689299" y="2971800"/>
                  <a:ext cx="1178101" cy="114300"/>
                  <a:chOff x="4689299" y="2971800"/>
                  <a:chExt cx="1178101" cy="1143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800600" y="3048000"/>
                    <a:ext cx="1066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 flipH="1">
                    <a:off x="4689299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057400" y="2895600"/>
                <a:ext cx="6172200" cy="457200"/>
                <a:chOff x="2057400" y="2895600"/>
                <a:chExt cx="6172200" cy="4572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5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86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772400" y="2895600"/>
                  <a:ext cx="457200" cy="457200"/>
                  <a:chOff x="7772400" y="2895600"/>
                  <a:chExt cx="457200" cy="4572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772400" y="2895600"/>
                    <a:ext cx="457200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819400" y="2971800"/>
                  <a:ext cx="1143000" cy="114300"/>
                  <a:chOff x="2819400" y="2971800"/>
                  <a:chExt cx="1143000" cy="114300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81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 flipH="1">
                    <a:off x="2819400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6610055" y="2990850"/>
                  <a:ext cx="1162345" cy="114300"/>
                  <a:chOff x="6610055" y="2990850"/>
                  <a:chExt cx="1162345" cy="114300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62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/>
                  <p:cNvSpPr/>
                  <p:nvPr/>
                </p:nvSpPr>
                <p:spPr>
                  <a:xfrm flipH="1">
                    <a:off x="6610055" y="299085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457200" y="2895600"/>
                <a:ext cx="5638800" cy="533400"/>
                <a:chOff x="457200" y="2895600"/>
                <a:chExt cx="5638800" cy="5334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457200" y="2895600"/>
                  <a:ext cx="5638800" cy="533400"/>
                  <a:chOff x="457200" y="2895600"/>
                  <a:chExt cx="5638800" cy="5334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457200" y="2895600"/>
                    <a:ext cx="5638800" cy="533400"/>
                    <a:chOff x="457200" y="2895600"/>
                    <a:chExt cx="5638800" cy="5334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57200" y="2971800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971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3147896"/>
                      <a:ext cx="1295400" cy="114300"/>
                      <a:chOff x="2819400" y="3147896"/>
                      <a:chExt cx="1295400" cy="114300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2819400" y="3200400"/>
                        <a:ext cx="1200962" cy="4646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/>
                      <p:cNvSpPr/>
                      <p:nvPr/>
                    </p:nvSpPr>
                    <p:spPr>
                      <a:xfrm flipH="1">
                        <a:off x="3962400" y="3147896"/>
                        <a:ext cx="152400" cy="114300"/>
                      </a:xfrm>
                      <a:prstGeom prst="ellipse">
                        <a:avLst/>
                      </a:prstGeom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876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286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Box 78"/>
            <p:cNvSpPr txBox="1"/>
            <p:nvPr/>
          </p:nvSpPr>
          <p:spPr>
            <a:xfrm>
              <a:off x="2601518" y="5955268"/>
              <a:ext cx="598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Lists</a:t>
              </a:r>
            </a:p>
          </p:txBody>
        </p:sp>
      </p:grpSp>
      <p:sp>
        <p:nvSpPr>
          <p:cNvPr id="81" name="Striped Right Arrow 80"/>
          <p:cNvSpPr/>
          <p:nvPr/>
        </p:nvSpPr>
        <p:spPr>
          <a:xfrm rot="16200000">
            <a:off x="6664260" y="3768660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12-Point Star 81"/>
          <p:cNvSpPr/>
          <p:nvPr/>
        </p:nvSpPr>
        <p:spPr>
          <a:xfrm>
            <a:off x="2072524" y="1676400"/>
            <a:ext cx="5660479" cy="1371600"/>
          </a:xfrm>
          <a:prstGeom prst="star1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structure</a:t>
            </a:r>
            <a:endParaRPr lang="en-IN" dirty="0"/>
          </a:p>
        </p:txBody>
      </p:sp>
      <p:sp>
        <p:nvSpPr>
          <p:cNvPr id="83" name="Striped Right Arrow 82"/>
          <p:cNvSpPr/>
          <p:nvPr/>
        </p:nvSpPr>
        <p:spPr>
          <a:xfrm rot="16200000">
            <a:off x="2022540" y="3768661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&quot;No&quot; Symbol 83"/>
          <p:cNvSpPr/>
          <p:nvPr/>
        </p:nvSpPr>
        <p:spPr>
          <a:xfrm>
            <a:off x="6960480" y="4076701"/>
            <a:ext cx="811920" cy="647699"/>
          </a:xfrm>
          <a:prstGeom prst="noSmoking">
            <a:avLst>
              <a:gd name="adj" fmla="val 1126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0800" y="5040868"/>
            <a:ext cx="21616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 Rigid for updates</a:t>
            </a:r>
            <a:endParaRPr lang="en-IN" dirty="0"/>
          </a:p>
        </p:txBody>
      </p:sp>
      <p:sp>
        <p:nvSpPr>
          <p:cNvPr id="86" name="Cloud Callout 85"/>
          <p:cNvSpPr/>
          <p:nvPr/>
        </p:nvSpPr>
        <p:spPr>
          <a:xfrm>
            <a:off x="990600" y="3505200"/>
            <a:ext cx="5127218" cy="1144578"/>
          </a:xfrm>
          <a:prstGeom prst="cloudCallout">
            <a:avLst>
              <a:gd name="adj1" fmla="val 58271"/>
              <a:gd name="adj2" fmla="val 1199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Lists are flexible, so let us try modifying the linked list structure to achieve fast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419058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Restructuring </a:t>
            </a:r>
            <a:r>
              <a:rPr lang="en-US" sz="3200" b="1" dirty="0"/>
              <a:t>doubly linked list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219200"/>
            <a:ext cx="902217" cy="609600"/>
            <a:chOff x="1173476" y="3733800"/>
            <a:chExt cx="902217" cy="609600"/>
          </a:xfrm>
        </p:grpSpPr>
        <p:cxnSp>
          <p:nvCxnSpPr>
            <p:cNvPr id="20" name="Elbow Connector 19"/>
            <p:cNvCxnSpPr/>
            <p:nvPr/>
          </p:nvCxnSpPr>
          <p:spPr>
            <a:xfrm>
              <a:off x="1673354" y="3917632"/>
              <a:ext cx="402339" cy="425768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3476" y="3733800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53448" y="1828800"/>
            <a:ext cx="662539" cy="223166"/>
            <a:chOff x="853448" y="1981200"/>
            <a:chExt cx="662539" cy="223166"/>
          </a:xfrm>
        </p:grpSpPr>
        <p:grpSp>
          <p:nvGrpSpPr>
            <p:cNvPr id="50" name="Group 4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1054617" y="2133600"/>
              <a:ext cx="461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620000" y="1828800"/>
            <a:ext cx="533400" cy="223166"/>
            <a:chOff x="7924800" y="1981200"/>
            <a:chExt cx="533400" cy="22316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7924800" y="2057400"/>
              <a:ext cx="338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57031" y="1981200"/>
              <a:ext cx="201169" cy="223166"/>
              <a:chOff x="2447520" y="2514600"/>
              <a:chExt cx="201169" cy="2231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" name="Group 139"/>
          <p:cNvGrpSpPr/>
          <p:nvPr/>
        </p:nvGrpSpPr>
        <p:grpSpPr>
          <a:xfrm>
            <a:off x="1435618" y="1844514"/>
            <a:ext cx="6214187" cy="212885"/>
            <a:chOff x="1435618" y="1981199"/>
            <a:chExt cx="6214187" cy="212885"/>
          </a:xfrm>
        </p:grpSpPr>
        <p:grpSp>
          <p:nvGrpSpPr>
            <p:cNvPr id="52" name="Group 51"/>
            <p:cNvGrpSpPr/>
            <p:nvPr/>
          </p:nvGrpSpPr>
          <p:grpSpPr>
            <a:xfrm>
              <a:off x="6800094" y="1981200"/>
              <a:ext cx="591306" cy="212884"/>
              <a:chOff x="5051664" y="2971800"/>
              <a:chExt cx="591306" cy="212884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81809" y="3048000"/>
                <a:ext cx="2611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355504" y="3122000"/>
                <a:ext cx="2874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51664" y="2971800"/>
                <a:ext cx="286506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435618" y="1981199"/>
              <a:ext cx="621782" cy="212885"/>
              <a:chOff x="4800601" y="2971799"/>
              <a:chExt cx="621782" cy="21288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5041383" y="3048001"/>
                <a:ext cx="3749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105400" y="3124200"/>
                <a:ext cx="316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800601" y="2971799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1" y="1981199"/>
              <a:ext cx="609599" cy="212885"/>
              <a:chOff x="4584184" y="2971799"/>
              <a:chExt cx="609599" cy="2128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4858507" y="3048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858507" y="3124200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584184" y="2971799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7387231" y="1981200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029480" y="1981200"/>
              <a:ext cx="951911" cy="197169"/>
              <a:chOff x="4288556" y="1981200"/>
              <a:chExt cx="951911" cy="19716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644031" y="1981200"/>
                <a:ext cx="596436" cy="197169"/>
                <a:chOff x="4800601" y="2971800"/>
                <a:chExt cx="596436" cy="197169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5082398" y="3032285"/>
                  <a:ext cx="3146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5073465" y="3122000"/>
                  <a:ext cx="3235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800601" y="29718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4288556" y="2133600"/>
                <a:ext cx="3596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288556" y="2057400"/>
                <a:ext cx="3596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53200" y="2057401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515090" y="2133600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76600" y="2087642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96130" y="2103500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482654" y="1970854"/>
            <a:ext cx="6154006" cy="294620"/>
            <a:chOff x="1495798" y="2329190"/>
            <a:chExt cx="6154006" cy="294620"/>
          </a:xfrm>
        </p:grpSpPr>
        <p:sp>
          <p:nvSpPr>
            <p:cNvPr id="128" name="TextBox 127"/>
            <p:cNvSpPr txBox="1"/>
            <p:nvPr/>
          </p:nvSpPr>
          <p:spPr>
            <a:xfrm>
              <a:off x="1495798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57400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3400" y="236220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980" y="23291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n-1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91400" y="23291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82654" y="1828800"/>
            <a:ext cx="6248400" cy="261610"/>
            <a:chOff x="1447800" y="1752600"/>
            <a:chExt cx="6248400" cy="261610"/>
          </a:xfrm>
        </p:grpSpPr>
        <p:sp>
          <p:nvSpPr>
            <p:cNvPr id="134" name="TextBox 133"/>
            <p:cNvSpPr txBox="1"/>
            <p:nvPr/>
          </p:nvSpPr>
          <p:spPr>
            <a:xfrm>
              <a:off x="14478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574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43400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576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72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97676" y="1247001"/>
            <a:ext cx="502924" cy="578167"/>
            <a:chOff x="1203952" y="3914001"/>
            <a:chExt cx="502924" cy="57816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954032" y="2362200"/>
            <a:ext cx="7266964" cy="381000"/>
            <a:chOff x="954032" y="2438400"/>
            <a:chExt cx="7266964" cy="381000"/>
          </a:xfrm>
        </p:grpSpPr>
        <p:sp>
          <p:nvSpPr>
            <p:cNvPr id="150" name="Down Arrow 149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Down Arrow 326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990600" y="3810000"/>
            <a:ext cx="7266964" cy="381000"/>
            <a:chOff x="954032" y="2438400"/>
            <a:chExt cx="7266964" cy="381000"/>
          </a:xfrm>
        </p:grpSpPr>
        <p:sp>
          <p:nvSpPr>
            <p:cNvPr id="341" name="Down Arrow 340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Down Arrow 341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/>
          <p:cNvGrpSpPr/>
          <p:nvPr/>
        </p:nvGrpSpPr>
        <p:grpSpPr>
          <a:xfrm>
            <a:off x="853448" y="2469833"/>
            <a:ext cx="7299952" cy="1340167"/>
            <a:chOff x="853448" y="2469833"/>
            <a:chExt cx="7299952" cy="1340167"/>
          </a:xfrm>
        </p:grpSpPr>
        <p:grpSp>
          <p:nvGrpSpPr>
            <p:cNvPr id="501" name="Group 500"/>
            <p:cNvGrpSpPr/>
            <p:nvPr/>
          </p:nvGrpSpPr>
          <p:grpSpPr>
            <a:xfrm>
              <a:off x="3657600" y="2469833"/>
              <a:ext cx="1702769" cy="1340167"/>
              <a:chOff x="3657600" y="2469833"/>
              <a:chExt cx="1702769" cy="134016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3934946" y="3048000"/>
                <a:ext cx="1170913" cy="411243"/>
                <a:chOff x="4194022" y="1660685"/>
                <a:chExt cx="1170913" cy="4112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4644031" y="1660685"/>
                  <a:ext cx="720904" cy="411243"/>
                  <a:chOff x="4800601" y="2651285"/>
                  <a:chExt cx="720904" cy="411243"/>
                </a:xfrm>
              </p:grpSpPr>
              <p:cxnSp>
                <p:nvCxnSpPr>
                  <p:cNvPr id="286" name="Straight Arrow Connector 285"/>
                  <p:cNvCxnSpPr/>
                  <p:nvPr/>
                </p:nvCxnSpPr>
                <p:spPr>
                  <a:xfrm>
                    <a:off x="5073465" y="2740345"/>
                    <a:ext cx="448040" cy="206215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stCxn id="306" idx="1"/>
                  </p:cNvCxnSpPr>
                  <p:nvPr/>
                </p:nvCxnSpPr>
                <p:spPr>
                  <a:xfrm flipH="1" flipV="1">
                    <a:off x="5073466" y="2860836"/>
                    <a:ext cx="323382" cy="2016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4800601" y="2651285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284" name="Straight Arrow Connector 283"/>
                <p:cNvCxnSpPr>
                  <a:stCxn id="288" idx="1"/>
                </p:cNvCxnSpPr>
                <p:nvPr/>
              </p:nvCxnSpPr>
              <p:spPr>
                <a:xfrm flipH="1">
                  <a:off x="4194022" y="1759270"/>
                  <a:ext cx="450009" cy="19954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V="1">
                  <a:off x="4288556" y="1870235"/>
                  <a:ext cx="371880" cy="1714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/>
              <p:cNvGrpSpPr/>
              <p:nvPr/>
            </p:nvGrpSpPr>
            <p:grpSpPr>
              <a:xfrm>
                <a:off x="3657600" y="2469833"/>
                <a:ext cx="1702769" cy="1340167"/>
                <a:chOff x="3657600" y="2469833"/>
                <a:chExt cx="1702769" cy="1340167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4343400" y="30149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46</a:t>
                  </a: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3657600" y="2469833"/>
                  <a:ext cx="1702769" cy="1340167"/>
                  <a:chOff x="3657600" y="2469833"/>
                  <a:chExt cx="1702769" cy="1340167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62002" y="3368515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4981202" y="3352800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267200" y="2469833"/>
                    <a:ext cx="502924" cy="578167"/>
                    <a:chOff x="1203952" y="3914001"/>
                    <a:chExt cx="502924" cy="578167"/>
                  </a:xfrm>
                </p:grpSpPr>
                <p:cxnSp>
                  <p:nvCxnSpPr>
                    <p:cNvPr id="329" name="Elbow Connector 328"/>
                    <p:cNvCxnSpPr/>
                    <p:nvPr/>
                  </p:nvCxnSpPr>
                  <p:spPr>
                    <a:xfrm rot="16200000" flipH="1">
                      <a:off x="1306996" y="4339420"/>
                      <a:ext cx="301167" cy="43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TextBox 329"/>
                    <p:cNvSpPr txBox="1"/>
                    <p:nvPr/>
                  </p:nvSpPr>
                  <p:spPr>
                    <a:xfrm>
                      <a:off x="1203952" y="3914001"/>
                      <a:ext cx="502924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head</a:t>
                      </a:r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4339358" y="3200400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</a:t>
                    </a:r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657600" y="3548390"/>
                    <a:ext cx="5325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n/2 -1</a:t>
                    </a:r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4800600" y="3548390"/>
                    <a:ext cx="5597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 +1</a:t>
                    </a:r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37338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C00000"/>
                        </a:solidFill>
                      </a:rPr>
                      <a:t>41</a:t>
                    </a: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49530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C00000"/>
                        </a:solidFill>
                      </a:rPr>
                      <a:t>53</a:t>
                    </a:r>
                  </a:p>
                </p:txBody>
              </p:sp>
            </p:grpSp>
          </p:grpSp>
        </p:grpSp>
        <p:grpSp>
          <p:nvGrpSpPr>
            <p:cNvPr id="454" name="Group 453"/>
            <p:cNvGrpSpPr/>
            <p:nvPr/>
          </p:nvGrpSpPr>
          <p:grpSpPr>
            <a:xfrm>
              <a:off x="1465994" y="3515380"/>
              <a:ext cx="6154006" cy="294620"/>
              <a:chOff x="1495798" y="2329190"/>
              <a:chExt cx="6154006" cy="294620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1495798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2057400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6788980" y="232919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n-1</a:t>
                </a: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91400" y="2329190"/>
                <a:ext cx="258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</a:t>
                </a: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853448" y="3319790"/>
              <a:ext cx="2910828" cy="261610"/>
              <a:chOff x="853448" y="3319790"/>
              <a:chExt cx="2910828" cy="261610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1435618" y="3368514"/>
                <a:ext cx="621782" cy="212885"/>
                <a:chOff x="4800601" y="2971799"/>
                <a:chExt cx="621782" cy="212885"/>
              </a:xfrm>
            </p:grpSpPr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5041383" y="3048001"/>
                  <a:ext cx="3749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flipH="1">
                  <a:off x="5105400" y="3124200"/>
                  <a:ext cx="3169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4800601" y="2971799"/>
                  <a:ext cx="286506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2057401" y="3368514"/>
                <a:ext cx="609599" cy="212885"/>
                <a:chOff x="4584184" y="2971799"/>
                <a:chExt cx="609599" cy="212885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858507" y="3048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 flipH="1">
                  <a:off x="4858507" y="3124200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4584184" y="2971799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2819400" y="3474957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14478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574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grpSp>
            <p:nvGrpSpPr>
              <p:cNvPr id="499" name="Group 498"/>
              <p:cNvGrpSpPr/>
              <p:nvPr/>
            </p:nvGrpSpPr>
            <p:grpSpPr>
              <a:xfrm>
                <a:off x="853448" y="3352800"/>
                <a:ext cx="2910828" cy="223166"/>
                <a:chOff x="853448" y="3352800"/>
                <a:chExt cx="2910828" cy="22316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853448" y="3352800"/>
                  <a:ext cx="662539" cy="223166"/>
                  <a:chOff x="853448" y="1981200"/>
                  <a:chExt cx="662539" cy="223166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4" name="Straight Connector 26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26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1" name="Straight Arrow Connector 260"/>
                  <p:cNvCxnSpPr/>
                  <p:nvPr/>
                </p:nvCxnSpPr>
                <p:spPr>
                  <a:xfrm flipH="1">
                    <a:off x="1054617" y="2133600"/>
                    <a:ext cx="4613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3429000" y="3429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3426726" y="3524632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3" name="Group 502"/>
            <p:cNvGrpSpPr/>
            <p:nvPr/>
          </p:nvGrpSpPr>
          <p:grpSpPr>
            <a:xfrm>
              <a:off x="5241443" y="3319790"/>
              <a:ext cx="2911957" cy="261610"/>
              <a:chOff x="5241443" y="3319790"/>
              <a:chExt cx="2911957" cy="261610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620000" y="3352800"/>
                <a:ext cx="533400" cy="223166"/>
                <a:chOff x="7924800" y="1981200"/>
                <a:chExt cx="533400" cy="223166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7924800" y="2057400"/>
                  <a:ext cx="3387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8257031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71" name="Straight Connector 27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800094" y="3368515"/>
                <a:ext cx="591306" cy="212884"/>
                <a:chOff x="5051664" y="2971800"/>
                <a:chExt cx="591306" cy="212884"/>
              </a:xfrm>
            </p:grpSpPr>
            <p:cxnSp>
              <p:nvCxnSpPr>
                <p:cNvPr id="295" name="Straight Arrow Connector 294"/>
                <p:cNvCxnSpPr/>
                <p:nvPr/>
              </p:nvCxnSpPr>
              <p:spPr>
                <a:xfrm>
                  <a:off x="5381809" y="3048000"/>
                  <a:ext cx="26116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5355504" y="3122000"/>
                  <a:ext cx="28746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Rectangle 296"/>
                <p:cNvSpPr/>
                <p:nvPr/>
              </p:nvSpPr>
              <p:spPr>
                <a:xfrm>
                  <a:off x="5051664" y="2971800"/>
                  <a:ext cx="286506" cy="2128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7387231" y="3368515"/>
                <a:ext cx="262574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6553200" y="3444716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>
                <a:off x="6515090" y="3520915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700930" y="3490815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67576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3672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cxnSp>
            <p:nvCxnSpPr>
              <p:cNvPr id="496" name="Straight Arrow Connector 495"/>
              <p:cNvCxnSpPr/>
              <p:nvPr/>
            </p:nvCxnSpPr>
            <p:spPr>
              <a:xfrm>
                <a:off x="5257800" y="3429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flipH="1">
                <a:off x="5241443" y="3530248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914400" y="5364243"/>
            <a:ext cx="1676400" cy="960357"/>
            <a:chOff x="914400" y="5364243"/>
            <a:chExt cx="1676400" cy="960357"/>
          </a:xfrm>
        </p:grpSpPr>
        <p:cxnSp>
          <p:nvCxnSpPr>
            <p:cNvPr id="413" name="Straight Arrow Connector 412"/>
            <p:cNvCxnSpPr>
              <a:stCxn id="403" idx="1"/>
            </p:cNvCxnSpPr>
            <p:nvPr/>
          </p:nvCxnSpPr>
          <p:spPr>
            <a:xfrm flipH="1">
              <a:off x="2216992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914400" y="5470685"/>
              <a:ext cx="1676400" cy="853915"/>
              <a:chOff x="914400" y="5470685"/>
              <a:chExt cx="1676400" cy="853915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914400" y="5796634"/>
                <a:ext cx="662539" cy="223166"/>
                <a:chOff x="853448" y="1981200"/>
                <a:chExt cx="662539" cy="223166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2" name="Straight Arrow Connector 351"/>
                <p:cNvCxnSpPr/>
                <p:nvPr/>
              </p:nvCxnSpPr>
              <p:spPr>
                <a:xfrm flipH="1">
                  <a:off x="1054617" y="2095420"/>
                  <a:ext cx="4613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1442044" y="5806914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2133600" y="5806914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508752" y="5758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1784255" y="5900410"/>
                <a:ext cx="273146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TextBox 460"/>
              <p:cNvSpPr txBox="1"/>
              <p:nvPr/>
            </p:nvSpPr>
            <p:spPr>
              <a:xfrm>
                <a:off x="1465994" y="6062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1981200" y="6062990"/>
                <a:ext cx="5004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n/4-1</a:t>
                </a:r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2109464" y="5758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2362200" y="5470685"/>
                <a:ext cx="228600" cy="320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1" name="Group 520"/>
          <p:cNvGrpSpPr/>
          <p:nvPr/>
        </p:nvGrpSpPr>
        <p:grpSpPr>
          <a:xfrm>
            <a:off x="2852342" y="5364243"/>
            <a:ext cx="1539827" cy="960357"/>
            <a:chOff x="2852342" y="5364243"/>
            <a:chExt cx="1539827" cy="960357"/>
          </a:xfrm>
        </p:grpSpPr>
        <p:grpSp>
          <p:nvGrpSpPr>
            <p:cNvPr id="515" name="Group 514"/>
            <p:cNvGrpSpPr/>
            <p:nvPr/>
          </p:nvGrpSpPr>
          <p:grpSpPr>
            <a:xfrm>
              <a:off x="3934198" y="5791200"/>
              <a:ext cx="457971" cy="223166"/>
              <a:chOff x="3934198" y="5791200"/>
              <a:chExt cx="457971" cy="223166"/>
            </a:xfrm>
          </p:grpSpPr>
          <p:cxnSp>
            <p:nvCxnSpPr>
              <p:cNvPr id="376" name="Straight Arrow Connector 375"/>
              <p:cNvCxnSpPr>
                <a:stCxn id="395" idx="3"/>
              </p:cNvCxnSpPr>
              <p:nvPr/>
            </p:nvCxnSpPr>
            <p:spPr>
              <a:xfrm flipV="1">
                <a:off x="3934198" y="5913356"/>
                <a:ext cx="27510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>
                <a:off x="4191000" y="579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74" name="Rectangle 47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" name="Group 47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7" name="Group 516"/>
            <p:cNvGrpSpPr/>
            <p:nvPr/>
          </p:nvGrpSpPr>
          <p:grpSpPr>
            <a:xfrm>
              <a:off x="2852342" y="5364243"/>
              <a:ext cx="1262458" cy="960357"/>
              <a:chOff x="2852342" y="5364243"/>
              <a:chExt cx="1262458" cy="960357"/>
            </a:xfrm>
          </p:grpSpPr>
          <p:cxnSp>
            <p:nvCxnSpPr>
              <p:cNvPr id="417" name="Straight Arrow Connector 416"/>
              <p:cNvCxnSpPr>
                <a:stCxn id="403" idx="3"/>
                <a:endCxn id="405" idx="0"/>
              </p:cNvCxnSpPr>
              <p:nvPr/>
            </p:nvCxnSpPr>
            <p:spPr>
              <a:xfrm>
                <a:off x="2867398" y="5364243"/>
                <a:ext cx="242701" cy="4426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2852342" y="5470685"/>
                <a:ext cx="1262458" cy="853915"/>
                <a:chOff x="2852342" y="5470685"/>
                <a:chExt cx="1262458" cy="853915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36576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36334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41</a:t>
                  </a: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29718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3308254" y="5897642"/>
                  <a:ext cx="273146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TextBox 464"/>
                <p:cNvSpPr txBox="1"/>
                <p:nvPr/>
              </p:nvSpPr>
              <p:spPr>
                <a:xfrm>
                  <a:off x="2852342" y="6062990"/>
                  <a:ext cx="5277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n/4+1</a:t>
                  </a:r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3582282" y="6062990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n/2 -1</a:t>
                  </a:r>
                </a:p>
              </p:txBody>
            </p:sp>
            <p:sp>
              <p:nvSpPr>
                <p:cNvPr id="505" name="TextBox 504"/>
                <p:cNvSpPr txBox="1"/>
                <p:nvPr/>
              </p:nvSpPr>
              <p:spPr>
                <a:xfrm>
                  <a:off x="29476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31</a:t>
                  </a:r>
                </a:p>
              </p:txBody>
            </p: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2867398" y="5470685"/>
                  <a:ext cx="104402" cy="3205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2" name="Group 511"/>
          <p:cNvGrpSpPr/>
          <p:nvPr/>
        </p:nvGrpSpPr>
        <p:grpSpPr>
          <a:xfrm>
            <a:off x="2514600" y="4191000"/>
            <a:ext cx="4207807" cy="1554726"/>
            <a:chOff x="2514600" y="4191000"/>
            <a:chExt cx="4207807" cy="1554726"/>
          </a:xfrm>
        </p:grpSpPr>
        <p:sp>
          <p:nvSpPr>
            <p:cNvPr id="379" name="Rectangle 378"/>
            <p:cNvSpPr/>
            <p:nvPr/>
          </p:nvSpPr>
          <p:spPr>
            <a:xfrm>
              <a:off x="4391381" y="47558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5" name="Straight Arrow Connector 374"/>
            <p:cNvCxnSpPr>
              <a:stCxn id="379" idx="1"/>
            </p:cNvCxnSpPr>
            <p:nvPr/>
          </p:nvCxnSpPr>
          <p:spPr>
            <a:xfrm flipH="1">
              <a:off x="2867398" y="4854416"/>
              <a:ext cx="1523983" cy="403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404352" y="47244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328152" y="4191000"/>
              <a:ext cx="502924" cy="578167"/>
              <a:chOff x="1203952" y="3914001"/>
              <a:chExt cx="502924" cy="578167"/>
            </a:xfrm>
          </p:grpSpPr>
          <p:cxnSp>
            <p:nvCxnSpPr>
              <p:cNvPr id="398" name="Elbow Connector 397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TextBox 398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4400310" y="49199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590800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393608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7" name="Straight Arrow Connector 446"/>
            <p:cNvCxnSpPr>
              <a:stCxn id="392" idx="3"/>
            </p:cNvCxnSpPr>
            <p:nvPr/>
          </p:nvCxnSpPr>
          <p:spPr>
            <a:xfrm>
              <a:off x="4733288" y="4855205"/>
              <a:ext cx="1660320" cy="4025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2514600" y="54533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n/4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6265231" y="548411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</a:t>
              </a: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56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637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4675631" y="5364243"/>
            <a:ext cx="1725169" cy="917167"/>
            <a:chOff x="4675631" y="5364243"/>
            <a:chExt cx="1725169" cy="917167"/>
          </a:xfrm>
        </p:grpSpPr>
        <p:sp>
          <p:nvSpPr>
            <p:cNvPr id="396" name="Rectangle 395"/>
            <p:cNvSpPr/>
            <p:nvPr/>
          </p:nvSpPr>
          <p:spPr>
            <a:xfrm>
              <a:off x="5181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1574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43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5562113" y="5869259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5079031" y="60198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 +1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28207" y="6019800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3n/4-1</a:t>
              </a: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4675631" y="5791200"/>
              <a:ext cx="201169" cy="223166"/>
              <a:chOff x="2447520" y="2514600"/>
              <a:chExt cx="201169" cy="22316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3" name="Straight Arrow Connector 482"/>
            <p:cNvCxnSpPr/>
            <p:nvPr/>
          </p:nvCxnSpPr>
          <p:spPr>
            <a:xfrm flipH="1">
              <a:off x="4881839" y="5880410"/>
              <a:ext cx="284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36" idx="1"/>
            </p:cNvCxnSpPr>
            <p:nvPr/>
          </p:nvCxnSpPr>
          <p:spPr>
            <a:xfrm flipH="1">
              <a:off x="6019800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V="1">
              <a:off x="6165008" y="5470685"/>
              <a:ext cx="228600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919464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65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639156" y="5364243"/>
            <a:ext cx="1514244" cy="927347"/>
            <a:chOff x="6639156" y="5364243"/>
            <a:chExt cx="1514244" cy="927347"/>
          </a:xfrm>
        </p:grpSpPr>
        <p:grpSp>
          <p:nvGrpSpPr>
            <p:cNvPr id="357" name="Group 356"/>
            <p:cNvGrpSpPr/>
            <p:nvPr/>
          </p:nvGrpSpPr>
          <p:grpSpPr>
            <a:xfrm>
              <a:off x="7653143" y="5791200"/>
              <a:ext cx="500257" cy="223166"/>
              <a:chOff x="7957943" y="1981200"/>
              <a:chExt cx="500257" cy="223166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>
                <a:off x="7957943" y="2078995"/>
                <a:ext cx="338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9" name="Group 358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1" name="Group 36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8" name="Rectangle 367"/>
            <p:cNvSpPr/>
            <p:nvPr/>
          </p:nvSpPr>
          <p:spPr>
            <a:xfrm>
              <a:off x="7393657" y="5806915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391400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774608" y="5806915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0" name="Straight Arrow Connector 439"/>
            <p:cNvCxnSpPr>
              <a:stCxn id="436" idx="3"/>
              <a:endCxn id="437" idx="0"/>
            </p:cNvCxnSpPr>
            <p:nvPr/>
          </p:nvCxnSpPr>
          <p:spPr>
            <a:xfrm>
              <a:off x="6670206" y="5364243"/>
              <a:ext cx="242701" cy="4426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094118" y="5888613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6639156" y="6029980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3n/4+1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596" y="602998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 flipH="1" flipV="1">
              <a:off x="6670206" y="5470685"/>
              <a:ext cx="104402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67576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</p:grpSp>
      <p:sp>
        <p:nvSpPr>
          <p:cNvPr id="226" name="Cloud Callout 225"/>
          <p:cNvSpPr/>
          <p:nvPr/>
        </p:nvSpPr>
        <p:spPr>
          <a:xfrm>
            <a:off x="1752600" y="2874005"/>
            <a:ext cx="6400800" cy="1926595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Since it is sorted arrangement that facilitates efficient searching in an array, so let us keep the elements of the list  also sorted according to </a:t>
            </a:r>
            <a:r>
              <a:rPr lang="en-US" b="1" dirty="0">
                <a:solidFill>
                  <a:schemeClr val="tx1"/>
                </a:solidFill>
              </a:rPr>
              <a:t>unique ID </a:t>
            </a:r>
            <a:r>
              <a:rPr lang="en-US" dirty="0">
                <a:solidFill>
                  <a:schemeClr val="tx1"/>
                </a:solidFill>
              </a:rPr>
              <a:t>numbers of persons. </a:t>
            </a:r>
          </a:p>
        </p:txBody>
      </p:sp>
      <p:sp>
        <p:nvSpPr>
          <p:cNvPr id="5" name="Down Ribbon 4"/>
          <p:cNvSpPr/>
          <p:nvPr/>
        </p:nvSpPr>
        <p:spPr>
          <a:xfrm>
            <a:off x="1524000" y="3000972"/>
            <a:ext cx="6413944" cy="111382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Smaller </a:t>
            </a:r>
            <a:r>
              <a:rPr lang="en-US" b="1" dirty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s can now be searched quickly, but for larger </a:t>
            </a:r>
            <a:r>
              <a:rPr lang="en-US" b="1" dirty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s, we may have to traverse whole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loud Callout 226"/>
              <p:cNvSpPr/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7" name="Cloud Callout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loud Callout 227"/>
              <p:cNvSpPr/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Good. Now 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8" name="Cloud Callout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04297" y="3646185"/>
            <a:ext cx="65681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structure emerges if you extend this idea further ? Imagine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2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5" grpId="0" animBg="1"/>
      <p:bldP spid="5" grpId="1" animBg="1"/>
      <p:bldP spid="227" grpId="0" animBg="1"/>
      <p:bldP spid="227" grpId="1" animBg="1"/>
      <p:bldP spid="228" grpId="0" animBg="1"/>
      <p:bldP spid="228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new </a:t>
            </a:r>
            <a:r>
              <a:rPr lang="en-US" sz="3600" b="1" dirty="0"/>
              <a:t>data structure emerges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990601" y="2209800"/>
            <a:ext cx="7373561" cy="3200400"/>
            <a:chOff x="990601" y="1600200"/>
            <a:chExt cx="7373561" cy="3200400"/>
          </a:xfrm>
        </p:grpSpPr>
        <p:sp>
          <p:nvSpPr>
            <p:cNvPr id="5" name="Rectangle 4"/>
            <p:cNvSpPr/>
            <p:nvPr/>
          </p:nvSpPr>
          <p:spPr>
            <a:xfrm>
              <a:off x="4514094" y="16002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9094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894" y="3200399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20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4694" y="316339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58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90601" y="4038600"/>
              <a:ext cx="591762" cy="762000"/>
              <a:chOff x="990601" y="3962400"/>
              <a:chExt cx="591762" cy="762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/>
            <p:cNvGrpSpPr/>
            <p:nvPr/>
          </p:nvGrpSpPr>
          <p:grpSpPr>
            <a:xfrm>
              <a:off x="2057400" y="4038600"/>
              <a:ext cx="591762" cy="762000"/>
              <a:chOff x="990601" y="3962400"/>
              <a:chExt cx="591762" cy="7620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3124200" y="4038600"/>
              <a:ext cx="591762" cy="762000"/>
              <a:chOff x="990601" y="3962400"/>
              <a:chExt cx="591762" cy="7620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Group 152"/>
            <p:cNvGrpSpPr/>
            <p:nvPr/>
          </p:nvGrpSpPr>
          <p:grpSpPr>
            <a:xfrm>
              <a:off x="4038600" y="4038600"/>
              <a:ext cx="591762" cy="762000"/>
              <a:chOff x="990601" y="3962400"/>
              <a:chExt cx="591762" cy="762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4953000" y="4038600"/>
              <a:ext cx="591762" cy="762000"/>
              <a:chOff x="990601" y="3962400"/>
              <a:chExt cx="591762" cy="762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0" name="Straight Arrow Connector 179"/>
                <p:cNvCxnSpPr>
                  <a:endCxn id="1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867400" y="4038600"/>
              <a:ext cx="591762" cy="762000"/>
              <a:chOff x="990601" y="3962400"/>
              <a:chExt cx="591762" cy="7620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>
                  <a:endCxn id="19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6781800" y="4038600"/>
              <a:ext cx="591762" cy="762000"/>
              <a:chOff x="990601" y="3962400"/>
              <a:chExt cx="591762" cy="76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2" name="Straight Arrow Connector 211"/>
                <p:cNvCxnSpPr>
                  <a:endCxn id="21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772400" y="4038600"/>
              <a:ext cx="591762" cy="762000"/>
              <a:chOff x="990601" y="3962400"/>
              <a:chExt cx="591762" cy="7620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Straight Arrow Connector 227"/>
                <p:cNvCxnSpPr>
                  <a:endCxn id="22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>
              <a:stCxn id="5" idx="1"/>
              <a:endCxn id="13" idx="0"/>
            </p:cNvCxnSpPr>
            <p:nvPr/>
          </p:nvCxnSpPr>
          <p:spPr>
            <a:xfrm flipH="1">
              <a:off x="2962653" y="16987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877560" y="2590800"/>
              <a:ext cx="94184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1219200" y="3397569"/>
              <a:ext cx="551694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endCxn id="138" idx="0"/>
            </p:cNvCxnSpPr>
            <p:nvPr/>
          </p:nvCxnSpPr>
          <p:spPr>
            <a:xfrm flipH="1">
              <a:off x="3438146" y="3397569"/>
              <a:ext cx="313948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170" idx="0"/>
            </p:cNvCxnSpPr>
            <p:nvPr/>
          </p:nvCxnSpPr>
          <p:spPr>
            <a:xfrm flipH="1">
              <a:off x="5266946" y="3360561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7153652" y="3397569"/>
              <a:ext cx="332242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9" idx="0"/>
            </p:cNvCxnSpPr>
            <p:nvPr/>
          </p:nvCxnSpPr>
          <p:spPr>
            <a:xfrm flipH="1">
              <a:off x="5647947" y="2590800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8" idx="0"/>
            </p:cNvCxnSpPr>
            <p:nvPr/>
          </p:nvCxnSpPr>
          <p:spPr>
            <a:xfrm>
              <a:off x="3105906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705600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endCxn id="122" idx="0"/>
            </p:cNvCxnSpPr>
            <p:nvPr/>
          </p:nvCxnSpPr>
          <p:spPr>
            <a:xfrm>
              <a:off x="2029959" y="33528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154" idx="0"/>
            </p:cNvCxnSpPr>
            <p:nvPr/>
          </p:nvCxnSpPr>
          <p:spPr>
            <a:xfrm>
              <a:off x="4038600" y="3397569"/>
              <a:ext cx="313946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186" idx="0"/>
            </p:cNvCxnSpPr>
            <p:nvPr/>
          </p:nvCxnSpPr>
          <p:spPr>
            <a:xfrm>
              <a:off x="5763759" y="33528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18" idx="0"/>
            </p:cNvCxnSpPr>
            <p:nvPr/>
          </p:nvCxnSpPr>
          <p:spPr>
            <a:xfrm>
              <a:off x="7772400" y="3375185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5" idx="3"/>
            </p:cNvCxnSpPr>
            <p:nvPr/>
          </p:nvCxnSpPr>
          <p:spPr>
            <a:xfrm>
              <a:off x="4800600" y="1698785"/>
              <a:ext cx="1600200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419600" y="1600200"/>
            <a:ext cx="502924" cy="578167"/>
            <a:chOff x="1203952" y="3914001"/>
            <a:chExt cx="502924" cy="578167"/>
          </a:xfrm>
        </p:grpSpPr>
        <p:cxnSp>
          <p:nvCxnSpPr>
            <p:cNvPr id="283" name="Elbow Connector 28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2" name="Cloud Callout 11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analyze it mathematically, let us remove irrelevant details for some time.</a:t>
            </a:r>
          </a:p>
        </p:txBody>
      </p:sp>
    </p:spTree>
    <p:extLst>
      <p:ext uri="{BB962C8B-B14F-4D97-AF65-F5344CB8AC3E}">
        <p14:creationId xmlns:p14="http://schemas.microsoft.com/office/powerpoint/2010/main" val="154837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new </a:t>
            </a:r>
            <a:r>
              <a:rPr lang="en-US" sz="3600" b="1" dirty="0"/>
              <a:t>data structure emerges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To analyze it mathematically, remove </a:t>
            </a:r>
            <a:r>
              <a:rPr lang="en-US" sz="2400" b="1" dirty="0" err="1">
                <a:solidFill>
                  <a:schemeClr val="bg2"/>
                </a:solidFill>
              </a:rPr>
              <a:t>irrlevant</a:t>
            </a:r>
            <a:r>
              <a:rPr lang="en-US" sz="2400" b="1" dirty="0">
                <a:solidFill>
                  <a:schemeClr val="bg2"/>
                </a:solidFill>
              </a:rPr>
              <a:t> details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54" name="Cloud Callout 53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relate it to something we might have seen in the real world ?</a:t>
            </a:r>
          </a:p>
        </p:txBody>
      </p:sp>
    </p:spTree>
    <p:extLst>
      <p:ext uri="{BB962C8B-B14F-4D97-AF65-F5344CB8AC3E}">
        <p14:creationId xmlns:p14="http://schemas.microsoft.com/office/powerpoint/2010/main" val="280835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1437</Words>
  <Application>Microsoft Macintosh PowerPoint</Application>
  <PresentationFormat>On-screen Show (4:3)</PresentationFormat>
  <Paragraphs>421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Data Structures and Algorithms (ESO207A) </vt:lpstr>
      <vt:lpstr>Recap of the last lecture</vt:lpstr>
      <vt:lpstr>Important Notice </vt:lpstr>
      <vt:lpstr>Doubly Linked List based implementation versus array based implementation of “List”</vt:lpstr>
      <vt:lpstr>Problem</vt:lpstr>
      <vt:lpstr>Inventing a new data structure</vt:lpstr>
      <vt:lpstr>Restructuring doubly linked list </vt:lpstr>
      <vt:lpstr>A new data structure emerges </vt:lpstr>
      <vt:lpstr>A new data structure emerges To analyze it mathematically, remove irrlevant details</vt:lpstr>
      <vt:lpstr>Nature : a great source of inspiration</vt:lpstr>
      <vt:lpstr>Nature : a great source of inspiration</vt:lpstr>
      <vt:lpstr>Nature : a great source of inspiration</vt:lpstr>
      <vt:lpstr>Nature : a great source of inspiration</vt:lpstr>
      <vt:lpstr>Nature : a great source of inspiration</vt:lpstr>
      <vt:lpstr>Binary Tree: A mathematical model</vt:lpstr>
      <vt:lpstr>Binary Tree: some terminologies</vt:lpstr>
      <vt:lpstr>Varieties of Binary trees</vt:lpstr>
      <vt:lpstr>Height of a perfectly balanced Binary tree</vt:lpstr>
      <vt:lpstr>Height of a perfectly balanced Binary tree</vt:lpstr>
      <vt:lpstr>Implementing a Binary tree</vt:lpstr>
      <vt:lpstr>Binary Search Tree (BST)</vt:lpstr>
      <vt:lpstr>Search(T,x) Searching in a Binary Search Tree</vt:lpstr>
      <vt:lpstr>Insert(T,x) Insertion in a 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729</cp:revision>
  <dcterms:created xsi:type="dcterms:W3CDTF">2011-12-03T04:13:03Z</dcterms:created>
  <dcterms:modified xsi:type="dcterms:W3CDTF">2022-08-24T12:36:48Z</dcterms:modified>
</cp:coreProperties>
</file>