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8"/>
  </p:notesMasterIdLst>
  <p:sldIdLst>
    <p:sldId id="557" r:id="rId2"/>
    <p:sldId id="560" r:id="rId3"/>
    <p:sldId id="489" r:id="rId4"/>
    <p:sldId id="490" r:id="rId5"/>
    <p:sldId id="500" r:id="rId6"/>
    <p:sldId id="562" r:id="rId7"/>
    <p:sldId id="563" r:id="rId8"/>
    <p:sldId id="577" r:id="rId9"/>
    <p:sldId id="564" r:id="rId10"/>
    <p:sldId id="566" r:id="rId11"/>
    <p:sldId id="568" r:id="rId12"/>
    <p:sldId id="569" r:id="rId13"/>
    <p:sldId id="570" r:id="rId14"/>
    <p:sldId id="581" r:id="rId15"/>
    <p:sldId id="582" r:id="rId16"/>
    <p:sldId id="575" r:id="rId17"/>
    <p:sldId id="533" r:id="rId18"/>
    <p:sldId id="534" r:id="rId19"/>
    <p:sldId id="535" r:id="rId20"/>
    <p:sldId id="527" r:id="rId21"/>
    <p:sldId id="512" r:id="rId22"/>
    <p:sldId id="513" r:id="rId23"/>
    <p:sldId id="511" r:id="rId24"/>
    <p:sldId id="515" r:id="rId25"/>
    <p:sldId id="516" r:id="rId26"/>
    <p:sldId id="549" r:id="rId27"/>
    <p:sldId id="537" r:id="rId28"/>
    <p:sldId id="538" r:id="rId29"/>
    <p:sldId id="548" r:id="rId30"/>
    <p:sldId id="539" r:id="rId31"/>
    <p:sldId id="540" r:id="rId32"/>
    <p:sldId id="541" r:id="rId33"/>
    <p:sldId id="542" r:id="rId34"/>
    <p:sldId id="543" r:id="rId35"/>
    <p:sldId id="544" r:id="rId36"/>
    <p:sldId id="587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 autoAdjust="0"/>
    <p:restoredTop sz="94143" autoAdjust="0"/>
  </p:normalViewPr>
  <p:slideViewPr>
    <p:cSldViewPr>
      <p:cViewPr varScale="1">
        <p:scale>
          <a:sx n="72" d="100"/>
          <a:sy n="72" d="100"/>
        </p:scale>
        <p:origin x="80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1.png"/><Relationship Id="rId4" Type="http://schemas.openxmlformats.org/officeDocument/2006/relationships/image" Target="../media/image10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5800"/>
            <a:ext cx="74676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11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Exploring </a:t>
            </a:r>
            <a:r>
              <a:rPr lang="en-US" sz="2000" b="1" dirty="0">
                <a:solidFill>
                  <a:srgbClr val="0070C0"/>
                </a:solidFill>
              </a:rPr>
              <a:t>nearly balanced </a:t>
            </a:r>
            <a:r>
              <a:rPr lang="en-US" sz="2000" b="1" dirty="0">
                <a:solidFill>
                  <a:srgbClr val="006C31"/>
                </a:solidFill>
              </a:rPr>
              <a:t>BST</a:t>
            </a:r>
            <a:r>
              <a:rPr lang="en-US" sz="2000" b="1" dirty="0">
                <a:solidFill>
                  <a:schemeClr val="tx1"/>
                </a:solidFill>
              </a:rPr>
              <a:t> for the directory problem 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Stack</a:t>
            </a:r>
            <a:r>
              <a:rPr lang="en-US" sz="2000" b="1" dirty="0">
                <a:solidFill>
                  <a:schemeClr val="tx1"/>
                </a:solidFill>
              </a:rPr>
              <a:t>: a new data structure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Let us try to find a way of achieving </a:t>
                </a:r>
                <a:r>
                  <a:rPr lang="en-US" sz="2400" b="1" dirty="0"/>
                  <a:t>Log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search time.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7030A0"/>
                    </a:solidFill>
                  </a:rPr>
                  <a:t>Perfectly balanced </a:t>
                </a:r>
                <a:r>
                  <a:rPr lang="en-US" sz="2400" dirty="0"/>
                  <a:t>BST achieve </a:t>
                </a:r>
                <a:r>
                  <a:rPr lang="en-US" sz="2400" b="1" dirty="0"/>
                  <a:t>Log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search time.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But the definition of </a:t>
                </a:r>
                <a:r>
                  <a:rPr lang="en-US" sz="2400" dirty="0">
                    <a:solidFill>
                      <a:srgbClr val="7030A0"/>
                    </a:solidFill>
                  </a:rPr>
                  <a:t>Perfectly balanced </a:t>
                </a:r>
                <a:r>
                  <a:rPr lang="en-US" sz="2400" dirty="0"/>
                  <a:t>BST  looks </a:t>
                </a:r>
                <a:r>
                  <a:rPr lang="en-US" sz="2400" b="1" u="sng" dirty="0">
                    <a:solidFill>
                      <a:srgbClr val="002060"/>
                    </a:solidFill>
                  </a:rPr>
                  <a:t>too restrictive</a:t>
                </a:r>
                <a:r>
                  <a:rPr lang="en-US" sz="2400" dirty="0"/>
                  <a:t>.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Let us investigate : How crucial is </a:t>
                </a:r>
                <a:r>
                  <a:rPr lang="en-US" sz="2400" dirty="0">
                    <a:solidFill>
                      <a:srgbClr val="7030A0"/>
                    </a:solidFill>
                  </a:rPr>
                  <a:t>perfect balance </a:t>
                </a:r>
                <a:r>
                  <a:rPr lang="en-US" sz="2400" dirty="0"/>
                  <a:t>of a BST ?</a:t>
                </a:r>
                <a:endParaRPr lang="en-IN" sz="24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23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</a:t>
            </a:r>
            <a:r>
              <a:rPr lang="en-US" sz="3600" b="1" dirty="0">
                <a:solidFill>
                  <a:srgbClr val="C00000"/>
                </a:solidFill>
              </a:rPr>
              <a:t>crucial</a:t>
            </a:r>
            <a:r>
              <a:rPr lang="en-US" sz="3600" b="1" dirty="0"/>
              <a:t> is </a:t>
            </a:r>
            <a:r>
              <a:rPr lang="en-US" sz="3600" b="1" dirty="0">
                <a:solidFill>
                  <a:srgbClr val="7030A0"/>
                </a:solidFill>
              </a:rPr>
              <a:t>perfect balance </a:t>
            </a:r>
            <a:r>
              <a:rPr lang="en-US" sz="3600" b="1" dirty="0"/>
              <a:t>of a BST 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0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  <a:blipFill rotWithShape="1">
                <a:blip r:embed="rId2"/>
                <a:stretch>
                  <a:fillRect l="-1355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072896" y="1981200"/>
            <a:ext cx="2889504" cy="2667000"/>
            <a:chOff x="1377696" y="2819400"/>
            <a:chExt cx="2889504" cy="2667000"/>
          </a:xfrm>
        </p:grpSpPr>
        <p:sp>
          <p:nvSpPr>
            <p:cNvPr id="41" name="Rectangle 40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377696" y="3886200"/>
              <a:ext cx="1217912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3124200" y="3886200"/>
              <a:ext cx="1143000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3" idx="0"/>
            </p:cNvCxnSpPr>
            <p:nvPr/>
          </p:nvCxnSpPr>
          <p:spPr>
            <a:xfrm>
              <a:off x="3124200" y="3124200"/>
              <a:ext cx="5715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63610" y="5181600"/>
            <a:ext cx="3498789" cy="457200"/>
            <a:chOff x="463610" y="5638800"/>
            <a:chExt cx="3498789" cy="457200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00" y="4495800"/>
                <a:ext cx="61183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95800"/>
                <a:ext cx="611834" cy="564898"/>
              </a:xfrm>
              <a:prstGeom prst="rect">
                <a:avLst/>
              </a:prstGeom>
              <a:blipFill rotWithShape="1">
                <a:blip r:embed="rId5"/>
                <a:stretch>
                  <a:fillRect r="-13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Brace 51"/>
          <p:cNvSpPr/>
          <p:nvPr/>
        </p:nvSpPr>
        <p:spPr>
          <a:xfrm rot="5400000">
            <a:off x="1567125" y="4230171"/>
            <a:ext cx="229453" cy="1217912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036366" y="4540502"/>
                <a:ext cx="61183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366" y="4540502"/>
                <a:ext cx="611834" cy="564898"/>
              </a:xfrm>
              <a:prstGeom prst="rect">
                <a:avLst/>
              </a:prstGeom>
              <a:blipFill rotWithShape="1">
                <a:blip r:embed="rId6"/>
                <a:stretch>
                  <a:fillRect r="-128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ight Brace 55"/>
          <p:cNvSpPr/>
          <p:nvPr/>
        </p:nvSpPr>
        <p:spPr>
          <a:xfrm rot="5400000">
            <a:off x="3314917" y="4230171"/>
            <a:ext cx="229453" cy="1217912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loud Callout 4"/>
          <p:cNvSpPr/>
          <p:nvPr/>
        </p:nvSpPr>
        <p:spPr>
          <a:xfrm>
            <a:off x="4800600" y="3581400"/>
            <a:ext cx="4343400" cy="1222248"/>
          </a:xfrm>
          <a:prstGeom prst="cloudCallout">
            <a:avLst>
              <a:gd name="adj1" fmla="val 8988"/>
              <a:gd name="adj2" fmla="val 9696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 us change this recurrence slightly.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0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 uiExpand="1" build="p"/>
      <p:bldP spid="18" grpId="0"/>
      <p:bldP spid="52" grpId="0" animBg="1"/>
      <p:bldP spid="55" grpId="0"/>
      <p:bldP spid="5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</a:t>
            </a:r>
            <a:r>
              <a:rPr lang="en-US" sz="3600" b="1" dirty="0">
                <a:solidFill>
                  <a:srgbClr val="C00000"/>
                </a:solidFill>
              </a:rPr>
              <a:t>crucial</a:t>
            </a:r>
            <a:r>
              <a:rPr lang="en-US" sz="3600" b="1" dirty="0"/>
              <a:t> is perfect</a:t>
            </a:r>
            <a:r>
              <a:rPr lang="en-US" sz="3600" b="1" dirty="0">
                <a:solidFill>
                  <a:srgbClr val="7030A0"/>
                </a:solidFill>
              </a:rPr>
              <a:t> balance </a:t>
            </a:r>
            <a:r>
              <a:rPr lang="en-US" sz="3600" b="1" dirty="0"/>
              <a:t>of a BST 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0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C00000"/>
                    </a:solidFill>
                    <a:latin typeface="Cambria Math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US" sz="1800" dirty="0"/>
                  <a:t>     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≤</m:t>
                    </m:r>
                    <m:r>
                      <a:rPr lang="en-US" sz="1800" b="1" i="1"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+</m:t>
                    </m:r>
                    <m:r>
                      <a:rPr lang="en-US" sz="1800" b="1" i="1"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+…+ </m:t>
                    </m:r>
                    <m:r>
                      <a:rPr lang="en-US" sz="18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US" sz="1200" dirty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4/3</m:t>
                        </m:r>
                      </m:sub>
                    </m:sSub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  <a:blipFill rotWithShape="1">
                <a:blip r:embed="rId2"/>
                <a:stretch>
                  <a:fillRect l="-1355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838200" y="1981200"/>
            <a:ext cx="3124199" cy="3048000"/>
            <a:chOff x="1143000" y="2819400"/>
            <a:chExt cx="3124199" cy="3048000"/>
          </a:xfrm>
        </p:grpSpPr>
        <p:sp>
          <p:nvSpPr>
            <p:cNvPr id="41" name="Rectangle 40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143000" y="3886200"/>
              <a:ext cx="1676400" cy="1981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3125486" y="3886200"/>
              <a:ext cx="1141713" cy="1371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3" idx="0"/>
            </p:cNvCxnSpPr>
            <p:nvPr/>
          </p:nvCxnSpPr>
          <p:spPr>
            <a:xfrm>
              <a:off x="3124200" y="3124200"/>
              <a:ext cx="572143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2400" y="4692902"/>
                <a:ext cx="74007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692902"/>
                <a:ext cx="740074" cy="610936"/>
              </a:xfrm>
              <a:prstGeom prst="rect">
                <a:avLst/>
              </a:prstGeom>
              <a:blipFill rotWithShape="1">
                <a:blip r:embed="rId3"/>
                <a:stretch>
                  <a:fillRect r="-107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Brace 51"/>
          <p:cNvSpPr/>
          <p:nvPr/>
        </p:nvSpPr>
        <p:spPr>
          <a:xfrm rot="5400000">
            <a:off x="1615950" y="4282950"/>
            <a:ext cx="197100" cy="1752599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" name="Group 21"/>
          <p:cNvGrpSpPr/>
          <p:nvPr/>
        </p:nvGrpSpPr>
        <p:grpSpPr>
          <a:xfrm>
            <a:off x="463610" y="5181600"/>
            <a:ext cx="3498789" cy="457200"/>
            <a:chOff x="463610" y="5638800"/>
            <a:chExt cx="3498789" cy="457200"/>
          </a:xfrm>
        </p:grpSpPr>
        <p:sp>
          <p:nvSpPr>
            <p:cNvPr id="23" name="Right Brace 22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loud Callout 4"/>
          <p:cNvSpPr/>
          <p:nvPr/>
        </p:nvSpPr>
        <p:spPr>
          <a:xfrm>
            <a:off x="5029200" y="4994557"/>
            <a:ext cx="3810000" cy="1679448"/>
          </a:xfrm>
          <a:prstGeom prst="cloudCallout">
            <a:avLst>
              <a:gd name="adj1" fmla="val 45076"/>
              <a:gd name="adj2" fmla="val 8011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lesson did you get from this recurrence ?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Think for a while before going further …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824" y="5867400"/>
            <a:ext cx="456477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Lesson learnt :</a:t>
            </a:r>
          </a:p>
          <a:p>
            <a:r>
              <a:rPr lang="en-US" dirty="0"/>
              <a:t>We may as well work with </a:t>
            </a:r>
            <a:r>
              <a:rPr lang="en-US" b="1" u="sng" dirty="0">
                <a:solidFill>
                  <a:srgbClr val="006C31"/>
                </a:solidFill>
              </a:rPr>
              <a:t>nearly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balanced</a:t>
            </a:r>
            <a:r>
              <a:rPr lang="en-US" dirty="0"/>
              <a:t> BST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899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  <p:bldP spid="52" grpId="0" animBg="1"/>
      <p:bldP spid="5" grpId="0" animBg="1"/>
      <p:bldP spid="5" grpId="1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Nearly</a:t>
            </a:r>
            <a:r>
              <a:rPr lang="en-US" sz="3600" b="1" dirty="0">
                <a:solidFill>
                  <a:srgbClr val="7030A0"/>
                </a:solidFill>
              </a:rPr>
              <a:t> balanced </a:t>
            </a:r>
            <a:r>
              <a:rPr lang="en-US" sz="3600" b="1" dirty="0"/>
              <a:t>Binary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Terminology: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 of a binary tree is the number of nodes present in it.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/>
                  <a:t> A binary search tree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T</a:t>
                </a:r>
                <a:r>
                  <a:rPr lang="en-US" sz="2000" dirty="0"/>
                  <a:t> is said to be </a:t>
                </a:r>
                <a:r>
                  <a:rPr lang="en-US" sz="2000" b="1" u="sng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u="sng" dirty="0">
                    <a:solidFill>
                      <a:srgbClr val="7030A0"/>
                    </a:solidFill>
                  </a:rPr>
                  <a:t> balanced </a:t>
                </a:r>
                <a:r>
                  <a:rPr lang="en-US" sz="2000" dirty="0"/>
                  <a:t>at node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, if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(</a:t>
                </a:r>
                <a:r>
                  <a:rPr lang="en-US" sz="2000" b="1" dirty="0"/>
                  <a:t>left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))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and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(</a:t>
                </a:r>
                <a:r>
                  <a:rPr lang="en-US" sz="2000" b="1" dirty="0"/>
                  <a:t>right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))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/>
                  <a:t> A binary search tree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T </a:t>
                </a:r>
                <a:r>
                  <a:rPr lang="en-US" sz="2000" dirty="0"/>
                  <a:t>is said to be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/>
                  <a:t>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it is </a:t>
                </a:r>
                <a:r>
                  <a:rPr lang="en-US" sz="2000" b="1" u="sng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000" u="sng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u="sng" dirty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/>
                  <a:t>at each node.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C5BA9D-5889-A646-9CBB-B943428FE82B}"/>
              </a:ext>
            </a:extLst>
          </p:cNvPr>
          <p:cNvSpPr/>
          <p:nvPr/>
        </p:nvSpPr>
        <p:spPr>
          <a:xfrm>
            <a:off x="2819400" y="1905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2754C-F422-284C-9475-A8EAB4F88DA3}"/>
              </a:ext>
            </a:extLst>
          </p:cNvPr>
          <p:cNvSpPr/>
          <p:nvPr/>
        </p:nvSpPr>
        <p:spPr>
          <a:xfrm>
            <a:off x="5334000" y="2667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5CC098-35DD-6B40-9C08-DCDEFFA36F10}"/>
              </a:ext>
            </a:extLst>
          </p:cNvPr>
          <p:cNvSpPr/>
          <p:nvPr/>
        </p:nvSpPr>
        <p:spPr>
          <a:xfrm>
            <a:off x="1676400" y="2667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CAA270-C055-344C-902E-99002ADFE800}"/>
              </a:ext>
            </a:extLst>
          </p:cNvPr>
          <p:cNvSpPr/>
          <p:nvPr/>
        </p:nvSpPr>
        <p:spPr>
          <a:xfrm>
            <a:off x="3962400" y="48006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C3E53D-A136-B14C-A60B-48EC8FA67B9A}"/>
              </a:ext>
            </a:extLst>
          </p:cNvPr>
          <p:cNvSpPr/>
          <p:nvPr/>
        </p:nvSpPr>
        <p:spPr>
          <a:xfrm>
            <a:off x="1676400" y="47244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4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F144BF-12AF-E146-B0DB-577CA8158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AFC1155-97FD-B84D-A86E-69324552F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EC459-397A-D940-A393-699117F1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9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BD80-16A2-0A49-AB52-758FDDF9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think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27C98-B689-3947-9701-9C8FCA0F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800" dirty="0"/>
              <a:t>How to use </a:t>
            </a:r>
            <a:r>
              <a:rPr lang="en-US" sz="2800" b="1" dirty="0">
                <a:solidFill>
                  <a:srgbClr val="006C31"/>
                </a:solidFill>
              </a:rPr>
              <a:t>nearly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7030A0"/>
                </a:solidFill>
              </a:rPr>
              <a:t>balanced</a:t>
            </a:r>
            <a:r>
              <a:rPr lang="en-US" sz="2800" b="1" dirty="0"/>
              <a:t> BST </a:t>
            </a:r>
            <a:r>
              <a:rPr lang="en-US" sz="2800" dirty="0"/>
              <a:t>for our problem ?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We shall revisit it in future.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BABA1-0BBB-AE42-9531-C6AC9636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Stack</a:t>
            </a:r>
            <a:r>
              <a:rPr lang="en-US" b="1" dirty="0"/>
              <a:t>:  a data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 few </a:t>
            </a:r>
            <a:r>
              <a:rPr lang="en-US" b="1" dirty="0">
                <a:solidFill>
                  <a:srgbClr val="0070C0"/>
                </a:solidFill>
              </a:rPr>
              <a:t>motivating </a:t>
            </a:r>
            <a:r>
              <a:rPr lang="en-US" b="1" dirty="0">
                <a:solidFill>
                  <a:schemeClr val="tx1"/>
                </a:solidFill>
              </a:rPr>
              <a:t>examples</a:t>
            </a:r>
            <a:endParaRPr lang="en-IN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6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Finding path in a </a:t>
            </a:r>
            <a:r>
              <a:rPr lang="en-US" sz="4000" b="1" dirty="0">
                <a:solidFill>
                  <a:srgbClr val="7030A0"/>
                </a:solidFill>
              </a:rPr>
              <a:t>maze</a:t>
            </a:r>
            <a:endParaRPr lang="en-IN" sz="4000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815306"/>
            <a:ext cx="4095750" cy="40957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371600"/>
            <a:ext cx="7212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Problem</a:t>
            </a:r>
            <a:r>
              <a:rPr lang="en-US" sz="2000" dirty="0"/>
              <a:t> : How to design an algorithm for finding a path in a maze ?</a:t>
            </a:r>
            <a:endParaRPr lang="en-IN" sz="2000" dirty="0"/>
          </a:p>
        </p:txBody>
      </p:sp>
      <p:sp>
        <p:nvSpPr>
          <p:cNvPr id="7" name="Right Arrow 6"/>
          <p:cNvSpPr/>
          <p:nvPr/>
        </p:nvSpPr>
        <p:spPr>
          <a:xfrm>
            <a:off x="1905000" y="4696968"/>
            <a:ext cx="685800" cy="4084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6553200" y="4876800"/>
            <a:ext cx="685800" cy="4084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72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8-Queens</a:t>
            </a:r>
            <a:r>
              <a:rPr lang="en-US" sz="4000" b="1" dirty="0">
                <a:solidFill>
                  <a:srgbClr val="002060"/>
                </a:solidFill>
              </a:rPr>
              <a:t> Problem</a:t>
            </a:r>
            <a:endParaRPr lang="en-IN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2194560"/>
            <a:ext cx="4038600" cy="40538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371600"/>
            <a:ext cx="5500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Problem: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How to place </a:t>
            </a:r>
            <a:r>
              <a:rPr lang="en-US" sz="2000" b="1" dirty="0"/>
              <a:t>8 queens on a chess board </a:t>
            </a:r>
            <a:endParaRPr lang="en-US" sz="2000" dirty="0"/>
          </a:p>
          <a:p>
            <a:r>
              <a:rPr lang="en-US" sz="2000" dirty="0"/>
              <a:t>so that no two of them attack each other 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613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Expression Evaluation</a:t>
            </a:r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b="1" dirty="0"/>
              </a:p>
              <a:p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𝒙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= 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∗(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∗(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^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Problem:</a:t>
                </a:r>
              </a:p>
              <a:p>
                <a:pPr marL="0" indent="0">
                  <a:buNone/>
                </a:pPr>
                <a:r>
                  <a:rPr lang="en-US" sz="2000" dirty="0"/>
                  <a:t>Can you write a program to evaluate any arithmetic expression ? </a:t>
                </a:r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Binary </a:t>
            </a:r>
            <a:r>
              <a:rPr lang="en-US" sz="3600" b="1" dirty="0">
                <a:solidFill>
                  <a:srgbClr val="0070C0"/>
                </a:solidFill>
              </a:rPr>
              <a:t>Search</a:t>
            </a:r>
            <a:r>
              <a:rPr lang="en-US" sz="3600" b="1" dirty="0"/>
              <a:t> Tree </a:t>
            </a:r>
            <a:r>
              <a:rPr lang="en-US" sz="3600" b="1" dirty="0">
                <a:solidFill>
                  <a:srgbClr val="7030A0"/>
                </a:solidFill>
              </a:rPr>
              <a:t>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Definition:</a:t>
            </a:r>
            <a:r>
              <a:rPr lang="en-US" sz="1600" dirty="0"/>
              <a:t> A Binary Tree </a:t>
            </a:r>
            <a:r>
              <a:rPr lang="en-US" sz="1600" b="1" dirty="0">
                <a:solidFill>
                  <a:srgbClr val="00B050"/>
                </a:solidFill>
              </a:rPr>
              <a:t>T</a:t>
            </a:r>
            <a:r>
              <a:rPr lang="en-US" sz="1600" dirty="0"/>
              <a:t> storing values is said to be </a:t>
            </a:r>
            <a:r>
              <a:rPr lang="en-US" sz="1600" b="1" dirty="0"/>
              <a:t>Binary Search Tree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dirty="0"/>
              <a:t>if for each node 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 in </a:t>
            </a:r>
            <a:r>
              <a:rPr lang="en-US" sz="1600" b="1" dirty="0">
                <a:solidFill>
                  <a:srgbClr val="00B050"/>
                </a:solidFill>
              </a:rPr>
              <a:t>T</a:t>
            </a:r>
          </a:p>
          <a:p>
            <a:r>
              <a:rPr lang="en-US" sz="1600" dirty="0"/>
              <a:t>If </a:t>
            </a:r>
            <a:r>
              <a:rPr lang="en-US" sz="1600" b="1" dirty="0"/>
              <a:t>left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&lt;&gt; NULL, then    …</a:t>
            </a:r>
          </a:p>
          <a:p>
            <a:r>
              <a:rPr lang="en-US" sz="1600" dirty="0"/>
              <a:t>If </a:t>
            </a:r>
            <a:r>
              <a:rPr lang="en-US" sz="1600" b="1" dirty="0"/>
              <a:t>right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)&lt;&gt;NULL, then  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2098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8099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7729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294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2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948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092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236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3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524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943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3083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2004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0071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0071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39701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0071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2004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39624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0071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39624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39847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3083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143000" y="1600200"/>
            <a:ext cx="7086600" cy="3276600"/>
            <a:chOff x="1143000" y="1600200"/>
            <a:chExt cx="7086600" cy="3276600"/>
          </a:xfrm>
        </p:grpSpPr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head</a:t>
                </a: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143000" y="2176790"/>
              <a:ext cx="7086600" cy="2700010"/>
              <a:chOff x="1143000" y="1567190"/>
              <a:chExt cx="7086600" cy="2700010"/>
            </a:xfrm>
          </p:grpSpPr>
          <p:sp>
            <p:nvSpPr>
              <p:cNvPr id="286" name="TextBox 285"/>
              <p:cNvSpPr txBox="1"/>
              <p:nvPr/>
            </p:nvSpPr>
            <p:spPr>
              <a:xfrm>
                <a:off x="1143000" y="40055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28194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28</a:t>
                </a: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4471664" y="15671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46</a:t>
                </a: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64008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67</a:t>
                </a: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7900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96</a:t>
                </a: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22098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25</a:t>
                </a: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752600" y="31673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32766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31</a:t>
                </a: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41668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41</a:t>
                </a: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3733800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35</a:t>
                </a: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486400" y="3124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49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5995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53</a:t>
                </a: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51054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48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69342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73</a:t>
                </a: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7443464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83</a:t>
                </a: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880212" y="5723692"/>
            <a:ext cx="4301370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value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&gt; </a:t>
            </a:r>
            <a:r>
              <a:rPr lang="en-US" sz="1600" b="1" dirty="0"/>
              <a:t>value </a:t>
            </a:r>
            <a:r>
              <a:rPr lang="en-US" sz="1600" dirty="0"/>
              <a:t>of every node in </a:t>
            </a:r>
            <a:r>
              <a:rPr lang="en-US" sz="1600" b="1" dirty="0" err="1"/>
              <a:t>subtree</a:t>
            </a:r>
            <a:r>
              <a:rPr lang="en-US" sz="1600" dirty="0"/>
              <a:t>(</a:t>
            </a:r>
            <a:r>
              <a:rPr lang="en-US" sz="1600" b="1" dirty="0"/>
              <a:t>left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B0F0"/>
                </a:solidFill>
              </a:rPr>
              <a:t>v</a:t>
            </a:r>
            <a:r>
              <a:rPr lang="en-US" sz="1600" dirty="0"/>
              <a:t>)).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7231" y="5986046"/>
            <a:ext cx="4416337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value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&lt; </a:t>
            </a:r>
            <a:r>
              <a:rPr lang="en-US" sz="1600" b="1" dirty="0"/>
              <a:t>value </a:t>
            </a:r>
            <a:r>
              <a:rPr lang="en-US" sz="1600" dirty="0"/>
              <a:t>of every node in </a:t>
            </a:r>
            <a:r>
              <a:rPr lang="en-US" sz="1600" b="1" dirty="0" err="1"/>
              <a:t>subtree</a:t>
            </a:r>
            <a:r>
              <a:rPr lang="en-US" sz="1600" b="1" dirty="0"/>
              <a:t>(right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B0F0"/>
                </a:solidFill>
              </a:rPr>
              <a:t>v</a:t>
            </a:r>
            <a:r>
              <a:rPr lang="en-US" sz="1600" dirty="0"/>
              <a:t>)).</a:t>
            </a:r>
          </a:p>
        </p:txBody>
      </p:sp>
      <p:sp>
        <p:nvSpPr>
          <p:cNvPr id="16" name="Isosceles Triangle 15"/>
          <p:cNvSpPr/>
          <p:nvPr/>
        </p:nvSpPr>
        <p:spPr>
          <a:xfrm>
            <a:off x="4800600" y="3352800"/>
            <a:ext cx="1764668" cy="1676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>
            <a:off x="6705600" y="3352800"/>
            <a:ext cx="1764668" cy="1676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8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" grpId="0" animBg="1"/>
      <p:bldP spid="16" grpId="0" animBg="1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Stack</a:t>
            </a:r>
            <a:r>
              <a:rPr lang="en-US" b="1" dirty="0"/>
              <a:t>:  a data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1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Stack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/>
              <a:t>Data Structure </a:t>
            </a:r>
            <a:r>
              <a:rPr lang="en-US" sz="2400" b="1" u="sng" dirty="0">
                <a:solidFill>
                  <a:srgbClr val="7030A0"/>
                </a:solidFill>
              </a:rPr>
              <a:t>Stack: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Mathematical Modeling </a:t>
            </a:r>
            <a:r>
              <a:rPr lang="en-US" sz="2000" b="1" dirty="0"/>
              <a:t>of Stack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Implementation</a:t>
            </a:r>
            <a:r>
              <a:rPr lang="en-US" sz="2000" b="1" dirty="0"/>
              <a:t> of Stack 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3810000" y="2971800"/>
            <a:ext cx="3124200" cy="8656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will be left as an exercise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9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4000" b="1" dirty="0"/>
              <a:t>Revisiting</a:t>
            </a:r>
            <a:r>
              <a:rPr lang="en-US" sz="4000" b="1" dirty="0">
                <a:solidFill>
                  <a:srgbClr val="7030A0"/>
                </a:solidFill>
              </a:rPr>
              <a:t> List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List  is modeled as a sequence of elements.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insert/delete/query</a:t>
                </a:r>
                <a:r>
                  <a:rPr lang="en-US" sz="2000" dirty="0"/>
                  <a:t> element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</a:t>
                </a:r>
                <a:r>
                  <a:rPr lang="en-US" sz="2400" b="1" dirty="0"/>
                  <a:t>L  </a:t>
                </a:r>
                <a:r>
                  <a:rPr lang="en-US" sz="2400" dirty="0"/>
                  <a:t>: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6C31"/>
                    </a:solidFill>
                  </a:rPr>
                  <a:t>…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973881" y="3243254"/>
            <a:ext cx="2122119" cy="871546"/>
            <a:chOff x="2438400" y="5378196"/>
            <a:chExt cx="2122119" cy="871546"/>
          </a:xfrm>
        </p:grpSpPr>
        <p:sp>
          <p:nvSpPr>
            <p:cNvPr id="6" name="Up Arrow 5"/>
            <p:cNvSpPr/>
            <p:nvPr/>
          </p:nvSpPr>
          <p:spPr>
            <a:xfrm>
              <a:off x="3276600" y="5378196"/>
              <a:ext cx="152400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38400" y="5880410"/>
                  <a:ext cx="2122119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err="1"/>
                    <a:t>th</a:t>
                  </a:r>
                  <a:r>
                    <a:rPr lang="en-US" dirty="0"/>
                    <a:t> element of list </a:t>
                  </a:r>
                  <a:r>
                    <a:rPr lang="en-US" b="1" dirty="0"/>
                    <a:t>L</a:t>
                  </a:r>
                  <a:r>
                    <a:rPr 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5880410"/>
                  <a:ext cx="212211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349" r="-3714" b="-2222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Up Arrow 4"/>
          <p:cNvSpPr/>
          <p:nvPr/>
        </p:nvSpPr>
        <p:spPr>
          <a:xfrm>
            <a:off x="2754681" y="3276600"/>
            <a:ext cx="381000" cy="114300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90918" y="1936595"/>
            <a:ext cx="377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at any arbitrary position</a:t>
            </a:r>
            <a:r>
              <a:rPr lang="en-US" sz="2000" dirty="0"/>
              <a:t> in the list.</a:t>
            </a:r>
          </a:p>
        </p:txBody>
      </p:sp>
      <p:sp>
        <p:nvSpPr>
          <p:cNvPr id="10" name="Up Ribbon 9"/>
          <p:cNvSpPr/>
          <p:nvPr/>
        </p:nvSpPr>
        <p:spPr>
          <a:xfrm>
            <a:off x="1752600" y="5105400"/>
            <a:ext cx="5791200" cy="9906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if we </a:t>
            </a:r>
            <a:r>
              <a:rPr lang="en-US" b="1" dirty="0">
                <a:solidFill>
                  <a:srgbClr val="7030A0"/>
                </a:solidFill>
              </a:rPr>
              <a:t>restrict</a:t>
            </a:r>
            <a:r>
              <a:rPr lang="en-US" b="1" dirty="0">
                <a:solidFill>
                  <a:schemeClr val="tx1"/>
                </a:solidFill>
              </a:rPr>
              <a:t> all these operations to take place </a:t>
            </a:r>
            <a:r>
              <a:rPr lang="en-US" b="1" u="sng" dirty="0">
                <a:solidFill>
                  <a:schemeClr val="tx1"/>
                </a:solidFill>
              </a:rPr>
              <a:t>only  at one end </a:t>
            </a:r>
            <a:r>
              <a:rPr lang="en-US" b="1" dirty="0">
                <a:solidFill>
                  <a:schemeClr val="tx1"/>
                </a:solidFill>
              </a:rPr>
              <a:t>of the list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75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1" animBg="1"/>
      <p:bldP spid="9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Stack</a:t>
            </a:r>
            <a:r>
              <a:rPr lang="en-US" sz="3600" b="1" dirty="0"/>
              <a:t>: a new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u="sng" dirty="0"/>
              <a:t>special kind</a:t>
            </a:r>
            <a:r>
              <a:rPr lang="en-US" sz="2000" dirty="0"/>
              <a:t> of list </a:t>
            </a:r>
          </a:p>
          <a:p>
            <a:pPr marL="0" indent="0">
              <a:buNone/>
            </a:pPr>
            <a:r>
              <a:rPr lang="en-US" sz="2000" dirty="0"/>
              <a:t>where all operations (insertion, deletion, query) take place at </a:t>
            </a:r>
            <a:r>
              <a:rPr lang="en-US" sz="2000" u="sng" dirty="0"/>
              <a:t>one end</a:t>
            </a:r>
            <a:r>
              <a:rPr lang="en-US" sz="2000" dirty="0"/>
              <a:t> only, </a:t>
            </a:r>
          </a:p>
          <a:p>
            <a:pPr marL="0" indent="0">
              <a:buNone/>
            </a:pPr>
            <a:r>
              <a:rPr lang="en-US" sz="2000" dirty="0"/>
              <a:t>called the </a:t>
            </a:r>
            <a:r>
              <a:rPr lang="en-US" sz="2000" b="1" dirty="0">
                <a:solidFill>
                  <a:srgbClr val="C00000"/>
                </a:solidFill>
              </a:rPr>
              <a:t>top</a:t>
            </a:r>
            <a:r>
              <a:rPr lang="en-US" sz="20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962400" y="3352800"/>
            <a:ext cx="487248" cy="2133600"/>
            <a:chOff x="3962400" y="3352800"/>
            <a:chExt cx="487248" cy="2133600"/>
          </a:xfrm>
        </p:grpSpPr>
        <p:grpSp>
          <p:nvGrpSpPr>
            <p:cNvPr id="13" name="Group 12"/>
            <p:cNvGrpSpPr/>
            <p:nvPr/>
          </p:nvGrpSpPr>
          <p:grpSpPr>
            <a:xfrm>
              <a:off x="3962400" y="3352800"/>
              <a:ext cx="457200" cy="2133600"/>
              <a:chOff x="3733800" y="2819400"/>
              <a:chExt cx="457200" cy="2133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733800" y="2819400"/>
                <a:ext cx="0" cy="21336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191000" y="2819400"/>
                <a:ext cx="0" cy="2133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733800" y="49530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962400" y="5105400"/>
                  <a:ext cx="487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105400"/>
                  <a:ext cx="48724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625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962400" y="4038600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038600"/>
                  <a:ext cx="47314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962400" y="36576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657600"/>
                  <a:ext cx="46782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55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3962400" y="51054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62400" y="40386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44196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191000" y="4528066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191000" y="47405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191000" y="48929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983992" y="3733800"/>
            <a:ext cx="978408" cy="381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4E3798-6E3E-174E-9DCB-E062C6E2A946}"/>
              </a:ext>
            </a:extLst>
          </p:cNvPr>
          <p:cNvSpPr/>
          <p:nvPr/>
        </p:nvSpPr>
        <p:spPr>
          <a:xfrm>
            <a:off x="2705100" y="1931276"/>
            <a:ext cx="27812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75419F-CBBA-5740-84E3-990AAB49B73D}"/>
              </a:ext>
            </a:extLst>
          </p:cNvPr>
          <p:cNvSpPr/>
          <p:nvPr/>
        </p:nvSpPr>
        <p:spPr>
          <a:xfrm>
            <a:off x="5486400" y="19812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9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7" grpId="0" animBg="1"/>
      <p:bldP spid="21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Operations </a:t>
            </a:r>
            <a:r>
              <a:rPr lang="en-US" sz="4000" b="1" dirty="0"/>
              <a:t>on a Stack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Query Operations</a:t>
                </a:r>
              </a:p>
              <a:p>
                <a:r>
                  <a:rPr lang="en-US" sz="2000" b="1" dirty="0" err="1">
                    <a:solidFill>
                      <a:srgbClr val="7030A0"/>
                    </a:solidFill>
                  </a:rPr>
                  <a:t>IsEmpty</a:t>
                </a:r>
                <a:r>
                  <a:rPr lang="en-US" sz="2000" b="1" dirty="0"/>
                  <a:t>(S)</a:t>
                </a:r>
                <a:r>
                  <a:rPr lang="en-US" sz="2000" dirty="0"/>
                  <a:t>: 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Top</a:t>
                </a:r>
                <a:r>
                  <a:rPr lang="en-US" sz="2000" b="1" dirty="0"/>
                  <a:t>(S</a:t>
                </a:r>
                <a:r>
                  <a:rPr lang="en-US" sz="2000" dirty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Example:</a:t>
                </a:r>
                <a:r>
                  <a:rPr lang="en-US" sz="2000" dirty="0"/>
                  <a:t> If </a:t>
                </a:r>
                <a:r>
                  <a:rPr lang="en-US" sz="2000" b="1" dirty="0"/>
                  <a:t>S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6C31"/>
                    </a:solidFill>
                  </a:rPr>
                  <a:t>…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6C31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006C3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b="1" dirty="0"/>
                  <a:t> then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Top</a:t>
                </a:r>
                <a:r>
                  <a:rPr lang="en-US" sz="2000" dirty="0"/>
                  <a:t>(</a:t>
                </a:r>
                <a:r>
                  <a:rPr lang="en-US" sz="2000" b="1" dirty="0"/>
                  <a:t>S</a:t>
                </a:r>
                <a:r>
                  <a:rPr lang="en-US" sz="2000" dirty="0"/>
                  <a:t>) returns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         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Update Operations</a:t>
                </a:r>
              </a:p>
              <a:p>
                <a:r>
                  <a:rPr lang="en-US" sz="2000" b="1" dirty="0" err="1">
                    <a:solidFill>
                      <a:srgbClr val="C00000"/>
                    </a:solidFill>
                  </a:rPr>
                  <a:t>CreateEmptyStack</a:t>
                </a:r>
                <a:r>
                  <a:rPr lang="en-US" sz="2000" dirty="0"/>
                  <a:t>(</a:t>
                </a:r>
                <a:r>
                  <a:rPr lang="en-US" sz="2000" b="1" dirty="0"/>
                  <a:t>S</a:t>
                </a:r>
                <a:r>
                  <a:rPr lang="en-US" sz="2000" dirty="0"/>
                  <a:t>): </a:t>
                </a: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Push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x,S</a:t>
                </a:r>
                <a:r>
                  <a:rPr lang="en-US" sz="2000" dirty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Example:  </a:t>
                </a:r>
                <a:r>
                  <a:rPr lang="en-US" sz="2000" dirty="0"/>
                  <a:t>If </a:t>
                </a:r>
                <a:r>
                  <a:rPr lang="en-US" sz="2000" b="1" dirty="0"/>
                  <a:t>S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,  then after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Push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x,S</a:t>
                </a:r>
                <a:r>
                  <a:rPr lang="en-US" sz="2000" dirty="0"/>
                  <a:t>), stack </a:t>
                </a:r>
                <a:r>
                  <a:rPr lang="en-US" sz="2000" b="1" dirty="0"/>
                  <a:t>S</a:t>
                </a:r>
                <a:r>
                  <a:rPr lang="en-US" sz="2000" dirty="0"/>
                  <a:t> becomes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                                                     ??        </a:t>
                </a:r>
                <a:endParaRPr lang="en-US" sz="2000" dirty="0"/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Pop</a:t>
                </a:r>
                <a:r>
                  <a:rPr lang="en-US" sz="2000" dirty="0"/>
                  <a:t>(</a:t>
                </a:r>
                <a:r>
                  <a:rPr lang="en-US" sz="2000" b="1" dirty="0"/>
                  <a:t>S</a:t>
                </a:r>
                <a:r>
                  <a:rPr lang="en-US" sz="2000" dirty="0"/>
                  <a:t>):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Example:</a:t>
                </a:r>
                <a:r>
                  <a:rPr lang="en-US" sz="2000" dirty="0"/>
                  <a:t> If </a:t>
                </a:r>
                <a:r>
                  <a:rPr lang="en-US" sz="2000" b="1" dirty="0"/>
                  <a:t>S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,  then after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Pop</a:t>
                </a:r>
                <a:r>
                  <a:rPr lang="en-US" sz="2000" dirty="0"/>
                  <a:t>(</a:t>
                </a:r>
                <a:r>
                  <a:rPr lang="en-US" sz="2000" b="1" dirty="0"/>
                  <a:t>S</a:t>
                </a:r>
                <a:r>
                  <a:rPr lang="en-US" sz="2000" dirty="0"/>
                  <a:t>), stack </a:t>
                </a:r>
                <a:r>
                  <a:rPr lang="en-US" sz="2000" b="1" dirty="0"/>
                  <a:t>S</a:t>
                </a:r>
                <a:r>
                  <a:rPr lang="en-US" sz="2000" dirty="0"/>
                  <a:t> becomes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111" t="-1050" b="-8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743200" y="47244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6C31"/>
                            </a:solidFill>
                            <a:latin typeface="Cambria Math"/>
                          </a:rPr>
                          <m:t>𝐱</m:t>
                        </m:r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724400"/>
                <a:ext cx="37338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57912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791200"/>
                <a:ext cx="37338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6096000" y="2819400"/>
                <a:ext cx="7620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19400"/>
                <a:ext cx="762000" cy="381000"/>
              </a:xfrm>
              <a:prstGeom prst="roundRect">
                <a:avLst/>
              </a:prstGeom>
              <a:blipFill rotWithShape="1">
                <a:blip r:embed="rId5"/>
                <a:stretch>
                  <a:fillRect t="-19697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133600" y="2056882"/>
            <a:ext cx="3165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 if </a:t>
            </a:r>
            <a:r>
              <a:rPr lang="en-US" b="1" dirty="0"/>
              <a:t>S</a:t>
            </a:r>
            <a:r>
              <a:rPr lang="en-US" dirty="0"/>
              <a:t> is an empty stack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5223" y="2426214"/>
            <a:ext cx="418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the element at the top of the stack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3581400"/>
            <a:ext cx="226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empty stack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1200" y="3950732"/>
            <a:ext cx="307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</a:t>
            </a:r>
            <a:r>
              <a:rPr lang="en-US" b="1" dirty="0"/>
              <a:t>x</a:t>
            </a:r>
            <a:r>
              <a:rPr lang="en-US" dirty="0"/>
              <a:t> at the top of the stack </a:t>
            </a:r>
            <a:r>
              <a:rPr lang="en-US" b="1" dirty="0"/>
              <a:t>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55040" y="5103541"/>
            <a:ext cx="381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element from top of the stack </a:t>
            </a:r>
            <a:r>
              <a:rPr lang="en-US" b="1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3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762000" y="304800"/>
                <a:ext cx="8229600" cy="1143000"/>
              </a:xfrm>
            </p:spPr>
            <p:txBody>
              <a:bodyPr/>
              <a:lstStyle/>
              <a:p>
                <a:br>
                  <a:rPr lang="en-US" sz="3200" b="1" dirty="0"/>
                </a:br>
                <a:r>
                  <a:rPr lang="en-US" sz="3200" b="1" dirty="0"/>
                  <a:t>How to access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element from the top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762000" y="304800"/>
                <a:ext cx="8229600" cy="1143000"/>
              </a:xfrm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600200"/>
                <a:ext cx="8229600" cy="4525963"/>
              </a:xfrm>
            </p:spPr>
            <p:txBody>
              <a:bodyPr/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000" dirty="0"/>
                  <a:t>To access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element, we must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pop (hence </a:t>
                </a:r>
                <a:r>
                  <a:rPr lang="en-US" sz="2000" u="sng" dirty="0"/>
                  <a:t>delete</a:t>
                </a:r>
                <a:r>
                  <a:rPr lang="en-US" sz="2000" dirty="0"/>
                  <a:t>) </a:t>
                </a:r>
                <a:r>
                  <a:rPr lang="en-US" sz="2000" b="1" u="sng" dirty="0"/>
                  <a:t>one by one</a:t>
                </a:r>
                <a:r>
                  <a:rPr lang="en-US" sz="2000" dirty="0"/>
                  <a:t> the top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elements from the stack.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600200"/>
                <a:ext cx="8229600" cy="4525963"/>
              </a:xfrm>
              <a:blipFill>
                <a:blip r:embed="rId3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3962400" y="1905000"/>
            <a:ext cx="467820" cy="3048000"/>
            <a:chOff x="3962400" y="1905000"/>
            <a:chExt cx="467820" cy="3048000"/>
          </a:xfrm>
        </p:grpSpPr>
        <p:grpSp>
          <p:nvGrpSpPr>
            <p:cNvPr id="6" name="Group 5"/>
            <p:cNvGrpSpPr/>
            <p:nvPr/>
          </p:nvGrpSpPr>
          <p:grpSpPr>
            <a:xfrm>
              <a:off x="3962400" y="1905000"/>
              <a:ext cx="438970" cy="3048000"/>
              <a:chOff x="3733800" y="2286000"/>
              <a:chExt cx="457200" cy="26670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3733800" y="2286000"/>
                <a:ext cx="0" cy="26670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91000" y="2286000"/>
                <a:ext cx="0" cy="2667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733800" y="49530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62400" y="45720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572000"/>
                  <a:ext cx="46782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962400" y="3505200"/>
                  <a:ext cx="4404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505200"/>
                  <a:ext cx="4404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3962400" y="4572000"/>
              <a:ext cx="4389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962400" y="3886200"/>
              <a:ext cx="4389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181885" y="3994666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181885" y="4207133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181885" y="4359533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86200" y="2209800"/>
            <a:ext cx="660052" cy="1295400"/>
            <a:chOff x="3886200" y="2209800"/>
            <a:chExt cx="660052" cy="12954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962400" y="3124200"/>
              <a:ext cx="4389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3886200" y="2209800"/>
              <a:ext cx="660052" cy="1295400"/>
              <a:chOff x="3886200" y="2209800"/>
              <a:chExt cx="660052" cy="1295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962400" y="3505200"/>
                <a:ext cx="43897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962400" y="2590800"/>
                <a:ext cx="43897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3886200" y="2209800"/>
                <a:ext cx="660052" cy="1283732"/>
                <a:chOff x="3886200" y="2209800"/>
                <a:chExt cx="660052" cy="12837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3886200" y="3124200"/>
                      <a:ext cx="6600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6200" y="3124200"/>
                      <a:ext cx="660052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333" r="-12037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962400" y="2209800"/>
                      <a:ext cx="4678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400" y="2209800"/>
                      <a:ext cx="467820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1558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" name="Oval 23"/>
                <p:cNvSpPr/>
                <p:nvPr/>
              </p:nvSpPr>
              <p:spPr>
                <a:xfrm>
                  <a:off x="4191000" y="29718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191000" y="28194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191000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5" name="TextBox 4"/>
          <p:cNvSpPr txBox="1"/>
          <p:nvPr/>
        </p:nvSpPr>
        <p:spPr>
          <a:xfrm>
            <a:off x="2362200" y="304800"/>
            <a:ext cx="4865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An Important point </a:t>
            </a:r>
            <a:r>
              <a:rPr lang="en-US" sz="2800" b="1" dirty="0"/>
              <a:t>about stack</a:t>
            </a:r>
            <a:endParaRPr lang="en-US" sz="2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309397-4E3A-274A-A307-92C3A9856C1F}"/>
              </a:ext>
            </a:extLst>
          </p:cNvPr>
          <p:cNvSpPr/>
          <p:nvPr/>
        </p:nvSpPr>
        <p:spPr>
          <a:xfrm>
            <a:off x="3657600" y="5398531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A26B86-8754-F947-A54B-0CD1D8DAC4DD}"/>
              </a:ext>
            </a:extLst>
          </p:cNvPr>
          <p:cNvSpPr/>
          <p:nvPr/>
        </p:nvSpPr>
        <p:spPr>
          <a:xfrm>
            <a:off x="2362200" y="5455805"/>
            <a:ext cx="129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9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4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0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A puzzling </a:t>
            </a:r>
            <a:r>
              <a:rPr lang="en-US" sz="3600" b="1" dirty="0"/>
              <a:t>question/confusion</a:t>
            </a:r>
            <a:endParaRPr lang="en-IN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Why do we restrict </a:t>
            </a:r>
            <a:r>
              <a:rPr lang="en-US" sz="2400" dirty="0"/>
              <a:t>the </a:t>
            </a:r>
            <a:r>
              <a:rPr lang="en-US" sz="2400" u="sng" dirty="0"/>
              <a:t>functionality of a list 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What will be the use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of such restriction 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It seems counter-intuitive at this stage. </a:t>
            </a:r>
          </a:p>
          <a:p>
            <a:pPr marL="0" indent="0">
              <a:buNone/>
            </a:pPr>
            <a:r>
              <a:rPr lang="en-US" sz="2400" dirty="0"/>
              <a:t>But it works… </a:t>
            </a:r>
          </a:p>
          <a:p>
            <a:pPr marL="0" indent="0">
              <a:buNone/>
            </a:pPr>
            <a:r>
              <a:rPr lang="en-US" sz="2400" dirty="0"/>
              <a:t>We shall realize it in future. </a:t>
            </a:r>
            <a:endParaRPr lang="en-I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3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/>
          <a:p>
            <a:r>
              <a:rPr lang="en-US" sz="3600" b="1" dirty="0"/>
              <a:t>How to </a:t>
            </a:r>
            <a:r>
              <a:rPr lang="en-US" sz="3600" b="1" u="sng" dirty="0">
                <a:solidFill>
                  <a:srgbClr val="0070C0"/>
                </a:solidFill>
              </a:rPr>
              <a:t>evaluate</a:t>
            </a:r>
            <a:r>
              <a:rPr lang="en-US" sz="3600" b="1" dirty="0"/>
              <a:t> an </a:t>
            </a:r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arithmetic expression</a:t>
            </a: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Evaluation of an arithmetic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does a computer/calculator </a:t>
            </a:r>
          </a:p>
          <a:p>
            <a:pPr marL="0" indent="0">
              <a:buNone/>
            </a:pPr>
            <a:r>
              <a:rPr lang="en-US" sz="2000" dirty="0"/>
              <a:t>evaluate an arithmetic expression given in the form of a string of symbols ?            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8 </a:t>
            </a:r>
            <a:r>
              <a:rPr lang="en-US" b="1" dirty="0"/>
              <a:t>+</a:t>
            </a:r>
            <a:r>
              <a:rPr lang="en-US" dirty="0"/>
              <a:t> 3 </a:t>
            </a:r>
            <a:r>
              <a:rPr lang="en-US" b="1" dirty="0"/>
              <a:t>*</a:t>
            </a:r>
            <a:r>
              <a:rPr lang="en-US" dirty="0"/>
              <a:t> 5 </a:t>
            </a:r>
            <a:r>
              <a:rPr lang="en-US" b="1" dirty="0"/>
              <a:t>^</a:t>
            </a:r>
            <a:r>
              <a:rPr lang="en-US" dirty="0"/>
              <a:t> 2 </a:t>
            </a:r>
            <a:r>
              <a:rPr lang="en-US" b="1" dirty="0"/>
              <a:t>–</a:t>
            </a:r>
            <a:r>
              <a:rPr lang="en-US" dirty="0"/>
              <a:t>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5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Evaluation of an arithmetic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does a computer/calculator </a:t>
            </a:r>
          </a:p>
          <a:p>
            <a:pPr marL="0" indent="0">
              <a:buNone/>
            </a:pPr>
            <a:r>
              <a:rPr lang="en-US" sz="2000" dirty="0"/>
              <a:t>evaluate an arithmetic expression given in the form of a string of symbols ?            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8 </a:t>
            </a:r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dirty="0"/>
              <a:t> 3 </a:t>
            </a:r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dirty="0"/>
              <a:t> 5 </a:t>
            </a:r>
            <a:r>
              <a:rPr lang="en-US" b="1" dirty="0">
                <a:solidFill>
                  <a:srgbClr val="FF0000"/>
                </a:solidFill>
              </a:rPr>
              <a:t>^</a:t>
            </a:r>
            <a:r>
              <a:rPr lang="en-US" dirty="0"/>
              <a:t> 2 </a:t>
            </a:r>
            <a:r>
              <a:rPr lang="en-US" b="1" dirty="0">
                <a:solidFill>
                  <a:srgbClr val="FF0000"/>
                </a:solidFill>
              </a:rPr>
              <a:t>–</a:t>
            </a:r>
            <a:r>
              <a:rPr lang="en-US" dirty="0"/>
              <a:t>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First it splits the string into </a:t>
            </a:r>
            <a:r>
              <a:rPr lang="en-US" sz="2000" b="1" dirty="0"/>
              <a:t>tokens</a:t>
            </a:r>
            <a:r>
              <a:rPr lang="en-US" sz="2000" dirty="0"/>
              <a:t> which are operators or operands (numbers). This is not difficult. But how does it evaluate it finally ???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124200" y="3657600"/>
            <a:ext cx="2362200" cy="1359932"/>
            <a:chOff x="3124200" y="3505200"/>
            <a:chExt cx="2362200" cy="13599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124200" y="3505200"/>
              <a:ext cx="9144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3771900" y="3505200"/>
              <a:ext cx="4191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267200" y="3505200"/>
              <a:ext cx="4439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419600" y="3505200"/>
              <a:ext cx="4572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572000" y="3505200"/>
              <a:ext cx="9144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733800" y="4495800"/>
              <a:ext cx="1075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operands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29000" y="2069068"/>
            <a:ext cx="1752600" cy="1359932"/>
            <a:chOff x="3429000" y="2450068"/>
            <a:chExt cx="1752600" cy="1359932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4419600" y="2743200"/>
              <a:ext cx="7620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271639" y="2743200"/>
              <a:ext cx="300361" cy="990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038600" y="2743200"/>
              <a:ext cx="80639" cy="990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3429000" y="2743200"/>
              <a:ext cx="4572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733800" y="2450068"/>
              <a:ext cx="1106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9270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Search</a:t>
            </a:r>
            <a:r>
              <a:rPr lang="en-US" sz="3200" dirty="0"/>
              <a:t>(</a:t>
            </a:r>
            <a:r>
              <a:rPr lang="en-US" sz="3200" dirty="0" err="1">
                <a:solidFill>
                  <a:srgbClr val="0070C0"/>
                </a:solidFill>
              </a:rPr>
              <a:t>T</a:t>
            </a:r>
            <a:r>
              <a:rPr lang="en-US" sz="3200" dirty="0" err="1"/>
              <a:t>,</a:t>
            </a:r>
            <a:r>
              <a:rPr lang="en-US" sz="3200" dirty="0" err="1">
                <a:solidFill>
                  <a:srgbClr val="0070C0"/>
                </a:solidFill>
              </a:rPr>
              <a:t>x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Searching in a Binary Search Tree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46" name="Group 245"/>
          <p:cNvGrpSpPr/>
          <p:nvPr/>
        </p:nvGrpSpPr>
        <p:grpSpPr>
          <a:xfrm>
            <a:off x="990601" y="1664732"/>
            <a:ext cx="7373561" cy="3897868"/>
            <a:chOff x="990601" y="1664732"/>
            <a:chExt cx="7373561" cy="3897868"/>
          </a:xfrm>
        </p:grpSpPr>
        <p:grpSp>
          <p:nvGrpSpPr>
            <p:cNvPr id="303" name="Group 302"/>
            <p:cNvGrpSpPr/>
            <p:nvPr/>
          </p:nvGrpSpPr>
          <p:grpSpPr>
            <a:xfrm>
              <a:off x="990601" y="2362200"/>
              <a:ext cx="7373561" cy="3200400"/>
              <a:chOff x="990601" y="1600200"/>
              <a:chExt cx="7373561" cy="3200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14094" y="16002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419094" y="2393631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770894" y="3200399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52094" y="3200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504694" y="3163392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485894" y="3200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19400" y="2393631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990601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3" name="Straight Arrow Connector 22"/>
                  <p:cNvCxnSpPr>
                    <a:endCxn id="24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84" name="Straight Connector 83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81" name="Straight Arrow Connector 80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1" name="Group 120"/>
              <p:cNvGrpSpPr/>
              <p:nvPr/>
            </p:nvGrpSpPr>
            <p:grpSpPr>
              <a:xfrm>
                <a:off x="20574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4" name="Group 13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35" name="Straight Connector 13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32" name="Straight Arrow Connector 131"/>
                  <p:cNvCxnSpPr>
                    <a:endCxn id="133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4" name="Group 123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28" name="Group 12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29" name="Straight Connector 12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Straight Connector 12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31242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51" name="Straight Connector 150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Straight Connector 151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48" name="Straight Arrow Connector 147"/>
                  <p:cNvCxnSpPr>
                    <a:endCxn id="149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0" name="Group 139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44" name="Group 14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45" name="Straight Connector 14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Straight Connector 14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42" name="Straight Arrow Connector 141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3" name="Group 152"/>
              <p:cNvGrpSpPr/>
              <p:nvPr/>
            </p:nvGrpSpPr>
            <p:grpSpPr>
              <a:xfrm>
                <a:off x="40386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55" name="Group 154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63" name="Group 162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67" name="Straight Connector 166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64" name="Straight Arrow Connector 163"/>
                  <p:cNvCxnSpPr>
                    <a:endCxn id="165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6" name="Group 155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59" name="Rectangle 158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60" name="Group 159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61" name="Straight Connector 160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58" name="Straight Arrow Connector 157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9" name="Group 168"/>
              <p:cNvGrpSpPr/>
              <p:nvPr/>
            </p:nvGrpSpPr>
            <p:grpSpPr>
              <a:xfrm>
                <a:off x="49530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79" name="Group 178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82" name="Group 181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83" name="Straight Connector 182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" name="Straight Connector 183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80" name="Straight Arrow Connector 179"/>
                  <p:cNvCxnSpPr>
                    <a:endCxn id="181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" name="Group 171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73" name="Group 172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76" name="Group 175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77" name="Straight Connector 176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8" name="Straight Connector 177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74" name="Straight Arrow Connector 173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" name="Group 184"/>
              <p:cNvGrpSpPr/>
              <p:nvPr/>
            </p:nvGrpSpPr>
            <p:grpSpPr>
              <a:xfrm>
                <a:off x="58674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87" name="Group 186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95" name="Group 19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97" name="Rectangle 19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98" name="Group 19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99" name="Straight Connector 19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0" name="Straight Connector 19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6" name="Straight Arrow Connector 195"/>
                  <p:cNvCxnSpPr>
                    <a:endCxn id="197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8" name="Group 187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89" name="Group 188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91" name="Rectangle 190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92" name="Group 191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93" name="Straight Connector 192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" name="Straight Connector 193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0" name="Straight Arrow Connector 189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67818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202" name="Rectangle 201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203" name="Group 202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211" name="Group 21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14" name="Group 21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15" name="Straight Connector 21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6" name="Straight Connector 21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12" name="Straight Arrow Connector 211"/>
                  <p:cNvCxnSpPr>
                    <a:endCxn id="213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4" name="Group 203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07" name="Rectangle 20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08" name="Group 20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09" name="Straight Connector 20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06" name="Straight Arrow Connector 205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7" name="Group 216"/>
              <p:cNvGrpSpPr/>
              <p:nvPr/>
            </p:nvGrpSpPr>
            <p:grpSpPr>
              <a:xfrm>
                <a:off x="77724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218" name="Rectangle 217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219" name="Group 218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227" name="Group 226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29" name="Rectangle 228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30" name="Group 229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31" name="Straight Connector 230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2" name="Straight Connector 231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28" name="Straight Arrow Connector 227"/>
                  <p:cNvCxnSpPr>
                    <a:endCxn id="229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0" name="Group 219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221" name="Group 22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23" name="Rectangle 22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24" name="Group 22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25" name="Straight Connector 22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6" name="Straight Connector 22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22" name="Straight Arrow Connector 221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4" name="Straight Arrow Connector 233"/>
              <p:cNvCxnSpPr>
                <a:stCxn id="5" idx="1"/>
                <a:endCxn id="13" idx="0"/>
              </p:cNvCxnSpPr>
              <p:nvPr/>
            </p:nvCxnSpPr>
            <p:spPr>
              <a:xfrm flipH="1">
                <a:off x="2962653" y="1698785"/>
                <a:ext cx="1551441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1877560" y="2590800"/>
                <a:ext cx="941840" cy="609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/>
              <p:cNvCxnSpPr/>
              <p:nvPr/>
            </p:nvCxnSpPr>
            <p:spPr>
              <a:xfrm flipH="1">
                <a:off x="1219200" y="3397569"/>
                <a:ext cx="551694" cy="6410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>
                <a:endCxn id="138" idx="0"/>
              </p:cNvCxnSpPr>
              <p:nvPr/>
            </p:nvCxnSpPr>
            <p:spPr>
              <a:xfrm flipH="1">
                <a:off x="3438146" y="3397569"/>
                <a:ext cx="313948" cy="6410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>
                <a:endCxn id="170" idx="0"/>
              </p:cNvCxnSpPr>
              <p:nvPr/>
            </p:nvCxnSpPr>
            <p:spPr>
              <a:xfrm flipH="1">
                <a:off x="5266946" y="3360561"/>
                <a:ext cx="237748" cy="6780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/>
              <p:cNvCxnSpPr/>
              <p:nvPr/>
            </p:nvCxnSpPr>
            <p:spPr>
              <a:xfrm flipH="1">
                <a:off x="7153652" y="3397569"/>
                <a:ext cx="332242" cy="6332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>
                <a:endCxn id="9" idx="0"/>
              </p:cNvCxnSpPr>
              <p:nvPr/>
            </p:nvCxnSpPr>
            <p:spPr>
              <a:xfrm flipH="1">
                <a:off x="5647947" y="2590800"/>
                <a:ext cx="811215" cy="5725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>
                <a:endCxn id="8" idx="0"/>
              </p:cNvCxnSpPr>
              <p:nvPr/>
            </p:nvCxnSpPr>
            <p:spPr>
              <a:xfrm>
                <a:off x="3105906" y="2590800"/>
                <a:ext cx="789441" cy="609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/>
              <p:nvPr/>
            </p:nvCxnSpPr>
            <p:spPr>
              <a:xfrm>
                <a:off x="6705600" y="2590800"/>
                <a:ext cx="789441" cy="609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/>
              <p:cNvCxnSpPr>
                <a:endCxn id="122" idx="0"/>
              </p:cNvCxnSpPr>
              <p:nvPr/>
            </p:nvCxnSpPr>
            <p:spPr>
              <a:xfrm>
                <a:off x="2029959" y="3352800"/>
                <a:ext cx="3413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/>
              <p:cNvCxnSpPr>
                <a:endCxn id="154" idx="0"/>
              </p:cNvCxnSpPr>
              <p:nvPr/>
            </p:nvCxnSpPr>
            <p:spPr>
              <a:xfrm>
                <a:off x="4038600" y="3397569"/>
                <a:ext cx="313946" cy="6410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>
                <a:endCxn id="186" idx="0"/>
              </p:cNvCxnSpPr>
              <p:nvPr/>
            </p:nvCxnSpPr>
            <p:spPr>
              <a:xfrm>
                <a:off x="5763759" y="3352800"/>
                <a:ext cx="4175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>
                <a:endCxn id="218" idx="0"/>
              </p:cNvCxnSpPr>
              <p:nvPr/>
            </p:nvCxnSpPr>
            <p:spPr>
              <a:xfrm>
                <a:off x="7772400" y="3375185"/>
                <a:ext cx="313946" cy="6634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/>
              <p:cNvCxnSpPr>
                <a:stCxn id="5" idx="3"/>
              </p:cNvCxnSpPr>
              <p:nvPr/>
            </p:nvCxnSpPr>
            <p:spPr>
              <a:xfrm>
                <a:off x="4800600" y="1698785"/>
                <a:ext cx="1600200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3" name="Elbow Connector 282"/>
            <p:cNvCxnSpPr/>
            <p:nvPr/>
          </p:nvCxnSpPr>
          <p:spPr>
            <a:xfrm rot="5400000">
              <a:off x="4525499" y="1814629"/>
              <a:ext cx="666035" cy="36624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Group 301"/>
          <p:cNvGrpSpPr/>
          <p:nvPr/>
        </p:nvGrpSpPr>
        <p:grpSpPr>
          <a:xfrm>
            <a:off x="1143000" y="2329190"/>
            <a:ext cx="7086600" cy="2700010"/>
            <a:chOff x="1143000" y="1567190"/>
            <a:chExt cx="7086600" cy="2700010"/>
          </a:xfrm>
        </p:grpSpPr>
        <p:sp>
          <p:nvSpPr>
            <p:cNvPr id="286" name="TextBox 285"/>
            <p:cNvSpPr txBox="1"/>
            <p:nvPr/>
          </p:nvSpPr>
          <p:spPr>
            <a:xfrm>
              <a:off x="1143000" y="40055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28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1567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67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900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96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25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1673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35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124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49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53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48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9342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73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443464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83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233" name="Up Ribbon 232"/>
          <p:cNvSpPr/>
          <p:nvPr/>
        </p:nvSpPr>
        <p:spPr>
          <a:xfrm>
            <a:off x="5759752" y="1600200"/>
            <a:ext cx="2927048" cy="104520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Search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T,</a:t>
            </a:r>
            <a:r>
              <a:rPr lang="en-US" sz="1400" b="1" dirty="0">
                <a:solidFill>
                  <a:srgbClr val="0070C0"/>
                </a:solidFill>
              </a:rPr>
              <a:t>33</a:t>
            </a:r>
            <a:r>
              <a:rPr lang="en-US" b="1" dirty="0">
                <a:solidFill>
                  <a:schemeClr val="tx1"/>
                </a:solidFill>
              </a:rPr>
              <a:t>) :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Searching for </a:t>
            </a:r>
            <a:r>
              <a:rPr lang="en-US" sz="1400" b="1" dirty="0">
                <a:solidFill>
                  <a:srgbClr val="0070C0"/>
                </a:solidFill>
              </a:rPr>
              <a:t>33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438146" y="2743200"/>
            <a:ext cx="1021668" cy="4460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349509" y="3352801"/>
            <a:ext cx="545838" cy="3809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>
            <a:off x="3605536" y="4267201"/>
            <a:ext cx="192026" cy="3809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3657600" y="5027171"/>
            <a:ext cx="152400" cy="3068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75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  <p:bldP spid="2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Precedence</a:t>
            </a:r>
            <a:r>
              <a:rPr lang="en-US" sz="3600" b="1" dirty="0"/>
              <a:t> of operators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Precedence: </a:t>
            </a:r>
            <a:r>
              <a:rPr lang="en-US" sz="2800" dirty="0"/>
              <a:t> </a:t>
            </a:r>
            <a:r>
              <a:rPr lang="en-US" sz="2400" dirty="0"/>
              <a:t>“priority” among different operators</a:t>
            </a: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000" dirty="0"/>
              <a:t>Operator</a:t>
            </a:r>
            <a:r>
              <a:rPr lang="en-US" sz="2000" b="1" dirty="0">
                <a:solidFill>
                  <a:srgbClr val="C00000"/>
                </a:solidFill>
              </a:rPr>
              <a:t> +</a:t>
            </a:r>
            <a:r>
              <a:rPr lang="en-US" sz="2000" dirty="0"/>
              <a:t> has same precedence as </a:t>
            </a:r>
            <a:r>
              <a:rPr lang="en-US" sz="2000" b="1" dirty="0">
                <a:solidFill>
                  <a:srgbClr val="C00000"/>
                </a:solidFill>
              </a:rPr>
              <a:t>–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Operator 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 (as well as </a:t>
            </a:r>
            <a:r>
              <a:rPr lang="en-US" sz="2000" b="1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) has higher precedence than </a:t>
            </a:r>
            <a:r>
              <a:rPr lang="en-US" sz="2000" b="1" dirty="0">
                <a:solidFill>
                  <a:srgbClr val="C00000"/>
                </a:solidFill>
              </a:rPr>
              <a:t>+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Operator 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 has same precedence as </a:t>
            </a:r>
            <a:r>
              <a:rPr lang="en-US" sz="2000" b="1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Operator </a:t>
            </a:r>
            <a:r>
              <a:rPr lang="en-US" sz="2000" b="1" dirty="0">
                <a:solidFill>
                  <a:srgbClr val="C00000"/>
                </a:solidFill>
              </a:rPr>
              <a:t>^</a:t>
            </a:r>
            <a:r>
              <a:rPr lang="en-US" sz="2000" dirty="0"/>
              <a:t> has higher precedence than 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Associativity</a:t>
            </a:r>
            <a:r>
              <a:rPr lang="en-US" sz="3600" b="1" dirty="0"/>
              <a:t> of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What is 2</a:t>
            </a:r>
            <a:r>
              <a:rPr lang="en-US" sz="2000" b="1" dirty="0">
                <a:solidFill>
                  <a:srgbClr val="C00000"/>
                </a:solidFill>
              </a:rPr>
              <a:t>^</a:t>
            </a:r>
            <a:r>
              <a:rPr lang="en-US" sz="2000" dirty="0"/>
              <a:t>3</a:t>
            </a:r>
            <a:r>
              <a:rPr lang="en-US" sz="2000" b="1" dirty="0">
                <a:solidFill>
                  <a:srgbClr val="C00000"/>
                </a:solidFill>
              </a:rPr>
              <a:t>^</a:t>
            </a:r>
            <a:r>
              <a:rPr lang="en-US" sz="2000" dirty="0"/>
              <a:t>2 ?     </a:t>
            </a:r>
          </a:p>
          <a:p>
            <a:pPr marL="0" indent="0">
              <a:buNone/>
            </a:pPr>
            <a:r>
              <a:rPr lang="en-US" sz="2000" dirty="0"/>
              <a:t>What is 3</a:t>
            </a:r>
            <a:r>
              <a:rPr lang="en-US" sz="2000" b="1" dirty="0">
                <a:solidFill>
                  <a:srgbClr val="C00000"/>
                </a:solidFill>
              </a:rPr>
              <a:t>-</a:t>
            </a:r>
            <a:r>
              <a:rPr lang="en-US" sz="2000" dirty="0"/>
              <a:t>4</a:t>
            </a:r>
            <a:r>
              <a:rPr lang="en-US" sz="2000" b="1" dirty="0">
                <a:solidFill>
                  <a:srgbClr val="C00000"/>
                </a:solidFill>
              </a:rPr>
              <a:t>-</a:t>
            </a:r>
            <a:r>
              <a:rPr lang="en-US" sz="2000" dirty="0"/>
              <a:t>2 ?</a:t>
            </a:r>
          </a:p>
          <a:p>
            <a:pPr marL="0" indent="0">
              <a:buNone/>
            </a:pPr>
            <a:r>
              <a:rPr lang="en-US" sz="2000" dirty="0"/>
              <a:t>What is 4</a:t>
            </a:r>
            <a:r>
              <a:rPr lang="en-US" sz="2000" b="1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2</a:t>
            </a:r>
            <a:r>
              <a:rPr lang="en-US" sz="2000" b="1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2 ?     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Associativity: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                     </a:t>
            </a:r>
            <a:r>
              <a:rPr lang="en-US" sz="2000" dirty="0"/>
              <a:t>“How to group operators of </a:t>
            </a:r>
            <a:r>
              <a:rPr lang="en-US" sz="2000" u="sng" dirty="0"/>
              <a:t>same</a:t>
            </a:r>
            <a:r>
              <a:rPr lang="en-US" sz="2000" dirty="0"/>
              <a:t> type ?”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 B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 C = ??</a:t>
            </a:r>
          </a:p>
          <a:p>
            <a:pPr marL="0" indent="0">
              <a:buNone/>
            </a:pPr>
            <a:r>
              <a:rPr lang="en-US" sz="2000" dirty="0"/>
              <a:t>                                 (A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 B)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 C        </a:t>
            </a:r>
            <a:r>
              <a:rPr lang="en-US" sz="2000" b="1" dirty="0"/>
              <a:t>or</a:t>
            </a:r>
            <a:r>
              <a:rPr lang="en-US" sz="2000" dirty="0"/>
              <a:t>          A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 (B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 C)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362200" y="4953000"/>
            <a:ext cx="1614545" cy="1371600"/>
            <a:chOff x="2362200" y="4876800"/>
            <a:chExt cx="1614545" cy="1371600"/>
          </a:xfrm>
        </p:grpSpPr>
        <p:sp>
          <p:nvSpPr>
            <p:cNvPr id="5" name="Up Arrow 4"/>
            <p:cNvSpPr/>
            <p:nvPr/>
          </p:nvSpPr>
          <p:spPr>
            <a:xfrm>
              <a:off x="2895600" y="4876800"/>
              <a:ext cx="484632" cy="978408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2200" y="5879068"/>
              <a:ext cx="161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Left</a:t>
              </a:r>
              <a:r>
                <a:rPr lang="en-US" dirty="0"/>
                <a:t> associative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8200" y="4953000"/>
            <a:ext cx="1739515" cy="1359932"/>
            <a:chOff x="4648200" y="4800600"/>
            <a:chExt cx="1739515" cy="1359932"/>
          </a:xfrm>
        </p:grpSpPr>
        <p:sp>
          <p:nvSpPr>
            <p:cNvPr id="7" name="TextBox 6"/>
            <p:cNvSpPr txBox="1"/>
            <p:nvPr/>
          </p:nvSpPr>
          <p:spPr>
            <a:xfrm>
              <a:off x="4648200" y="5791200"/>
              <a:ext cx="1739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Right</a:t>
              </a:r>
              <a:r>
                <a:rPr lang="en-US" dirty="0"/>
                <a:t> associative</a:t>
              </a:r>
            </a:p>
          </p:txBody>
        </p:sp>
        <p:sp>
          <p:nvSpPr>
            <p:cNvPr id="8" name="Up Arrow 7"/>
            <p:cNvSpPr/>
            <p:nvPr/>
          </p:nvSpPr>
          <p:spPr>
            <a:xfrm>
              <a:off x="5077968" y="4800600"/>
              <a:ext cx="484632" cy="978408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9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trivial</a:t>
            </a:r>
            <a:r>
              <a:rPr lang="en-US" sz="3200" b="1" dirty="0"/>
              <a:t> way </a:t>
            </a:r>
            <a:br>
              <a:rPr lang="en-US" sz="3200" b="1" dirty="0"/>
            </a:br>
            <a:r>
              <a:rPr lang="en-US" sz="3200" b="1" dirty="0"/>
              <a:t>to evaluate an arithmetic expression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000" dirty="0"/>
              <a:t>First perform all </a:t>
            </a:r>
            <a:r>
              <a:rPr lang="en-US" sz="2000" b="1" dirty="0">
                <a:solidFill>
                  <a:srgbClr val="FF0000"/>
                </a:solidFill>
              </a:rPr>
              <a:t>^ </a:t>
            </a:r>
            <a:r>
              <a:rPr lang="en-US" sz="2000" dirty="0"/>
              <a:t>operations.</a:t>
            </a:r>
          </a:p>
          <a:p>
            <a:r>
              <a:rPr lang="en-US" sz="2000" dirty="0"/>
              <a:t>Then perform all </a:t>
            </a:r>
            <a:r>
              <a:rPr lang="en-US" sz="2000" b="1" dirty="0">
                <a:solidFill>
                  <a:srgbClr val="FF0000"/>
                </a:solidFill>
              </a:rPr>
              <a:t>* </a:t>
            </a:r>
            <a:r>
              <a:rPr lang="en-US" sz="2000" dirty="0"/>
              <a:t>and  </a:t>
            </a:r>
            <a:r>
              <a:rPr lang="en-US" sz="2000" b="1" dirty="0">
                <a:solidFill>
                  <a:srgbClr val="FF0000"/>
                </a:solidFill>
              </a:rPr>
              <a:t>/ </a:t>
            </a:r>
            <a:r>
              <a:rPr lang="en-US" sz="2000" dirty="0"/>
              <a:t>operations.</a:t>
            </a:r>
          </a:p>
          <a:p>
            <a:r>
              <a:rPr lang="en-US" sz="2000" dirty="0"/>
              <a:t>Then perform all </a:t>
            </a:r>
            <a:r>
              <a:rPr lang="en-US" sz="2000" b="1" dirty="0">
                <a:solidFill>
                  <a:srgbClr val="FF0000"/>
                </a:solidFill>
              </a:rPr>
              <a:t>+ </a:t>
            </a:r>
            <a:r>
              <a:rPr lang="en-US" sz="2000" dirty="0"/>
              <a:t>and  </a:t>
            </a:r>
            <a:r>
              <a:rPr lang="en-US" sz="2000" b="1" dirty="0">
                <a:solidFill>
                  <a:srgbClr val="FF0000"/>
                </a:solidFill>
              </a:rPr>
              <a:t>- </a:t>
            </a:r>
            <a:r>
              <a:rPr lang="en-US" sz="2000" dirty="0"/>
              <a:t>operations.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Disadvantages: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7030A0"/>
                </a:solidFill>
              </a:rPr>
              <a:t>ugly and case analysis </a:t>
            </a:r>
            <a:r>
              <a:rPr lang="en-US" sz="2000" dirty="0"/>
              <a:t>based algorithm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Multiple scans</a:t>
            </a:r>
            <a:r>
              <a:rPr lang="en-US" sz="2000" dirty="0"/>
              <a:t> of the expression (one for each operator).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about expressions involving </a:t>
            </a:r>
            <a:r>
              <a:rPr lang="en-US" sz="2000" dirty="0">
                <a:solidFill>
                  <a:srgbClr val="7030A0"/>
                </a:solidFill>
              </a:rPr>
              <a:t>parentheses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3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5</a:t>
            </a:r>
            <a:r>
              <a:rPr lang="en-US" sz="2000" dirty="0">
                <a:solidFill>
                  <a:srgbClr val="FF0000"/>
                </a:solidFill>
              </a:rPr>
              <a:t>-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8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>
                <a:solidFill>
                  <a:srgbClr val="0070C0"/>
                </a:solidFill>
              </a:rPr>
              <a:t>9</a:t>
            </a:r>
            <a:r>
              <a:rPr lang="en-US" sz="2000" dirty="0">
                <a:solidFill>
                  <a:srgbClr val="FF0000"/>
                </a:solidFill>
              </a:rPr>
              <a:t>^</a:t>
            </a:r>
            <a:r>
              <a:rPr lang="en-US" sz="2000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>
                <a:solidFill>
                  <a:srgbClr val="0070C0"/>
                </a:solidFill>
              </a:rPr>
              <a:t>33</a:t>
            </a:r>
            <a:r>
              <a:rPr lang="en-US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about </a:t>
            </a:r>
            <a:r>
              <a:rPr lang="en-US" sz="2000" dirty="0">
                <a:solidFill>
                  <a:srgbClr val="7030A0"/>
                </a:solidFill>
              </a:rPr>
              <a:t>associativity</a:t>
            </a:r>
            <a:r>
              <a:rPr lang="en-US" sz="2000" dirty="0"/>
              <a:t> of the operators: 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^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>
                <a:solidFill>
                  <a:srgbClr val="C00000"/>
                </a:solidFill>
              </a:rPr>
              <a:t>^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0070C0"/>
                </a:solidFill>
              </a:rPr>
              <a:t>512</a:t>
            </a:r>
            <a:r>
              <a:rPr lang="en-US" sz="1600" dirty="0"/>
              <a:t> </a:t>
            </a:r>
            <a:r>
              <a:rPr lang="en-US" sz="1600" b="1" dirty="0"/>
              <a:t>and</a:t>
            </a:r>
            <a:r>
              <a:rPr lang="en-US" sz="1600" dirty="0"/>
              <a:t> not </a:t>
            </a:r>
            <a:r>
              <a:rPr lang="en-US" sz="1600" dirty="0">
                <a:solidFill>
                  <a:srgbClr val="0070C0"/>
                </a:solidFill>
              </a:rPr>
              <a:t>64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16</a:t>
            </a:r>
            <a:r>
              <a:rPr lang="en-US" sz="1600" dirty="0">
                <a:solidFill>
                  <a:srgbClr val="C00000"/>
                </a:solidFill>
              </a:rPr>
              <a:t>/</a:t>
            </a:r>
            <a:r>
              <a:rPr lang="en-US" sz="1600" dirty="0">
                <a:solidFill>
                  <a:srgbClr val="0070C0"/>
                </a:solidFill>
              </a:rPr>
              <a:t>4</a:t>
            </a:r>
            <a:r>
              <a:rPr lang="en-US" sz="1600" dirty="0">
                <a:solidFill>
                  <a:srgbClr val="C00000"/>
                </a:solidFill>
              </a:rPr>
              <a:t>/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 </a:t>
            </a:r>
            <a:r>
              <a:rPr lang="en-US" sz="1600" b="1" dirty="0"/>
              <a:t>and</a:t>
            </a:r>
            <a:r>
              <a:rPr lang="en-US" sz="1600" dirty="0"/>
              <a:t> not </a:t>
            </a:r>
            <a:r>
              <a:rPr lang="en-US" sz="1600" dirty="0">
                <a:solidFill>
                  <a:srgbClr val="0070C0"/>
                </a:solidFill>
              </a:rPr>
              <a:t>8</a:t>
            </a:r>
            <a:r>
              <a:rPr lang="en-US" sz="1600" dirty="0"/>
              <a:t>.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52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6118" y="175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0314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22407" y="1752600"/>
            <a:ext cx="44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3318" y="182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9600" y="176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^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1314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5400" y="176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6800" y="17526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54286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uiExpand="1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Overview </a:t>
            </a:r>
            <a:r>
              <a:rPr lang="en-US" sz="4000" b="1" dirty="0"/>
              <a:t>of 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Focusing on a </a:t>
            </a:r>
            <a:r>
              <a:rPr lang="en-US" sz="2400" b="1" dirty="0">
                <a:solidFill>
                  <a:srgbClr val="7030A0"/>
                </a:solidFill>
              </a:rPr>
              <a:t>simpler version </a:t>
            </a:r>
            <a:r>
              <a:rPr lang="en-US" sz="2400" b="1" dirty="0"/>
              <a:t>of the problem: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Expressions </a:t>
            </a:r>
            <a:r>
              <a:rPr lang="en-US" sz="2000" dirty="0">
                <a:solidFill>
                  <a:srgbClr val="7030A0"/>
                </a:solidFill>
              </a:rPr>
              <a:t>without parentheses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Every operator is </a:t>
            </a:r>
            <a:r>
              <a:rPr lang="en-US" sz="2000" dirty="0">
                <a:solidFill>
                  <a:srgbClr val="7030A0"/>
                </a:solidFill>
              </a:rPr>
              <a:t>left associative</a:t>
            </a:r>
          </a:p>
          <a:p>
            <a:pPr marL="400050" lvl="1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</a:rPr>
              <a:t>Solving</a:t>
            </a:r>
            <a:r>
              <a:rPr lang="en-US" sz="2400" b="1" dirty="0"/>
              <a:t> the simpler version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</a:rPr>
              <a:t>Transforming</a:t>
            </a:r>
            <a:r>
              <a:rPr lang="en-US" sz="2400" b="1" dirty="0"/>
              <a:t> the solution of simpler version to generic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Step 1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Focusing on a </a:t>
            </a:r>
            <a:r>
              <a:rPr lang="en-US" b="1" dirty="0">
                <a:solidFill>
                  <a:srgbClr val="7030A0"/>
                </a:solidFill>
              </a:rPr>
              <a:t>simpler version </a:t>
            </a:r>
            <a:r>
              <a:rPr lang="en-US" b="1" dirty="0">
                <a:solidFill>
                  <a:schemeClr val="tx1"/>
                </a:solidFill>
              </a:rPr>
              <a:t>of the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Incorporating precedence</a:t>
            </a:r>
            <a:r>
              <a:rPr lang="en-US" sz="3200" b="1" dirty="0"/>
              <a:t> of operators</a:t>
            </a:r>
            <a:br>
              <a:rPr lang="en-US" sz="3200" b="1" dirty="0"/>
            </a:b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972098"/>
              </p:ext>
            </p:extLst>
          </p:nvPr>
        </p:nvGraphicFramePr>
        <p:xfrm>
          <a:off x="2590800" y="2225040"/>
          <a:ext cx="4191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 /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838200"/>
            <a:ext cx="3827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through </a:t>
            </a:r>
            <a:r>
              <a:rPr lang="en-US" sz="2800" b="1" dirty="0">
                <a:solidFill>
                  <a:srgbClr val="7030A0"/>
                </a:solidFill>
              </a:rPr>
              <a:t>priority</a:t>
            </a:r>
            <a:r>
              <a:rPr lang="en-US" sz="2800" b="1" dirty="0"/>
              <a:t> number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671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AA78-6B91-4943-89BD-F4BC1265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92C4-90FE-3C44-9CEC-65BE06E74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/>
              <a:t>Recall ..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How did you learn evaluation of arithmetic expressions 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Think over it. Interestingly, you can recall it, you can design an elegant algorithm. We shall do it in next class </a:t>
            </a:r>
            <a:r>
              <a:rPr lang="en-US" sz="2800" dirty="0">
                <a:sym typeface="Wingdings" pitchFamily="2" charset="2"/>
              </a:rPr>
              <a:t></a:t>
            </a:r>
            <a:r>
              <a:rPr lang="en-US" sz="2800" dirty="0"/>
              <a:t>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5FEA6-77F4-1841-B35E-0E9751F5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7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Search</a:t>
            </a:r>
            <a:r>
              <a:rPr lang="en-US" sz="3200" dirty="0"/>
              <a:t>(</a:t>
            </a:r>
            <a:r>
              <a:rPr lang="en-US" sz="3200" b="1" dirty="0" err="1">
                <a:solidFill>
                  <a:srgbClr val="00B050"/>
                </a:solidFill>
              </a:rPr>
              <a:t>T</a:t>
            </a:r>
            <a:r>
              <a:rPr lang="en-US" sz="3200" dirty="0" err="1"/>
              <a:t>,</a:t>
            </a:r>
            <a:r>
              <a:rPr lang="en-US" sz="3200" dirty="0" err="1">
                <a:solidFill>
                  <a:srgbClr val="0070C0"/>
                </a:solidFill>
              </a:rPr>
              <a:t>x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Searching in a Binary Search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Search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00B050"/>
                </a:solidFill>
              </a:rPr>
              <a:t>T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70C0"/>
                </a:solidFill>
              </a:rPr>
              <a:t>x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{       </a:t>
            </a:r>
            <a:r>
              <a:rPr lang="en-US" sz="2400" dirty="0">
                <a:solidFill>
                  <a:srgbClr val="0070C0"/>
                </a:solidFill>
              </a:rPr>
              <a:t>p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b="1" dirty="0">
                <a:solidFill>
                  <a:srgbClr val="00B050"/>
                </a:solidFill>
                <a:sym typeface="Wingdings" pitchFamily="2" charset="2"/>
              </a:rPr>
              <a:t>T</a:t>
            </a:r>
            <a:r>
              <a:rPr lang="en-US" sz="24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Found </a:t>
            </a:r>
            <a:r>
              <a:rPr lang="en-US" sz="1800" b="1" dirty="0">
                <a:solidFill>
                  <a:srgbClr val="C00000"/>
                </a:solidFill>
                <a:sym typeface="Wingdings" pitchFamily="2" charset="2"/>
              </a:rPr>
              <a:t>FALSE</a:t>
            </a:r>
            <a:r>
              <a:rPr lang="en-US" sz="1800" b="1" dirty="0">
                <a:sym typeface="Wingdings" pitchFamily="2" charset="2"/>
              </a:rPr>
              <a:t> 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while(                     </a:t>
            </a: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??</a:t>
            </a:r>
            <a:r>
              <a:rPr lang="en-US" sz="2400" dirty="0">
                <a:sym typeface="Wingdings" pitchFamily="2" charset="2"/>
              </a:rPr>
              <a:t>                  )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{          if(</a:t>
            </a:r>
            <a:r>
              <a:rPr lang="en-US" sz="2400" b="1" dirty="0">
                <a:sym typeface="Wingdings" pitchFamily="2" charset="2"/>
              </a:rPr>
              <a:t>value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) = 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2400" dirty="0">
                <a:sym typeface="Wingdings" pitchFamily="2" charset="2"/>
              </a:rPr>
              <a:t>)                </a:t>
            </a: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??</a:t>
            </a:r>
            <a:r>
              <a:rPr lang="en-US" sz="2400" dirty="0">
                <a:sym typeface="Wingdings" pitchFamily="2" charset="2"/>
              </a:rPr>
              <a:t>              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            else if (</a:t>
            </a:r>
            <a:r>
              <a:rPr lang="en-US" sz="2400" b="1" dirty="0">
                <a:sym typeface="Wingdings" pitchFamily="2" charset="2"/>
              </a:rPr>
              <a:t>value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) &lt; 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2400" dirty="0">
                <a:sym typeface="Wingdings" pitchFamily="2" charset="2"/>
              </a:rPr>
              <a:t>)        </a:t>
            </a: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??</a:t>
            </a:r>
            <a:r>
              <a:rPr lang="en-US" sz="2400" dirty="0">
                <a:sym typeface="Wingdings" pitchFamily="2" charset="2"/>
              </a:rPr>
              <a:t>            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                    else              </a:t>
            </a: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??           </a:t>
            </a:r>
            <a:r>
              <a:rPr lang="en-US" sz="24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}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return 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05360" y="3048000"/>
            <a:ext cx="2795239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Found=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FALSE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&lt;&gt; </a:t>
            </a:r>
            <a:r>
              <a:rPr lang="en-US" b="1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62400" y="34290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Found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TRUE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95800" y="3886200"/>
            <a:ext cx="14478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right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9000" y="4343400"/>
            <a:ext cx="14478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left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4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Insert</a:t>
            </a:r>
            <a:r>
              <a:rPr lang="en-US" sz="3200" dirty="0"/>
              <a:t>(</a:t>
            </a:r>
            <a:r>
              <a:rPr lang="en-US" sz="3200" b="1" dirty="0" err="1">
                <a:solidFill>
                  <a:srgbClr val="00B050"/>
                </a:solidFill>
              </a:rPr>
              <a:t>T</a:t>
            </a:r>
            <a:r>
              <a:rPr lang="en-US" sz="3200" dirty="0" err="1"/>
              <a:t>,</a:t>
            </a:r>
            <a:r>
              <a:rPr lang="en-US" sz="3200" dirty="0" err="1">
                <a:solidFill>
                  <a:srgbClr val="0070C0"/>
                </a:solidFill>
              </a:rPr>
              <a:t>x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Insertion in a Binary Search Tree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362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9623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9253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90601" y="4800600"/>
            <a:ext cx="591762" cy="762000"/>
            <a:chOff x="990601" y="3962400"/>
            <a:chExt cx="591762" cy="762000"/>
          </a:xfrm>
        </p:grpSpPr>
        <p:sp>
          <p:nvSpPr>
            <p:cNvPr id="11" name="Rectangle 10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2057400" y="4800600"/>
            <a:ext cx="591762" cy="762000"/>
            <a:chOff x="990601" y="3962400"/>
            <a:chExt cx="591762" cy="762000"/>
          </a:xfrm>
        </p:grpSpPr>
        <p:sp>
          <p:nvSpPr>
            <p:cNvPr id="122" name="Rectangle 12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/>
          <p:cNvGrpSpPr/>
          <p:nvPr/>
        </p:nvGrpSpPr>
        <p:grpSpPr>
          <a:xfrm>
            <a:off x="3124200" y="4800600"/>
            <a:ext cx="591762" cy="762000"/>
            <a:chOff x="990601" y="3962400"/>
            <a:chExt cx="591762" cy="762000"/>
          </a:xfrm>
        </p:grpSpPr>
        <p:sp>
          <p:nvSpPr>
            <p:cNvPr id="138" name="Rectangle 13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/>
          <p:cNvGrpSpPr/>
          <p:nvPr/>
        </p:nvGrpSpPr>
        <p:grpSpPr>
          <a:xfrm>
            <a:off x="4038600" y="4800600"/>
            <a:ext cx="591762" cy="762000"/>
            <a:chOff x="990601" y="3962400"/>
            <a:chExt cx="591762" cy="762000"/>
          </a:xfrm>
        </p:grpSpPr>
        <p:sp>
          <p:nvSpPr>
            <p:cNvPr id="154" name="Rectangle 153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4953000" y="4800600"/>
            <a:ext cx="591762" cy="762000"/>
            <a:chOff x="990601" y="3962400"/>
            <a:chExt cx="591762" cy="762000"/>
          </a:xfrm>
        </p:grpSpPr>
        <p:sp>
          <p:nvSpPr>
            <p:cNvPr id="170" name="Rectangle 169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0" name="Straight Arrow Connector 179"/>
              <p:cNvCxnSpPr>
                <a:endCxn id="181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74" name="Straight Arrow Connector 173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Rectangle 185"/>
          <p:cNvSpPr/>
          <p:nvPr/>
        </p:nvSpPr>
        <p:spPr>
          <a:xfrm>
            <a:off x="6038093" y="48006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867400" y="4997769"/>
            <a:ext cx="225309" cy="564831"/>
            <a:chOff x="853448" y="1644969"/>
            <a:chExt cx="255680" cy="559397"/>
          </a:xfrm>
        </p:grpSpPr>
        <p:grpSp>
          <p:nvGrpSpPr>
            <p:cNvPr id="195" name="Group 19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6" name="Straight Arrow Connector 195"/>
            <p:cNvCxnSpPr>
              <a:endCxn id="197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6226481" y="4997769"/>
            <a:ext cx="232681" cy="564831"/>
            <a:chOff x="780160" y="1648024"/>
            <a:chExt cx="274457" cy="556342"/>
          </a:xfrm>
        </p:grpSpPr>
        <p:grpSp>
          <p:nvGrpSpPr>
            <p:cNvPr id="189" name="Group 188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0" name="Straight Arrow Connector 189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781800" y="4800600"/>
            <a:ext cx="591762" cy="762000"/>
            <a:chOff x="990601" y="3962400"/>
            <a:chExt cx="591762" cy="762000"/>
          </a:xfrm>
        </p:grpSpPr>
        <p:sp>
          <p:nvSpPr>
            <p:cNvPr id="202" name="Rectangle 20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2" name="Straight Arrow Connector 211"/>
              <p:cNvCxnSpPr>
                <a:endCxn id="21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6" name="Straight Arrow Connector 20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7" name="Group 216"/>
          <p:cNvGrpSpPr/>
          <p:nvPr/>
        </p:nvGrpSpPr>
        <p:grpSpPr>
          <a:xfrm>
            <a:off x="7772400" y="4800600"/>
            <a:ext cx="591762" cy="762000"/>
            <a:chOff x="990601" y="3962400"/>
            <a:chExt cx="591762" cy="762000"/>
          </a:xfrm>
        </p:grpSpPr>
        <p:sp>
          <p:nvSpPr>
            <p:cNvPr id="218" name="Rectangle 21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0" name="Group 22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8" name="Straight Arrow Connector 227"/>
              <p:cNvCxnSpPr>
                <a:endCxn id="22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2" name="Straight Arrow Connector 22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4607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3528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1595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1595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41225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1595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3528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41148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1595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41148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41371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4607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/>
          <p:nvPr/>
        </p:nvCxnSpPr>
        <p:spPr>
          <a:xfrm rot="5400000">
            <a:off x="4525499" y="1814629"/>
            <a:ext cx="666035" cy="3662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143000" y="4767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8194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4471664" y="2362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46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64008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67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7900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96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22098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752600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32766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41668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41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733800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35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5486400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49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5995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53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51054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48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69342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73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7443464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83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233" name="Up Ribbon 232"/>
          <p:cNvSpPr/>
          <p:nvPr/>
        </p:nvSpPr>
        <p:spPr>
          <a:xfrm>
            <a:off x="5759752" y="1600200"/>
            <a:ext cx="2927048" cy="104520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Insert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,</a:t>
            </a:r>
            <a:r>
              <a:rPr lang="en-US" sz="1400" b="1" dirty="0">
                <a:solidFill>
                  <a:srgbClr val="0070C0"/>
                </a:solidFill>
              </a:rPr>
              <a:t>50</a:t>
            </a:r>
            <a:r>
              <a:rPr lang="en-US" b="1" dirty="0">
                <a:solidFill>
                  <a:schemeClr val="tx1"/>
                </a:solidFill>
              </a:rPr>
              <a:t>) :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Inserting </a:t>
            </a:r>
            <a:r>
              <a:rPr lang="en-US" sz="1400" b="1" dirty="0">
                <a:solidFill>
                  <a:srgbClr val="0070C0"/>
                </a:solidFill>
              </a:rPr>
              <a:t>50</a:t>
            </a:r>
            <a:r>
              <a:rPr lang="en-US" b="1" dirty="0">
                <a:solidFill>
                  <a:schemeClr val="tx1"/>
                </a:solidFill>
              </a:rPr>
              <a:t> into 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858516" y="2645405"/>
            <a:ext cx="1137148" cy="5438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5650868" y="4191001"/>
            <a:ext cx="368932" cy="5765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>
            <a:off x="5650868" y="3385810"/>
            <a:ext cx="509264" cy="347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flipH="1">
            <a:off x="5835518" y="4997769"/>
            <a:ext cx="120518" cy="2824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/>
          <p:cNvGrpSpPr/>
          <p:nvPr/>
        </p:nvGrpSpPr>
        <p:grpSpPr>
          <a:xfrm>
            <a:off x="5562600" y="5334000"/>
            <a:ext cx="762000" cy="793431"/>
            <a:chOff x="1524000" y="2819400"/>
            <a:chExt cx="762000" cy="793431"/>
          </a:xfrm>
        </p:grpSpPr>
        <p:sp>
          <p:nvSpPr>
            <p:cNvPr id="31" name="Rectangle 30"/>
            <p:cNvSpPr/>
            <p:nvPr/>
          </p:nvSpPr>
          <p:spPr>
            <a:xfrm>
              <a:off x="1764615" y="2819400"/>
              <a:ext cx="350837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50</a:t>
              </a:r>
            </a:p>
          </p:txBody>
        </p:sp>
        <p:grpSp>
          <p:nvGrpSpPr>
            <p:cNvPr id="263" name="Group 262"/>
            <p:cNvGrpSpPr/>
            <p:nvPr/>
          </p:nvGrpSpPr>
          <p:grpSpPr>
            <a:xfrm>
              <a:off x="1524000" y="3048000"/>
              <a:ext cx="225309" cy="564831"/>
              <a:chOff x="853448" y="1644969"/>
              <a:chExt cx="255680" cy="559397"/>
            </a:xfrm>
          </p:grpSpPr>
          <p:grpSp>
            <p:nvGrpSpPr>
              <p:cNvPr id="264" name="Group 26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0" name="Group 26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71" name="Straight Connector 27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67" name="Straight Arrow Connector 266"/>
              <p:cNvCxnSpPr>
                <a:endCxn id="26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 273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276" name="Group 275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78" name="Rectangle 277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" name="Group 27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81" name="Straight Connector 28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77" name="Straight Arrow Connector 276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351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b="1" dirty="0"/>
                  <a:t>Time complexity of </a:t>
                </a:r>
                <a:r>
                  <a:rPr lang="en-US" sz="2400" b="1" u="sng" dirty="0">
                    <a:solidFill>
                      <a:srgbClr val="0070C0"/>
                    </a:solidFill>
                  </a:rPr>
                  <a:t>any search</a:t>
                </a:r>
                <a:r>
                  <a:rPr lang="en-US" sz="2400" b="1" dirty="0"/>
                  <a:t> and </a:t>
                </a:r>
                <a:r>
                  <a:rPr lang="en-US" sz="2400" b="1" u="sng" dirty="0">
                    <a:solidFill>
                      <a:srgbClr val="006C31"/>
                    </a:solidFill>
                  </a:rPr>
                  <a:t>any single insertion </a:t>
                </a:r>
                <a:r>
                  <a:rPr lang="en-US" sz="2400" b="1" dirty="0"/>
                  <a:t>in a </a:t>
                </a:r>
                <a:br>
                  <a:rPr lang="en-US" sz="2400" b="1" dirty="0"/>
                </a:br>
                <a:r>
                  <a:rPr lang="en-US" sz="2400" b="1" dirty="0">
                    <a:solidFill>
                      <a:srgbClr val="7030A0"/>
                    </a:solidFill>
                  </a:rPr>
                  <a:t>perfectly balanced </a:t>
                </a:r>
                <a:r>
                  <a:rPr lang="en-US" sz="2400" b="1" dirty="0"/>
                  <a:t>Binary Search Tree 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/>
                  <a:t> nodes</a:t>
                </a:r>
              </a:p>
            </p:txBody>
          </p:sp>
        </mc:Choice>
        <mc:Fallback xmlns="">
          <p:sp>
            <p:nvSpPr>
              <p:cNvPr id="17" name="Title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362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9623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9253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90601" y="4800600"/>
            <a:ext cx="591762" cy="762000"/>
            <a:chOff x="990601" y="3962400"/>
            <a:chExt cx="591762" cy="762000"/>
          </a:xfrm>
        </p:grpSpPr>
        <p:sp>
          <p:nvSpPr>
            <p:cNvPr id="11" name="Rectangle 10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2057400" y="4800600"/>
            <a:ext cx="591762" cy="762000"/>
            <a:chOff x="990601" y="3962400"/>
            <a:chExt cx="591762" cy="762000"/>
          </a:xfrm>
        </p:grpSpPr>
        <p:sp>
          <p:nvSpPr>
            <p:cNvPr id="122" name="Rectangle 12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/>
          <p:cNvGrpSpPr/>
          <p:nvPr/>
        </p:nvGrpSpPr>
        <p:grpSpPr>
          <a:xfrm>
            <a:off x="3124200" y="4800600"/>
            <a:ext cx="591762" cy="762000"/>
            <a:chOff x="990601" y="3962400"/>
            <a:chExt cx="591762" cy="762000"/>
          </a:xfrm>
        </p:grpSpPr>
        <p:sp>
          <p:nvSpPr>
            <p:cNvPr id="138" name="Rectangle 13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/>
          <p:cNvGrpSpPr/>
          <p:nvPr/>
        </p:nvGrpSpPr>
        <p:grpSpPr>
          <a:xfrm>
            <a:off x="4038600" y="4800600"/>
            <a:ext cx="591762" cy="762000"/>
            <a:chOff x="990601" y="3962400"/>
            <a:chExt cx="591762" cy="762000"/>
          </a:xfrm>
        </p:grpSpPr>
        <p:sp>
          <p:nvSpPr>
            <p:cNvPr id="154" name="Rectangle 153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4953000" y="4800600"/>
            <a:ext cx="591762" cy="762000"/>
            <a:chOff x="990601" y="3962400"/>
            <a:chExt cx="591762" cy="762000"/>
          </a:xfrm>
        </p:grpSpPr>
        <p:sp>
          <p:nvSpPr>
            <p:cNvPr id="170" name="Rectangle 169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0" name="Straight Arrow Connector 179"/>
              <p:cNvCxnSpPr>
                <a:endCxn id="181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74" name="Straight Arrow Connector 173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Rectangle 185"/>
          <p:cNvSpPr/>
          <p:nvPr/>
        </p:nvSpPr>
        <p:spPr>
          <a:xfrm>
            <a:off x="6038093" y="48006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867400" y="4997769"/>
            <a:ext cx="225309" cy="564831"/>
            <a:chOff x="853448" y="1644969"/>
            <a:chExt cx="255680" cy="559397"/>
          </a:xfrm>
        </p:grpSpPr>
        <p:grpSp>
          <p:nvGrpSpPr>
            <p:cNvPr id="195" name="Group 19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6" name="Straight Arrow Connector 195"/>
            <p:cNvCxnSpPr>
              <a:endCxn id="197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6226481" y="4997769"/>
            <a:ext cx="232681" cy="564831"/>
            <a:chOff x="780160" y="1648024"/>
            <a:chExt cx="274457" cy="556342"/>
          </a:xfrm>
        </p:grpSpPr>
        <p:grpSp>
          <p:nvGrpSpPr>
            <p:cNvPr id="189" name="Group 188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0" name="Straight Arrow Connector 189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781800" y="4800600"/>
            <a:ext cx="591762" cy="762000"/>
            <a:chOff x="990601" y="3962400"/>
            <a:chExt cx="591762" cy="762000"/>
          </a:xfrm>
        </p:grpSpPr>
        <p:sp>
          <p:nvSpPr>
            <p:cNvPr id="202" name="Rectangle 20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2" name="Straight Arrow Connector 211"/>
              <p:cNvCxnSpPr>
                <a:endCxn id="21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6" name="Straight Arrow Connector 20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7" name="Group 216"/>
          <p:cNvGrpSpPr/>
          <p:nvPr/>
        </p:nvGrpSpPr>
        <p:grpSpPr>
          <a:xfrm>
            <a:off x="7772400" y="4800600"/>
            <a:ext cx="591762" cy="762000"/>
            <a:chOff x="990601" y="3962400"/>
            <a:chExt cx="591762" cy="762000"/>
          </a:xfrm>
        </p:grpSpPr>
        <p:sp>
          <p:nvSpPr>
            <p:cNvPr id="218" name="Rectangle 21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0" name="Group 22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8" name="Straight Arrow Connector 227"/>
              <p:cNvCxnSpPr>
                <a:endCxn id="22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2" name="Straight Arrow Connector 22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4607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3528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1595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1595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41225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1595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3528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41148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1595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41148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41371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4607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/>
          <p:nvPr/>
        </p:nvCxnSpPr>
        <p:spPr>
          <a:xfrm rot="5400000">
            <a:off x="4525499" y="1814629"/>
            <a:ext cx="666035" cy="3662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143000" y="4767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8194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4471664" y="2362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46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64008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67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7900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96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22098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752600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32766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41668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41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733800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35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5486400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49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5995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53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51054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48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69342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73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7443464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83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Up Ribbon 232"/>
              <p:cNvSpPr/>
              <p:nvPr/>
            </p:nvSpPr>
            <p:spPr>
              <a:xfrm>
                <a:off x="5647947" y="1592424"/>
                <a:ext cx="3038853" cy="1052982"/>
              </a:xfrm>
              <a:prstGeom prst="ribbon2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>
                    <a:solidFill>
                      <a:schemeClr val="tx1"/>
                    </a:solidFill>
                  </a:rPr>
                  <a:t>( log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 time</a:t>
                </a:r>
              </a:p>
            </p:txBody>
          </p:sp>
        </mc:Choice>
        <mc:Fallback xmlns="">
          <p:sp>
            <p:nvSpPr>
              <p:cNvPr id="233" name="Up Ribbon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47" y="1592424"/>
                <a:ext cx="3038853" cy="1052982"/>
              </a:xfrm>
              <a:prstGeom prst="ribbon2">
                <a:avLst>
                  <a:gd name="adj1" fmla="val 16667"/>
                  <a:gd name="adj2" fmla="val 7500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24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/>
      <p:bldP spid="2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itle 10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b="1" dirty="0"/>
                  <a:t>Time complexity of </a:t>
                </a:r>
                <a:r>
                  <a:rPr lang="en-US" sz="2400" b="1" u="sng" dirty="0">
                    <a:solidFill>
                      <a:srgbClr val="0070C0"/>
                    </a:solidFill>
                  </a:rPr>
                  <a:t>any search</a:t>
                </a:r>
                <a:r>
                  <a:rPr lang="en-US" sz="2400" b="1" dirty="0"/>
                  <a:t> and </a:t>
                </a:r>
                <a:r>
                  <a:rPr lang="en-US" sz="2400" b="1" u="sng" dirty="0">
                    <a:solidFill>
                      <a:srgbClr val="006C31"/>
                    </a:solidFill>
                  </a:rPr>
                  <a:t>any single insertion </a:t>
                </a:r>
                <a:r>
                  <a:rPr lang="en-US" sz="2400" b="1" dirty="0"/>
                  <a:t>in a </a:t>
                </a:r>
                <a:br>
                  <a:rPr lang="en-US" sz="2400" b="1" dirty="0"/>
                </a:br>
                <a:r>
                  <a:rPr lang="en-US" sz="2400" b="1" dirty="0" err="1">
                    <a:solidFill>
                      <a:srgbClr val="7030A0"/>
                    </a:solidFill>
                  </a:rPr>
                  <a:t>sqewed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/>
                  <a:t>Binary Search Tree 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/>
                  <a:t> nodes</a:t>
                </a:r>
              </a:p>
            </p:txBody>
          </p:sp>
        </mc:Choice>
        <mc:Fallback xmlns="">
          <p:sp>
            <p:nvSpPr>
              <p:cNvPr id="105" name="Title 10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Content Placeholder 10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812911" y="1219200"/>
            <a:ext cx="3359289" cy="4800600"/>
            <a:chOff x="3048000" y="1295400"/>
            <a:chExt cx="3359289" cy="4800600"/>
          </a:xfrm>
        </p:grpSpPr>
        <p:grpSp>
          <p:nvGrpSpPr>
            <p:cNvPr id="5" name="Group 4"/>
            <p:cNvGrpSpPr/>
            <p:nvPr/>
          </p:nvGrpSpPr>
          <p:grpSpPr>
            <a:xfrm>
              <a:off x="3543936" y="1295400"/>
              <a:ext cx="2240379" cy="4191000"/>
              <a:chOff x="5167495" y="1447800"/>
              <a:chExt cx="1895766" cy="3810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167495" y="1447800"/>
                <a:ext cx="1895766" cy="3810000"/>
                <a:chOff x="4678656" y="2819400"/>
                <a:chExt cx="2484678" cy="5102557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678656" y="3352800"/>
                  <a:ext cx="2420107" cy="4569157"/>
                  <a:chOff x="2057400" y="3505200"/>
                  <a:chExt cx="2420107" cy="4569157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438400" y="3505200"/>
                    <a:ext cx="2039107" cy="4569157"/>
                    <a:chOff x="2438400" y="4101462"/>
                    <a:chExt cx="2039107" cy="4569157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4191001" y="4101462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3587060" y="4894728"/>
                      <a:ext cx="286506" cy="211794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575240" y="765704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28956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187575" y="8473450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5" name="Straight Arrow Connector 24"/>
                    <p:cNvCxnSpPr>
                      <a:stCxn id="21" idx="1"/>
                      <a:endCxn id="23" idx="0"/>
                    </p:cNvCxnSpPr>
                    <p:nvPr/>
                  </p:nvCxnSpPr>
                  <p:spPr>
                    <a:xfrm flipH="1">
                      <a:off x="3038854" y="5000625"/>
                      <a:ext cx="548206" cy="74580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>
                      <a:stCxn id="20" idx="2"/>
                      <a:endCxn id="21" idx="0"/>
                    </p:cNvCxnSpPr>
                    <p:nvPr/>
                  </p:nvCxnSpPr>
                  <p:spPr>
                    <a:xfrm flipH="1">
                      <a:off x="3730313" y="4298631"/>
                      <a:ext cx="603941" cy="59609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>
                      <a:off x="2804030" y="7803101"/>
                      <a:ext cx="508926" cy="6634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2438400" y="63560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>
                      <a:stCxn id="23" idx="1"/>
                      <a:endCxn id="28" idx="0"/>
                    </p:cNvCxnSpPr>
                    <p:nvPr/>
                  </p:nvCxnSpPr>
                  <p:spPr>
                    <a:xfrm flipH="1">
                      <a:off x="2581653" y="5845016"/>
                      <a:ext cx="313947" cy="5110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Arrow Connector 12"/>
                  <p:cNvCxnSpPr/>
                  <p:nvPr/>
                </p:nvCxnSpPr>
                <p:spPr>
                  <a:xfrm flipH="1">
                    <a:off x="2209800" y="5965985"/>
                    <a:ext cx="313947" cy="5110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Rectangle 13"/>
                  <p:cNvSpPr/>
                  <p:nvPr/>
                </p:nvSpPr>
                <p:spPr>
                  <a:xfrm>
                    <a:off x="2057400" y="6477000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818537" y="5105596"/>
                    <a:ext cx="379027" cy="3372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FF0000"/>
                        </a:solidFill>
                      </a:rPr>
                      <a:t>23</a:t>
                    </a:r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6694564" y="2819400"/>
                  <a:ext cx="468770" cy="5620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00B050"/>
                      </a:solidFill>
                    </a:rPr>
                    <a:t>T’</a:t>
                  </a:r>
                </a:p>
              </p:txBody>
            </p:sp>
          </p:grpSp>
          <p:cxnSp>
            <p:nvCxnSpPr>
              <p:cNvPr id="7" name="Straight Arrow Connector 6"/>
              <p:cNvCxnSpPr>
                <a:endCxn id="22" idx="0"/>
              </p:cNvCxnSpPr>
              <p:nvPr/>
            </p:nvCxnSpPr>
            <p:spPr>
              <a:xfrm>
                <a:off x="5403543" y="4212300"/>
                <a:ext cx="268357" cy="2886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5715000" y="1905000"/>
              <a:ext cx="692289" cy="559838"/>
              <a:chOff x="7765911" y="1644528"/>
              <a:chExt cx="692289" cy="559838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" name="Group 38"/>
            <p:cNvGrpSpPr/>
            <p:nvPr/>
          </p:nvGrpSpPr>
          <p:grpSpPr>
            <a:xfrm>
              <a:off x="5181600" y="2564362"/>
              <a:ext cx="692289" cy="559838"/>
              <a:chOff x="7765911" y="1644528"/>
              <a:chExt cx="692289" cy="559838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" name="Group 45"/>
            <p:cNvGrpSpPr/>
            <p:nvPr/>
          </p:nvGrpSpPr>
          <p:grpSpPr>
            <a:xfrm>
              <a:off x="4572000" y="3200400"/>
              <a:ext cx="692289" cy="559838"/>
              <a:chOff x="7765911" y="1644528"/>
              <a:chExt cx="692289" cy="559838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3" name="Group 52"/>
            <p:cNvGrpSpPr/>
            <p:nvPr/>
          </p:nvGrpSpPr>
          <p:grpSpPr>
            <a:xfrm>
              <a:off x="4114800" y="3733800"/>
              <a:ext cx="692289" cy="559838"/>
              <a:chOff x="7765911" y="1644528"/>
              <a:chExt cx="692289" cy="559838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0" name="Group 59"/>
            <p:cNvGrpSpPr/>
            <p:nvPr/>
          </p:nvGrpSpPr>
          <p:grpSpPr>
            <a:xfrm>
              <a:off x="3048000" y="4343400"/>
              <a:ext cx="499480" cy="588189"/>
              <a:chOff x="8257031" y="1616177"/>
              <a:chExt cx="499480" cy="588189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8" name="Group 67"/>
            <p:cNvGrpSpPr/>
            <p:nvPr/>
          </p:nvGrpSpPr>
          <p:grpSpPr>
            <a:xfrm>
              <a:off x="3539120" y="4822011"/>
              <a:ext cx="499480" cy="588189"/>
              <a:chOff x="8257031" y="1616177"/>
              <a:chExt cx="499480" cy="588189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5" name="Group 74"/>
            <p:cNvGrpSpPr/>
            <p:nvPr/>
          </p:nvGrpSpPr>
          <p:grpSpPr>
            <a:xfrm>
              <a:off x="4072520" y="5486400"/>
              <a:ext cx="499480" cy="588189"/>
              <a:chOff x="8257031" y="1616177"/>
              <a:chExt cx="499480" cy="58818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9" name="Group 88"/>
            <p:cNvGrpSpPr/>
            <p:nvPr/>
          </p:nvGrpSpPr>
          <p:grpSpPr>
            <a:xfrm>
              <a:off x="4800600" y="5486400"/>
              <a:ext cx="563199" cy="609600"/>
              <a:chOff x="7895001" y="1594766"/>
              <a:chExt cx="563199" cy="609600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>
                <a:off x="7895001" y="1594766"/>
                <a:ext cx="362030" cy="4261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7" name="TextBox 96"/>
            <p:cNvSpPr txBox="1"/>
            <p:nvPr/>
          </p:nvSpPr>
          <p:spPr>
            <a:xfrm>
              <a:off x="4876800" y="2313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39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410200" y="1676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49240" y="3533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19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05200" y="4114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25440" y="4599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35040" y="5257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Up Ribbon 106"/>
              <p:cNvSpPr/>
              <p:nvPr/>
            </p:nvSpPr>
            <p:spPr>
              <a:xfrm>
                <a:off x="5715000" y="3907795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 time !</a:t>
                </a:r>
                <a:r>
                  <a:rPr lang="en-US" sz="2800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Up Ribbon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907795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181E31-D260-F74E-AD44-F8B2E5FF2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Our Original </a:t>
            </a:r>
            <a:r>
              <a:rPr lang="en-US" b="1" dirty="0">
                <a:solidFill>
                  <a:srgbClr val="C00000"/>
                </a:solidFill>
              </a:rPr>
              <a:t>Problem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4CEFF7-710C-0B47-8D60-298C420BC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Maintain</a:t>
            </a:r>
            <a:r>
              <a:rPr lang="en-US" b="1" dirty="0">
                <a:solidFill>
                  <a:schemeClr val="tx1"/>
                </a:solidFill>
              </a:rPr>
              <a:t> a telephone directory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FD5F5-63BA-7E49-90B8-5816455E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Our Original </a:t>
            </a:r>
            <a:r>
              <a:rPr lang="en-US" sz="3600" b="1" dirty="0">
                <a:solidFill>
                  <a:srgbClr val="C00000"/>
                </a:solidFill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Maintain a telephone directory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Operations:</a:t>
            </a:r>
          </a:p>
          <a:p>
            <a:r>
              <a:rPr lang="en-US" sz="2000" dirty="0"/>
              <a:t>Search the phone # of a person with  name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</a:p>
          <a:p>
            <a:endParaRPr lang="en-US" sz="2000" dirty="0"/>
          </a:p>
          <a:p>
            <a:r>
              <a:rPr lang="en-US" sz="2000" dirty="0"/>
              <a:t>Insert a new record (</a:t>
            </a:r>
            <a:r>
              <a:rPr lang="en-US" sz="2000" b="1" dirty="0">
                <a:solidFill>
                  <a:srgbClr val="006C31"/>
                </a:solidFill>
              </a:rPr>
              <a:t>ID </a:t>
            </a:r>
            <a:r>
              <a:rPr lang="en-US" sz="2000" dirty="0"/>
              <a:t>no., phone #,…)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Solution </a:t>
            </a:r>
            <a:r>
              <a:rPr lang="en-US" sz="2000" dirty="0"/>
              <a:t>: We may keep </a:t>
            </a:r>
            <a:r>
              <a:rPr lang="en-US" sz="2000" b="1" dirty="0">
                <a:solidFill>
                  <a:srgbClr val="0070C0"/>
                </a:solidFill>
              </a:rPr>
              <a:t>perfectly balanced </a:t>
            </a:r>
            <a:r>
              <a:rPr lang="en-US" sz="2000" dirty="0"/>
              <a:t>BST.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Hurdle</a:t>
            </a:r>
            <a:r>
              <a:rPr lang="en-US" sz="2000" dirty="0"/>
              <a:t>: What if we insert records in increasing order of </a:t>
            </a:r>
            <a:r>
              <a:rPr lang="en-US" sz="2000" b="1" dirty="0">
                <a:solidFill>
                  <a:srgbClr val="006C31"/>
                </a:solidFill>
              </a:rPr>
              <a:t>ID</a:t>
            </a:r>
            <a:r>
              <a:rPr lang="en-US" sz="2000" dirty="0"/>
              <a:t> ?</a:t>
            </a:r>
          </a:p>
          <a:p>
            <a:pPr>
              <a:buFont typeface="Wingdings"/>
              <a:buChar char="è"/>
            </a:pPr>
            <a:r>
              <a:rPr lang="en-US" sz="2000" dirty="0">
                <a:sym typeface="Wingdings" pitchFamily="2" charset="2"/>
              </a:rPr>
              <a:t>BST will be skewed </a:t>
            </a: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sz="2000" dirty="0">
                <a:sym typeface="Wingdings" pitchFamily="2" charset="2"/>
              </a:rPr>
              <a:t>BST data structure that we invented </a:t>
            </a:r>
            <a:r>
              <a:rPr lang="en-US" sz="2000" dirty="0">
                <a:solidFill>
                  <a:srgbClr val="006C31"/>
                </a:solidFill>
                <a:sym typeface="Wingdings" pitchFamily="2" charset="2"/>
              </a:rPr>
              <a:t>looks very elegant</a:t>
            </a:r>
            <a:r>
              <a:rPr lang="en-US" sz="2000" dirty="0">
                <a:sym typeface="Wingdings" pitchFamily="2" charset="2"/>
              </a:rPr>
              <a:t>, </a:t>
            </a:r>
          </a:p>
          <a:p>
            <a:pPr marL="0" indent="0" algn="ctr">
              <a:buNone/>
            </a:pPr>
            <a:r>
              <a:rPr lang="en-US" sz="2000" dirty="0">
                <a:sym typeface="Wingdings" pitchFamily="2" charset="2"/>
              </a:rPr>
              <a:t>     let us try to find a way to overcome the </a:t>
            </a:r>
            <a:r>
              <a:rPr lang="en-US" sz="2000" dirty="0">
                <a:solidFill>
                  <a:srgbClr val="C00000"/>
                </a:solidFill>
                <a:sym typeface="Wingdings" pitchFamily="2" charset="2"/>
              </a:rPr>
              <a:t>hurdle</a:t>
            </a:r>
            <a:r>
              <a:rPr lang="en-US" sz="2000" dirty="0">
                <a:sym typeface="Wingdings" pitchFamily="2" charset="2"/>
              </a:rPr>
              <a:t>.</a:t>
            </a:r>
            <a:endParaRPr lang="en-US" sz="2000" dirty="0"/>
          </a:p>
          <a:p>
            <a:endParaRPr lang="en-US" sz="16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2276983"/>
                  </p:ext>
                </p:extLst>
              </p:nvPr>
            </p:nvGraphicFramePr>
            <p:xfrm>
              <a:off x="5334000" y="1874520"/>
              <a:ext cx="3733800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1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Array based solution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Linked list based solution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6303271"/>
                  </p:ext>
                </p:extLst>
              </p:nvPr>
            </p:nvGraphicFramePr>
            <p:xfrm>
              <a:off x="5334000" y="1874520"/>
              <a:ext cx="3733800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/>
                    <a:gridCol w="18669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Array based solution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Linked list based solution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0000" r="-9967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327" t="-110000" b="-100000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10000" r="-99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/>
                            <a:t>(1)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5334000" y="25908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590800"/>
                <a:ext cx="9144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320167" y="2457402"/>
            <a:ext cx="74571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ID </a:t>
            </a:r>
            <a:r>
              <a:rPr lang="en-US" dirty="0"/>
              <a:t>no.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315200" y="32004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200400"/>
                <a:ext cx="9144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95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5665</TotalTime>
  <Words>1654</Words>
  <Application>Microsoft Macintosh PowerPoint</Application>
  <PresentationFormat>On-screen Show (4:3)</PresentationFormat>
  <Paragraphs>417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Wingdings</vt:lpstr>
      <vt:lpstr>Office Theme</vt:lpstr>
      <vt:lpstr>Data Structures and Algorithms (ESO207A) </vt:lpstr>
      <vt:lpstr>Binary Search Tree (BST)</vt:lpstr>
      <vt:lpstr>Search(T,x) Searching in a Binary Search Tree</vt:lpstr>
      <vt:lpstr>Search(T,x) Searching in a Binary Search Tree</vt:lpstr>
      <vt:lpstr>Insert(T,x) Insertion in a Binary Search Tree</vt:lpstr>
      <vt:lpstr>Time complexity of any search and any single insertion in a  perfectly balanced Binary Search Tree on n nodes</vt:lpstr>
      <vt:lpstr>Time complexity of any search and any single insertion in a  sqewed Binary Search Tree on n nodes</vt:lpstr>
      <vt:lpstr>Our Original Problem</vt:lpstr>
      <vt:lpstr>Our Original Problem</vt:lpstr>
      <vt:lpstr>PowerPoint Presentation</vt:lpstr>
      <vt:lpstr>How crucial is perfect balance of a BST ?</vt:lpstr>
      <vt:lpstr>How crucial is perfect balance of a BST ?</vt:lpstr>
      <vt:lpstr>Nearly balanced Binary Search Tree</vt:lpstr>
      <vt:lpstr>Homework</vt:lpstr>
      <vt:lpstr>Just think …</vt:lpstr>
      <vt:lpstr>Stack:  a data structure</vt:lpstr>
      <vt:lpstr>Finding path in a maze</vt:lpstr>
      <vt:lpstr>8-Queens Problem</vt:lpstr>
      <vt:lpstr>Expression Evaluation</vt:lpstr>
      <vt:lpstr>Stack:  a data structure</vt:lpstr>
      <vt:lpstr>Stack</vt:lpstr>
      <vt:lpstr>Revisiting List</vt:lpstr>
      <vt:lpstr>Stack: a new data structure</vt:lpstr>
      <vt:lpstr>Operations on a Stack</vt:lpstr>
      <vt:lpstr> How to access ith element from the top ?</vt:lpstr>
      <vt:lpstr>A puzzling question/confusion</vt:lpstr>
      <vt:lpstr>How to evaluate an  arithmetic expression</vt:lpstr>
      <vt:lpstr>Evaluation of an arithmetic expression</vt:lpstr>
      <vt:lpstr>Evaluation of an arithmetic expression</vt:lpstr>
      <vt:lpstr>Precedence of operators</vt:lpstr>
      <vt:lpstr>Associativity of operators</vt:lpstr>
      <vt:lpstr>A trivial way  to evaluate an arithmetic expression</vt:lpstr>
      <vt:lpstr>Overview of our solution</vt:lpstr>
      <vt:lpstr>Step 1</vt:lpstr>
      <vt:lpstr>Incorporating precedence of operators 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743</cp:revision>
  <dcterms:created xsi:type="dcterms:W3CDTF">2011-12-03T04:13:03Z</dcterms:created>
  <dcterms:modified xsi:type="dcterms:W3CDTF">2022-08-26T06:34:07Z</dcterms:modified>
</cp:coreProperties>
</file>