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530" r:id="rId2"/>
    <p:sldId id="527" r:id="rId3"/>
    <p:sldId id="678" r:id="rId4"/>
    <p:sldId id="680" r:id="rId5"/>
    <p:sldId id="511" r:id="rId6"/>
    <p:sldId id="672" r:id="rId7"/>
    <p:sldId id="673" r:id="rId8"/>
    <p:sldId id="665" r:id="rId9"/>
    <p:sldId id="668" r:id="rId10"/>
    <p:sldId id="544" r:id="rId11"/>
    <p:sldId id="674" r:id="rId12"/>
    <p:sldId id="666" r:id="rId13"/>
    <p:sldId id="617" r:id="rId14"/>
    <p:sldId id="633" r:id="rId15"/>
    <p:sldId id="626" r:id="rId16"/>
    <p:sldId id="629" r:id="rId17"/>
    <p:sldId id="630" r:id="rId18"/>
    <p:sldId id="631" r:id="rId19"/>
    <p:sldId id="634" r:id="rId20"/>
    <p:sldId id="637" r:id="rId21"/>
    <p:sldId id="641" r:id="rId22"/>
    <p:sldId id="642" r:id="rId23"/>
    <p:sldId id="643" r:id="rId24"/>
    <p:sldId id="64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  <p:sldId id="663" r:id="rId34"/>
    <p:sldId id="560" r:id="rId35"/>
    <p:sldId id="561" r:id="rId36"/>
    <p:sldId id="582" r:id="rId37"/>
    <p:sldId id="675" r:id="rId38"/>
    <p:sldId id="681" r:id="rId39"/>
    <p:sldId id="682" r:id="rId40"/>
    <p:sldId id="685" r:id="rId41"/>
    <p:sldId id="68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6" autoAdjust="0"/>
    <p:restoredTop sz="94143" autoAdjust="0"/>
  </p:normalViewPr>
  <p:slideViewPr>
    <p:cSldViewPr>
      <p:cViewPr varScale="1">
        <p:scale>
          <a:sx n="107" d="100"/>
          <a:sy n="107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7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20.png"/><Relationship Id="rId5" Type="http://schemas.openxmlformats.org/officeDocument/2006/relationships/image" Target="../media/image50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image" Target="../media/image50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22.png"/><Relationship Id="rId3" Type="http://schemas.openxmlformats.org/officeDocument/2006/relationships/image" Target="../media/image31.png"/><Relationship Id="rId12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image" Target="../media/image50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151.png"/><Relationship Id="rId1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3" Type="http://schemas.openxmlformats.org/officeDocument/2006/relationships/image" Target="../media/image310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21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5" Type="http://schemas.openxmlformats.org/officeDocument/2006/relationships/image" Target="../media/image82.png"/><Relationship Id="rId15" Type="http://schemas.openxmlformats.org/officeDocument/2006/relationships/image" Target="../media/image27.png"/><Relationship Id="rId10" Type="http://schemas.openxmlformats.org/officeDocument/2006/relationships/image" Target="../media/image18.png"/><Relationship Id="rId4" Type="http://schemas.openxmlformats.org/officeDocument/2006/relationships/image" Target="../media/image70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3" Type="http://schemas.openxmlformats.org/officeDocument/2006/relationships/image" Target="../media/image310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2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5" Type="http://schemas.openxmlformats.org/officeDocument/2006/relationships/image" Target="../media/image82.png"/><Relationship Id="rId1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70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5" Type="http://schemas.openxmlformats.org/officeDocument/2006/relationships/image" Target="../media/image82.png"/><Relationship Id="rId1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70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5" Type="http://schemas.openxmlformats.org/officeDocument/2006/relationships/image" Target="../media/image82.png"/><Relationship Id="rId15" Type="http://schemas.openxmlformats.org/officeDocument/2006/relationships/image" Target="../media/image27.png"/><Relationship Id="rId10" Type="http://schemas.openxmlformats.org/officeDocument/2006/relationships/image" Target="../media/image29.png"/><Relationship Id="rId19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1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28.png"/><Relationship Id="rId7" Type="http://schemas.openxmlformats.org/officeDocument/2006/relationships/image" Target="../media/image1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18" Type="http://schemas.openxmlformats.org/officeDocument/2006/relationships/image" Target="../media/image50.png"/><Relationship Id="rId26" Type="http://schemas.openxmlformats.org/officeDocument/2006/relationships/image" Target="../media/image49.png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43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23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80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44.png"/><Relationship Id="rId22" Type="http://schemas.openxmlformats.org/officeDocument/2006/relationships/image" Target="../media/image45.png"/><Relationship Id="rId27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1.png"/><Relationship Id="rId18" Type="http://schemas.openxmlformats.org/officeDocument/2006/relationships/image" Target="../media/image51.png"/><Relationship Id="rId3" Type="http://schemas.openxmlformats.org/officeDocument/2006/relationships/image" Target="../media/image33.png"/><Relationship Id="rId21" Type="http://schemas.openxmlformats.org/officeDocument/2006/relationships/image" Target="../media/image54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38.png"/><Relationship Id="rId2" Type="http://schemas.openxmlformats.org/officeDocument/2006/relationships/image" Target="../media/image32.png"/><Relationship Id="rId16" Type="http://schemas.openxmlformats.org/officeDocument/2006/relationships/image" Target="../media/image8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5.png"/><Relationship Id="rId24" Type="http://schemas.openxmlformats.org/officeDocument/2006/relationships/image" Target="../media/image28.png"/><Relationship Id="rId5" Type="http://schemas.openxmlformats.org/officeDocument/2006/relationships/image" Target="../media/image36.png"/><Relationship Id="rId15" Type="http://schemas.openxmlformats.org/officeDocument/2006/relationships/image" Target="../media/image50.png"/><Relationship Id="rId23" Type="http://schemas.openxmlformats.org/officeDocument/2006/relationships/image" Target="../media/image56.png"/><Relationship Id="rId10" Type="http://schemas.openxmlformats.org/officeDocument/2006/relationships/image" Target="../media/image37.png"/><Relationship Id="rId19" Type="http://schemas.openxmlformats.org/officeDocument/2006/relationships/image" Target="../media/image52.png"/><Relationship Id="rId4" Type="http://schemas.openxmlformats.org/officeDocument/2006/relationships/image" Target="../media/image34.png"/><Relationship Id="rId9" Type="http://schemas.openxmlformats.org/officeDocument/2006/relationships/image" Target="../media/image29.png"/><Relationship Id="rId14" Type="http://schemas.openxmlformats.org/officeDocument/2006/relationships/image" Target="../media/image40.png"/><Relationship Id="rId22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36.png"/><Relationship Id="rId15" Type="http://schemas.openxmlformats.org/officeDocument/2006/relationships/image" Target="../media/image57.png"/><Relationship Id="rId10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0.png"/><Relationship Id="rId1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40.png"/><Relationship Id="rId17" Type="http://schemas.openxmlformats.org/officeDocument/2006/relationships/image" Target="../media/image22.png"/><Relationship Id="rId2" Type="http://schemas.openxmlformats.org/officeDocument/2006/relationships/image" Target="../media/image3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31.png"/><Relationship Id="rId5" Type="http://schemas.openxmlformats.org/officeDocument/2006/relationships/image" Target="../media/image36.png"/><Relationship Id="rId15" Type="http://schemas.openxmlformats.org/officeDocument/2006/relationships/image" Target="../media/image57.png"/><Relationship Id="rId10" Type="http://schemas.openxmlformats.org/officeDocument/2006/relationships/image" Target="../media/image59.png"/><Relationship Id="rId19" Type="http://schemas.openxmlformats.org/officeDocument/2006/relationships/image" Target="../media/image14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Relationship Id="rId1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7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(</a:t>
            </a:r>
            <a:r>
              <a:rPr lang="en-US" sz="2700" b="1">
                <a:solidFill>
                  <a:srgbClr val="7030A0"/>
                </a:solidFill>
              </a:rPr>
              <a:t>ESO207A</a:t>
            </a:r>
            <a:r>
              <a:rPr lang="en-US" sz="270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12: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Arithmetic expression evaluation:  </a:t>
            </a:r>
            <a:r>
              <a:rPr lang="en-US" sz="2000" b="1" dirty="0">
                <a:solidFill>
                  <a:srgbClr val="7030A0"/>
                </a:solidFill>
              </a:rPr>
              <a:t>Complete algorithm using stack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Incorporating </a:t>
            </a:r>
            <a:r>
              <a:rPr lang="en-US" sz="3600" b="1" dirty="0">
                <a:solidFill>
                  <a:srgbClr val="0070C0"/>
                </a:solidFill>
              </a:rPr>
              <a:t>precedence </a:t>
            </a:r>
            <a:r>
              <a:rPr lang="en-US" sz="3600" b="1" dirty="0"/>
              <a:t>of operators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954538"/>
                  </p:ext>
                </p:extLst>
              </p:nvPr>
            </p:nvGraphicFramePr>
            <p:xfrm>
              <a:off x="2590800" y="2453640"/>
              <a:ext cx="419100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5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Priority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baseline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baseline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baseline="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954538"/>
                  </p:ext>
                </p:extLst>
              </p:nvPr>
            </p:nvGraphicFramePr>
            <p:xfrm>
              <a:off x="2590800" y="2453640"/>
              <a:ext cx="4191000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5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Priority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103125" r="-1018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6" t="-103125" r="-181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209677" r="-10181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6" t="-209677" r="-1818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309677" r="-10181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6" t="-309677" r="-181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: the operator at position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400" dirty="0"/>
                  <a:t>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immediately?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/>
                  <a:t>if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47244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51816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79BBA-75E8-9642-BEF6-CA0539230049}"/>
                  </a:ext>
                </a:extLst>
              </p:cNvPr>
              <p:cNvSpPr txBox="1"/>
              <p:nvPr/>
            </p:nvSpPr>
            <p:spPr>
              <a:xfrm>
                <a:off x="2819400" y="1981200"/>
                <a:ext cx="381687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79BBA-75E8-9642-BEF6-CA053923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981200"/>
                <a:ext cx="3816879" cy="523220"/>
              </a:xfrm>
              <a:prstGeom prst="rect">
                <a:avLst/>
              </a:prstGeom>
              <a:blipFill>
                <a:blip r:embed="rId3"/>
                <a:stretch>
                  <a:fillRect b="-186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6B9401C-9AF3-A54C-8F3F-BB8D08529F92}"/>
              </a:ext>
            </a:extLst>
          </p:cNvPr>
          <p:cNvSpPr/>
          <p:nvPr/>
        </p:nvSpPr>
        <p:spPr>
          <a:xfrm>
            <a:off x="1438620" y="3440668"/>
            <a:ext cx="160938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A27AA-993F-CB41-815B-C01D68420E76}"/>
              </a:ext>
            </a:extLst>
          </p:cNvPr>
          <p:cNvSpPr/>
          <p:nvPr/>
        </p:nvSpPr>
        <p:spPr>
          <a:xfrm>
            <a:off x="3048000" y="3429000"/>
            <a:ext cx="3962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FAC60-263C-7C45-B5B0-999AE23DCD8E}"/>
              </a:ext>
            </a:extLst>
          </p:cNvPr>
          <p:cNvSpPr/>
          <p:nvPr/>
        </p:nvSpPr>
        <p:spPr>
          <a:xfrm>
            <a:off x="1828800" y="3897868"/>
            <a:ext cx="53340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626998-5843-AB43-A691-024F8A11AA63}"/>
              </a:ext>
            </a:extLst>
          </p:cNvPr>
          <p:cNvCxnSpPr>
            <a:cxnSpLocks/>
          </p:cNvCxnSpPr>
          <p:nvPr/>
        </p:nvCxnSpPr>
        <p:spPr>
          <a:xfrm>
            <a:off x="4191000" y="1164457"/>
            <a:ext cx="0" cy="1036638"/>
          </a:xfrm>
          <a:prstGeom prst="straightConnector1">
            <a:avLst/>
          </a:prstGeom>
          <a:ln w="38100">
            <a:solidFill>
              <a:srgbClr val="006C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0AE7B1-DCCF-ED4C-9493-F49B3FEA0AAE}"/>
              </a:ext>
            </a:extLst>
          </p:cNvPr>
          <p:cNvCxnSpPr>
            <a:cxnSpLocks/>
          </p:cNvCxnSpPr>
          <p:nvPr/>
        </p:nvCxnSpPr>
        <p:spPr>
          <a:xfrm>
            <a:off x="5943600" y="1143000"/>
            <a:ext cx="0" cy="1036638"/>
          </a:xfrm>
          <a:prstGeom prst="straightConnector1">
            <a:avLst/>
          </a:prstGeom>
          <a:ln w="38100">
            <a:solidFill>
              <a:srgbClr val="006C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>
            <a:extLst>
              <a:ext uri="{FF2B5EF4-FFF2-40B4-BE49-F238E27FC236}">
                <a16:creationId xmlns:a16="http://schemas.microsoft.com/office/drawing/2014/main" id="{CFA80E37-4430-224C-9C4D-FD5A86E2D745}"/>
              </a:ext>
            </a:extLst>
          </p:cNvPr>
          <p:cNvSpPr/>
          <p:nvPr/>
        </p:nvSpPr>
        <p:spPr>
          <a:xfrm>
            <a:off x="762000" y="2745253"/>
            <a:ext cx="5334000" cy="1143000"/>
          </a:xfrm>
          <a:prstGeom prst="cloudCallout">
            <a:avLst>
              <a:gd name="adj1" fmla="val -21897"/>
              <a:gd name="adj2" fmla="val 851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 we execute this multiplication immediately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FE6F8-DB89-254D-AA2C-310C4067C7D3}"/>
              </a:ext>
            </a:extLst>
          </p:cNvPr>
          <p:cNvSpPr txBox="1"/>
          <p:nvPr/>
        </p:nvSpPr>
        <p:spPr>
          <a:xfrm>
            <a:off x="1182726" y="2078217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6" name="Cloud Callout 15">
            <a:extLst>
              <a:ext uri="{FF2B5EF4-FFF2-40B4-BE49-F238E27FC236}">
                <a16:creationId xmlns:a16="http://schemas.microsoft.com/office/drawing/2014/main" id="{D212FA07-9C6A-7143-B87D-D30B3BC1FED1}"/>
              </a:ext>
            </a:extLst>
          </p:cNvPr>
          <p:cNvSpPr/>
          <p:nvPr/>
        </p:nvSpPr>
        <p:spPr>
          <a:xfrm>
            <a:off x="3733800" y="2664947"/>
            <a:ext cx="5334000" cy="1143000"/>
          </a:xfrm>
          <a:prstGeom prst="cloudCallout">
            <a:avLst>
              <a:gd name="adj1" fmla="val 22473"/>
              <a:gd name="adj2" fmla="val 883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 we execute this multiplication immediately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B8282-E5CE-6B44-B33F-5C6EDFB8BC5C}"/>
              </a:ext>
            </a:extLst>
          </p:cNvPr>
          <p:cNvSpPr txBox="1"/>
          <p:nvPr/>
        </p:nvSpPr>
        <p:spPr>
          <a:xfrm>
            <a:off x="7240626" y="1981200"/>
            <a:ext cx="5767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Yes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A3318ED-5AE1-7E4D-866D-A86AC8B2CCF0}"/>
              </a:ext>
            </a:extLst>
          </p:cNvPr>
          <p:cNvSpPr/>
          <p:nvPr/>
        </p:nvSpPr>
        <p:spPr>
          <a:xfrm>
            <a:off x="4486620" y="4610100"/>
            <a:ext cx="5334000" cy="1143000"/>
          </a:xfrm>
          <a:prstGeom prst="cloudCallout">
            <a:avLst>
              <a:gd name="adj1" fmla="val 22473"/>
              <a:gd name="adj2" fmla="val 883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 you use this insight to design  an algorithm ?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Try for some time…</a:t>
            </a:r>
          </a:p>
        </p:txBody>
      </p:sp>
    </p:spTree>
    <p:extLst>
      <p:ext uri="{BB962C8B-B14F-4D97-AF65-F5344CB8AC3E}">
        <p14:creationId xmlns:p14="http://schemas.microsoft.com/office/powerpoint/2010/main" val="13234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 animBg="1"/>
      <p:bldP spid="5" grpId="1" animBg="1"/>
      <p:bldP spid="6" grpId="0" animBg="1"/>
      <p:bldP spid="6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B3B3-2C92-DD4A-9726-97486D1E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BB6E-3C9D-7743-A899-0B1F2FDE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a scan of the expression from left to right, and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 execute an operation as soon as it is possible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7FD7-C930-6F4A-8260-37477A7A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ight Arrow 47">
            <a:extLst>
              <a:ext uri="{FF2B5EF4-FFF2-40B4-BE49-F238E27FC236}">
                <a16:creationId xmlns:a16="http://schemas.microsoft.com/office/drawing/2014/main" id="{30862C92-8C85-4E45-A323-245DB3C9BF28}"/>
              </a:ext>
            </a:extLst>
          </p:cNvPr>
          <p:cNvSpPr/>
          <p:nvPr/>
        </p:nvSpPr>
        <p:spPr>
          <a:xfrm>
            <a:off x="1981200" y="3352800"/>
            <a:ext cx="43434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CFD6B4-12F8-9C4B-86D0-8D091CBCD506}"/>
              </a:ext>
            </a:extLst>
          </p:cNvPr>
          <p:cNvSpPr/>
          <p:nvPr/>
        </p:nvSpPr>
        <p:spPr>
          <a:xfrm>
            <a:off x="1828800" y="2895600"/>
            <a:ext cx="4343400" cy="473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4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Down Arrow 23"/>
          <p:cNvSpPr/>
          <p:nvPr/>
        </p:nvSpPr>
        <p:spPr>
          <a:xfrm>
            <a:off x="20436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9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Down Arrow 23"/>
          <p:cNvSpPr/>
          <p:nvPr/>
        </p:nvSpPr>
        <p:spPr>
          <a:xfrm>
            <a:off x="25770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A55803-F3D9-5088-605D-ABB49E6DA491}"/>
              </a:ext>
            </a:extLst>
          </p:cNvPr>
          <p:cNvCxnSpPr>
            <a:cxnSpLocks/>
          </p:cNvCxnSpPr>
          <p:nvPr/>
        </p:nvCxnSpPr>
        <p:spPr>
          <a:xfrm>
            <a:off x="1928669" y="1456877"/>
            <a:ext cx="10427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5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Down Arrow 23"/>
          <p:cNvSpPr/>
          <p:nvPr/>
        </p:nvSpPr>
        <p:spPr>
          <a:xfrm>
            <a:off x="31866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68B85-78EA-0F94-C363-FFB519EAB6AF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13D63-AC14-AC8A-A221-0A4DB96D0052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17198D1-174B-2C95-6BE8-F30AD182E2F9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C3A1DB-A19B-547A-FB9C-2407695E3932}"/>
              </a:ext>
            </a:extLst>
          </p:cNvPr>
          <p:cNvCxnSpPr>
            <a:cxnSpLocks/>
          </p:cNvCxnSpPr>
          <p:nvPr/>
        </p:nvCxnSpPr>
        <p:spPr>
          <a:xfrm>
            <a:off x="2503356" y="1163344"/>
            <a:ext cx="10427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4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Down Arrow 23"/>
          <p:cNvSpPr/>
          <p:nvPr/>
        </p:nvSpPr>
        <p:spPr>
          <a:xfrm>
            <a:off x="3788382" y="265533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68B85-78EA-0F94-C363-FFB519EAB6AF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13D63-AC14-AC8A-A221-0A4DB96D0052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17198D1-174B-2C95-6BE8-F30AD182E2F9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B68337-EBD6-BD4E-2963-28BEE9B9B9DD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AD96D1-CBBF-1BD4-55A4-103E48CC113E}"/>
              </a:ext>
            </a:extLst>
          </p:cNvPr>
          <p:cNvCxnSpPr>
            <a:cxnSpLocks/>
          </p:cNvCxnSpPr>
          <p:nvPr/>
        </p:nvCxnSpPr>
        <p:spPr>
          <a:xfrm>
            <a:off x="3088573" y="838199"/>
            <a:ext cx="10514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2BEE06-2AE4-C954-1C6E-6483CB18ECB7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2BEE06-2AE4-C954-1C6E-6483CB18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8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Down Arrow 23"/>
          <p:cNvSpPr/>
          <p:nvPr/>
        </p:nvSpPr>
        <p:spPr>
          <a:xfrm>
            <a:off x="4343400" y="2660596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68B85-78EA-0F94-C363-FFB519EAB6AF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13D63-AC14-AC8A-A221-0A4DB96D0052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17198D1-174B-2C95-6BE8-F30AD182E2F9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B68337-EBD6-BD4E-2963-28BEE9B9B9DD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25B67-58B5-87DF-BCF4-E704DC5163C3}"/>
              </a:ext>
            </a:extLst>
          </p:cNvPr>
          <p:cNvSpPr/>
          <p:nvPr/>
        </p:nvSpPr>
        <p:spPr>
          <a:xfrm>
            <a:off x="4247525" y="457199"/>
            <a:ext cx="461024" cy="169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E3F906-453B-E763-D03A-A522DE5A9718}"/>
              </a:ext>
            </a:extLst>
          </p:cNvPr>
          <p:cNvCxnSpPr>
            <a:cxnSpLocks/>
          </p:cNvCxnSpPr>
          <p:nvPr/>
        </p:nvCxnSpPr>
        <p:spPr>
          <a:xfrm>
            <a:off x="3657070" y="460898"/>
            <a:ext cx="10514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AB299C-CA05-D640-ED75-167FBECF06CC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AB299C-CA05-D640-ED75-167FBECF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FC137-2160-6F6A-0040-86DB60D4C728}"/>
                  </a:ext>
                </a:extLst>
              </p:cNvPr>
              <p:cNvSpPr txBox="1"/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FC137-2160-6F6A-0040-86DB60D4C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9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Down Arrow 23"/>
          <p:cNvSpPr/>
          <p:nvPr/>
        </p:nvSpPr>
        <p:spPr>
          <a:xfrm>
            <a:off x="4863084" y="2660596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68B85-78EA-0F94-C363-FFB519EAB6AF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13D63-AC14-AC8A-A221-0A4DB96D0052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17198D1-174B-2C95-6BE8-F30AD182E2F9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B68337-EBD6-BD4E-2963-28BEE9B9B9DD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25B67-58B5-87DF-BCF4-E704DC5163C3}"/>
              </a:ext>
            </a:extLst>
          </p:cNvPr>
          <p:cNvSpPr/>
          <p:nvPr/>
        </p:nvSpPr>
        <p:spPr>
          <a:xfrm>
            <a:off x="4247525" y="457199"/>
            <a:ext cx="461024" cy="169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E3F906-453B-E763-D03A-A522DE5A9718}"/>
              </a:ext>
            </a:extLst>
          </p:cNvPr>
          <p:cNvCxnSpPr>
            <a:cxnSpLocks/>
          </p:cNvCxnSpPr>
          <p:nvPr/>
        </p:nvCxnSpPr>
        <p:spPr>
          <a:xfrm>
            <a:off x="4206321" y="838200"/>
            <a:ext cx="10514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AB299C-CA05-D640-ED75-167FBECF06CC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AB299C-CA05-D640-ED75-167FBECF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FC137-2160-6F6A-0040-86DB60D4C728}"/>
                  </a:ext>
                </a:extLst>
              </p:cNvPr>
              <p:cNvSpPr txBox="1"/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FC137-2160-6F6A-0040-86DB60D4C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3D805FE-AAB0-24A9-1A9A-4F4444D242D0}"/>
              </a:ext>
            </a:extLst>
          </p:cNvPr>
          <p:cNvGrpSpPr/>
          <p:nvPr/>
        </p:nvGrpSpPr>
        <p:grpSpPr>
          <a:xfrm>
            <a:off x="4816022" y="845594"/>
            <a:ext cx="461024" cy="1664732"/>
            <a:chOff x="5025376" y="3048000"/>
            <a:chExt cx="461024" cy="16647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00C65B-2321-5848-2C10-17DC903809E8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75262C-C2F3-F3B2-8E24-A6E2F10B0192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33B333-C91C-C5DD-020D-590A23EB22AB}"/>
              </a:ext>
            </a:extLst>
          </p:cNvPr>
          <p:cNvSpPr/>
          <p:nvPr/>
        </p:nvSpPr>
        <p:spPr>
          <a:xfrm>
            <a:off x="4034160" y="3070598"/>
            <a:ext cx="798562" cy="2531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/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37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9" grpId="0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Quick 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68B85-78EA-0F94-C363-FFB519EAB6AF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13D63-AC14-AC8A-A221-0A4DB96D0052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17198D1-174B-2C95-6BE8-F30AD182E2F9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B68337-EBD6-BD4E-2963-28BEE9B9B9DD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E3F906-453B-E763-D03A-A522DE5A9718}"/>
              </a:ext>
            </a:extLst>
          </p:cNvPr>
          <p:cNvCxnSpPr>
            <a:cxnSpLocks/>
          </p:cNvCxnSpPr>
          <p:nvPr/>
        </p:nvCxnSpPr>
        <p:spPr>
          <a:xfrm>
            <a:off x="3733800" y="838199"/>
            <a:ext cx="152400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AB299C-CA05-D640-ED75-167FBECF06CC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AB299C-CA05-D640-ED75-167FBECF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3D805FE-AAB0-24A9-1A9A-4F4444D242D0}"/>
              </a:ext>
            </a:extLst>
          </p:cNvPr>
          <p:cNvGrpSpPr/>
          <p:nvPr/>
        </p:nvGrpSpPr>
        <p:grpSpPr>
          <a:xfrm>
            <a:off x="4816022" y="845594"/>
            <a:ext cx="461024" cy="1664732"/>
            <a:chOff x="5025376" y="3048000"/>
            <a:chExt cx="461024" cy="16647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00C65B-2321-5848-2C10-17DC903809E8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75262C-C2F3-F3B2-8E24-A6E2F10B0192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/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E8E95-E0BB-65AA-F005-ED3666F87096}"/>
              </a:ext>
            </a:extLst>
          </p:cNvPr>
          <p:cNvSpPr/>
          <p:nvPr/>
        </p:nvSpPr>
        <p:spPr>
          <a:xfrm>
            <a:off x="3482355" y="3040555"/>
            <a:ext cx="798562" cy="2531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377D65-1C38-FF8A-3C6C-60317B93F628}"/>
                  </a:ext>
                </a:extLst>
              </p:cNvPr>
              <p:cNvSpPr txBox="1"/>
              <p:nvPr/>
            </p:nvSpPr>
            <p:spPr>
              <a:xfrm>
                <a:off x="3416198" y="2983468"/>
                <a:ext cx="1003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377D65-1C38-FF8A-3C6C-60317B93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98" y="2983468"/>
                <a:ext cx="10034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CCCB47-360D-98D1-85F6-E52CBE4FDD6F}"/>
              </a:ext>
            </a:extLst>
          </p:cNvPr>
          <p:cNvCxnSpPr>
            <a:cxnSpLocks/>
          </p:cNvCxnSpPr>
          <p:nvPr/>
        </p:nvCxnSpPr>
        <p:spPr>
          <a:xfrm>
            <a:off x="3088912" y="817050"/>
            <a:ext cx="2188134" cy="1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410903-3B8B-AF04-8872-6D821D2A18B2}"/>
                  </a:ext>
                </a:extLst>
              </p:cNvPr>
              <p:cNvSpPr txBox="1"/>
              <p:nvPr/>
            </p:nvSpPr>
            <p:spPr>
              <a:xfrm>
                <a:off x="4751036" y="2984828"/>
                <a:ext cx="25214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410903-3B8B-AF04-8872-6D821D2A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036" y="2984828"/>
                <a:ext cx="25214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>
          <a:xfrm>
            <a:off x="4863084" y="2660596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8" grpId="0"/>
      <p:bldP spid="25" grpId="0" animBg="1"/>
      <p:bldP spid="26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68B85-78EA-0F94-C363-FFB519EAB6AF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13D63-AC14-AC8A-A221-0A4DB96D0052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17198D1-174B-2C95-6BE8-F30AD182E2F9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D805FE-AAB0-24A9-1A9A-4F4444D242D0}"/>
              </a:ext>
            </a:extLst>
          </p:cNvPr>
          <p:cNvGrpSpPr/>
          <p:nvPr/>
        </p:nvGrpSpPr>
        <p:grpSpPr>
          <a:xfrm>
            <a:off x="3682852" y="869071"/>
            <a:ext cx="461024" cy="1664732"/>
            <a:chOff x="5025376" y="3048000"/>
            <a:chExt cx="461024" cy="16647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00C65B-2321-5848-2C10-17DC903809E8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75262C-C2F3-F3B2-8E24-A6E2F10B0192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/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E8E95-E0BB-65AA-F005-ED3666F87096}"/>
              </a:ext>
            </a:extLst>
          </p:cNvPr>
          <p:cNvSpPr/>
          <p:nvPr/>
        </p:nvSpPr>
        <p:spPr>
          <a:xfrm>
            <a:off x="3482355" y="3040555"/>
            <a:ext cx="798562" cy="2531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377D65-1C38-FF8A-3C6C-60317B93F628}"/>
                  </a:ext>
                </a:extLst>
              </p:cNvPr>
              <p:cNvSpPr txBox="1"/>
              <p:nvPr/>
            </p:nvSpPr>
            <p:spPr>
              <a:xfrm>
                <a:off x="3416198" y="2983468"/>
                <a:ext cx="1003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377D65-1C38-FF8A-3C6C-60317B93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98" y="2983468"/>
                <a:ext cx="10034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5E8B61-4D8A-0460-96EB-DCE2C5B51DD9}"/>
                  </a:ext>
                </a:extLst>
              </p:cNvPr>
              <p:cNvSpPr txBox="1"/>
              <p:nvPr/>
            </p:nvSpPr>
            <p:spPr>
              <a:xfrm>
                <a:off x="3726941" y="2984828"/>
                <a:ext cx="25214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5E8B61-4D8A-0460-96EB-DCE2C5B51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41" y="2984828"/>
                <a:ext cx="25214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>
          <a:xfrm>
            <a:off x="3796284" y="2660596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6783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FA193-A1EC-4F76-DE09-ACB3BFB6E1B5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B3944-5082-1571-59A7-ED6E6EC8A553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790B0-5B57-CD63-7587-7A11791537F1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68B85-78EA-0F94-C363-FFB519EAB6AF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313D63-AC14-AC8A-A221-0A4DB96D0052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17198D1-174B-2C95-6BE8-F30AD182E2F9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D805FE-AAB0-24A9-1A9A-4F4444D242D0}"/>
              </a:ext>
            </a:extLst>
          </p:cNvPr>
          <p:cNvGrpSpPr/>
          <p:nvPr/>
        </p:nvGrpSpPr>
        <p:grpSpPr>
          <a:xfrm>
            <a:off x="3682852" y="869071"/>
            <a:ext cx="461024" cy="1664732"/>
            <a:chOff x="5025376" y="3048000"/>
            <a:chExt cx="461024" cy="16647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00C65B-2321-5848-2C10-17DC903809E8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75262C-C2F3-F3B2-8E24-A6E2F10B0192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/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364AB3-2FC7-F30C-A4C6-4AB55416F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81" y="2992964"/>
                <a:ext cx="8785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E8E95-E0BB-65AA-F005-ED3666F87096}"/>
              </a:ext>
            </a:extLst>
          </p:cNvPr>
          <p:cNvSpPr/>
          <p:nvPr/>
        </p:nvSpPr>
        <p:spPr>
          <a:xfrm>
            <a:off x="3482355" y="3040555"/>
            <a:ext cx="798562" cy="2531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377D65-1C38-FF8A-3C6C-60317B93F628}"/>
                  </a:ext>
                </a:extLst>
              </p:cNvPr>
              <p:cNvSpPr txBox="1"/>
              <p:nvPr/>
            </p:nvSpPr>
            <p:spPr>
              <a:xfrm>
                <a:off x="3416198" y="2983468"/>
                <a:ext cx="1003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377D65-1C38-FF8A-3C6C-60317B93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198" y="2983468"/>
                <a:ext cx="10034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5E8B61-4D8A-0460-96EB-DCE2C5B51DD9}"/>
                  </a:ext>
                </a:extLst>
              </p:cNvPr>
              <p:cNvSpPr txBox="1"/>
              <p:nvPr/>
            </p:nvSpPr>
            <p:spPr>
              <a:xfrm>
                <a:off x="3726941" y="2984828"/>
                <a:ext cx="25214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5E8B61-4D8A-0460-96EB-DCE2C5B51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41" y="2984828"/>
                <a:ext cx="25214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>
          <a:xfrm>
            <a:off x="4329684" y="2660596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BF826B-72CA-D021-81C7-89BEBF52D059}"/>
              </a:ext>
            </a:extLst>
          </p:cNvPr>
          <p:cNvGrpSpPr/>
          <p:nvPr/>
        </p:nvGrpSpPr>
        <p:grpSpPr>
          <a:xfrm>
            <a:off x="4246394" y="584664"/>
            <a:ext cx="461024" cy="1946296"/>
            <a:chOff x="5025376" y="2766436"/>
            <a:chExt cx="461024" cy="19462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EB10AC-73F5-735C-5A15-D4A605DB1E07}"/>
                </a:ext>
              </a:extLst>
            </p:cNvPr>
            <p:cNvSpPr/>
            <p:nvPr/>
          </p:nvSpPr>
          <p:spPr>
            <a:xfrm>
              <a:off x="5055772" y="2766436"/>
              <a:ext cx="430627" cy="1576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059D7BB-53F5-2423-6C40-DDECE1034B02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24407D-F8B0-099B-2245-95A858481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FD6A6-E8C1-F6D4-A5A6-33B61BCD5286}"/>
              </a:ext>
            </a:extLst>
          </p:cNvPr>
          <p:cNvGrpSpPr/>
          <p:nvPr/>
        </p:nvGrpSpPr>
        <p:grpSpPr>
          <a:xfrm>
            <a:off x="4241279" y="1174441"/>
            <a:ext cx="471253" cy="1348383"/>
            <a:chOff x="5002278" y="3356213"/>
            <a:chExt cx="471253" cy="13483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AAE108-F65C-CBC4-B5D0-C21B3158D065}"/>
                </a:ext>
              </a:extLst>
            </p:cNvPr>
            <p:cNvSpPr/>
            <p:nvPr/>
          </p:nvSpPr>
          <p:spPr>
            <a:xfrm>
              <a:off x="5038622" y="3356213"/>
              <a:ext cx="434909" cy="987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D9CE59-2F9B-37BA-8D40-EBD85A9A5D2C}"/>
                    </a:ext>
                  </a:extLst>
                </p:cNvPr>
                <p:cNvSpPr txBox="1"/>
                <p:nvPr/>
              </p:nvSpPr>
              <p:spPr>
                <a:xfrm>
                  <a:off x="5002278" y="4335264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D9CE59-2F9B-37BA-8D40-EBD85A9A5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78" y="4335264"/>
                  <a:ext cx="46102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ight Arrow 47">
            <a:extLst>
              <a:ext uri="{FF2B5EF4-FFF2-40B4-BE49-F238E27FC236}">
                <a16:creationId xmlns:a16="http://schemas.microsoft.com/office/drawing/2014/main" id="{B22D9DEA-CB13-F3CE-18EB-6CB7C14FE800}"/>
              </a:ext>
            </a:extLst>
          </p:cNvPr>
          <p:cNvSpPr/>
          <p:nvPr/>
        </p:nvSpPr>
        <p:spPr>
          <a:xfrm>
            <a:off x="4994529" y="2574429"/>
            <a:ext cx="1003401" cy="4056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loud Callout 30">
                <a:extLst>
                  <a:ext uri="{FF2B5EF4-FFF2-40B4-BE49-F238E27FC236}">
                    <a16:creationId xmlns:a16="http://schemas.microsoft.com/office/drawing/2014/main" id="{DC416D46-DBFB-7B42-B3C2-878B6CA0CEB4}"/>
                  </a:ext>
                </a:extLst>
              </p:cNvPr>
              <p:cNvSpPr/>
              <p:nvPr/>
            </p:nvSpPr>
            <p:spPr>
              <a:xfrm>
                <a:off x="5130572" y="214225"/>
                <a:ext cx="3983311" cy="1839814"/>
              </a:xfrm>
              <a:prstGeom prst="cloudCallout">
                <a:avLst>
                  <a:gd name="adj1" fmla="val 22473"/>
                  <a:gd name="adj2" fmla="val 883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 am sure now you know how to handle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now. Isn’t it ?</a:t>
                </a:r>
              </a:p>
            </p:txBody>
          </p:sp>
        </mc:Choice>
        <mc:Fallback>
          <p:sp>
            <p:nvSpPr>
              <p:cNvPr id="31" name="Cloud Callout 30">
                <a:extLst>
                  <a:ext uri="{FF2B5EF4-FFF2-40B4-BE49-F238E27FC236}">
                    <a16:creationId xmlns:a16="http://schemas.microsoft.com/office/drawing/2014/main" id="{DC416D46-DBFB-7B42-B3C2-878B6CA0C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572" y="214225"/>
                <a:ext cx="3983311" cy="1839814"/>
              </a:xfrm>
              <a:prstGeom prst="cloudCallout">
                <a:avLst>
                  <a:gd name="adj1" fmla="val 22473"/>
                  <a:gd name="adj2" fmla="val 88323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>
            <a:extLst>
              <a:ext uri="{FF2B5EF4-FFF2-40B4-BE49-F238E27FC236}">
                <a16:creationId xmlns:a16="http://schemas.microsoft.com/office/drawing/2014/main" id="{04EA0EE7-65A7-FD41-8E81-8652FDBE8A92}"/>
              </a:ext>
            </a:extLst>
          </p:cNvPr>
          <p:cNvSpPr/>
          <p:nvPr/>
        </p:nvSpPr>
        <p:spPr>
          <a:xfrm>
            <a:off x="1676400" y="4510966"/>
            <a:ext cx="5804916" cy="1324993"/>
          </a:xfrm>
          <a:prstGeom prst="cloudCallout">
            <a:avLst>
              <a:gd name="adj1" fmla="val 22473"/>
              <a:gd name="adj2" fmla="val 883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 you come up with the implementation of the algorithm ?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Try for some time…</a:t>
            </a:r>
          </a:p>
        </p:txBody>
      </p:sp>
    </p:spTree>
    <p:extLst>
      <p:ext uri="{BB962C8B-B14F-4D97-AF65-F5344CB8AC3E}">
        <p14:creationId xmlns:p14="http://schemas.microsoft.com/office/powerpoint/2010/main" val="4173510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3922-84B7-0482-7E9D-DEF63F3F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29" y="2857500"/>
            <a:ext cx="8229600" cy="1143000"/>
          </a:xfrm>
        </p:spPr>
        <p:txBody>
          <a:bodyPr/>
          <a:lstStyle/>
          <a:p>
            <a:r>
              <a:rPr lang="en-US" dirty="0"/>
              <a:t>Can you see the role of </a:t>
            </a:r>
            <a:r>
              <a:rPr lang="en-US" b="1" dirty="0"/>
              <a:t>stack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775B-3440-0B57-7B8D-57C394DA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00634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34" y="2979463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1820781" y="2979463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81" y="2979463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1524000" y="2979463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79463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52421E-2B19-C943-BE25-675923F66E58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52421E-2B19-C943-BE25-675923F66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88CF7918-6933-9A4B-A181-BC4FBA97E990}"/>
              </a:ext>
            </a:extLst>
          </p:cNvPr>
          <p:cNvSpPr/>
          <p:nvPr/>
        </p:nvSpPr>
        <p:spPr>
          <a:xfrm>
            <a:off x="1600199" y="2879725"/>
            <a:ext cx="4516537" cy="473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115E23DB-1057-1448-887F-C301F8C70B3A}"/>
              </a:ext>
            </a:extLst>
          </p:cNvPr>
          <p:cNvSpPr/>
          <p:nvPr/>
        </p:nvSpPr>
        <p:spPr>
          <a:xfrm>
            <a:off x="1600200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4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7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0" grpId="0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00634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34" y="2979463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1820781" y="2979463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81" y="2979463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1905000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C7AD0B-A3AD-6D40-ABE1-7B6DA7E113C0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FC7AD0B-A3AD-6D40-ABE1-7B6DA7E1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8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25008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54E8DB-4631-B14B-A9EC-895D0AAA20A8}"/>
              </a:ext>
            </a:extLst>
          </p:cNvPr>
          <p:cNvCxnSpPr>
            <a:cxnSpLocks/>
          </p:cNvCxnSpPr>
          <p:nvPr/>
        </p:nvCxnSpPr>
        <p:spPr>
          <a:xfrm>
            <a:off x="1928669" y="1456877"/>
            <a:ext cx="10427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6B6022-36DA-F04F-A5D0-ECE128D5F222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6B6022-36DA-F04F-A5D0-ECE128D5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814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31104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8646C8-44F1-1F49-8EB8-F910CFF82249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97408E-5655-F446-A93A-E6CA6FB37E45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162625-D78C-8048-B60F-2435D0F838E2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4C7B24-3F24-2C4C-AFDB-159CADB95F4C}"/>
              </a:ext>
            </a:extLst>
          </p:cNvPr>
          <p:cNvCxnSpPr>
            <a:cxnSpLocks/>
          </p:cNvCxnSpPr>
          <p:nvPr/>
        </p:nvCxnSpPr>
        <p:spPr>
          <a:xfrm>
            <a:off x="2503356" y="1163344"/>
            <a:ext cx="10427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EE13CBB-2216-4B4B-84C3-C9AF71D9173D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EE13CBB-2216-4B4B-84C3-C9AF71D9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6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36438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8646C8-44F1-1F49-8EB8-F910CFF82249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97408E-5655-F446-A93A-E6CA6FB37E45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162625-D78C-8048-B60F-2435D0F838E2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8AEA89F-70E7-7F41-9B99-312D8AA0BB92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FF41C2-8A95-334C-94B6-EF927FE7F3CD}"/>
              </a:ext>
            </a:extLst>
          </p:cNvPr>
          <p:cNvCxnSpPr>
            <a:cxnSpLocks/>
          </p:cNvCxnSpPr>
          <p:nvPr/>
        </p:nvCxnSpPr>
        <p:spPr>
          <a:xfrm>
            <a:off x="3088573" y="838199"/>
            <a:ext cx="10514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4EE6C-8A66-F948-BFA5-B415DE57497B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4EE6C-8A66-F948-BFA5-B415DE57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ED4104-7AE5-C746-A9EB-F69036114BA8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ED4104-7AE5-C746-A9EB-F6903611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3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42534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8646C8-44F1-1F49-8EB8-F910CFF82249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97408E-5655-F446-A93A-E6CA6FB37E45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162625-D78C-8048-B60F-2435D0F838E2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8AEA89F-70E7-7F41-9B99-312D8AA0BB92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8EA32A-8093-4C44-AC96-B761E3657224}"/>
              </a:ext>
            </a:extLst>
          </p:cNvPr>
          <p:cNvSpPr/>
          <p:nvPr/>
        </p:nvSpPr>
        <p:spPr>
          <a:xfrm>
            <a:off x="4247525" y="457199"/>
            <a:ext cx="461024" cy="169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5FBD18F-0F16-B54C-B22D-F55ED1C69F6C}"/>
              </a:ext>
            </a:extLst>
          </p:cNvPr>
          <p:cNvCxnSpPr>
            <a:cxnSpLocks/>
          </p:cNvCxnSpPr>
          <p:nvPr/>
        </p:nvCxnSpPr>
        <p:spPr>
          <a:xfrm>
            <a:off x="3657070" y="460898"/>
            <a:ext cx="10514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A979B8-741D-8840-ABA2-E2539BDC26F0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EA979B8-741D-8840-ABA2-E2539BDC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AEEF396-2EA1-6341-A760-7D72947EB9E8}"/>
                  </a:ext>
                </a:extLst>
              </p:cNvPr>
              <p:cNvSpPr txBox="1"/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AEEF396-2EA1-6341-A760-7D72947E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95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/>
                  <a:t> is said to be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/>
                  <a:t>at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it is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at each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5BA9D-5889-A646-9CBB-B943428FE82B}"/>
              </a:ext>
            </a:extLst>
          </p:cNvPr>
          <p:cNvSpPr/>
          <p:nvPr/>
        </p:nvSpPr>
        <p:spPr>
          <a:xfrm>
            <a:off x="2819400" y="1905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2754C-F422-284C-9475-A8EAB4F88DA3}"/>
              </a:ext>
            </a:extLst>
          </p:cNvPr>
          <p:cNvSpPr/>
          <p:nvPr/>
        </p:nvSpPr>
        <p:spPr>
          <a:xfrm>
            <a:off x="5334000" y="2667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CC098-35DD-6B40-9C08-DCDEFFA36F10}"/>
              </a:ext>
            </a:extLst>
          </p:cNvPr>
          <p:cNvSpPr/>
          <p:nvPr/>
        </p:nvSpPr>
        <p:spPr>
          <a:xfrm>
            <a:off x="1676400" y="2667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AA270-C055-344C-902E-99002ADFE800}"/>
              </a:ext>
            </a:extLst>
          </p:cNvPr>
          <p:cNvSpPr/>
          <p:nvPr/>
        </p:nvSpPr>
        <p:spPr>
          <a:xfrm>
            <a:off x="3962400" y="48006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C3E53D-A136-B14C-A60B-48EC8FA67B9A}"/>
              </a:ext>
            </a:extLst>
          </p:cNvPr>
          <p:cNvSpPr/>
          <p:nvPr/>
        </p:nvSpPr>
        <p:spPr>
          <a:xfrm>
            <a:off x="1676400" y="4724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930376" y="4650629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376" y="4650629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2144091" y="443993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4439937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48630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8646C8-44F1-1F49-8EB8-F910CFF82249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97408E-5655-F446-A93A-E6CA6FB37E45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162625-D78C-8048-B60F-2435D0F838E2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8AEA89F-70E7-7F41-9B99-312D8AA0BB92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8EA32A-8093-4C44-AC96-B761E3657224}"/>
              </a:ext>
            </a:extLst>
          </p:cNvPr>
          <p:cNvSpPr/>
          <p:nvPr/>
        </p:nvSpPr>
        <p:spPr>
          <a:xfrm>
            <a:off x="4247525" y="457199"/>
            <a:ext cx="461024" cy="169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F142BC-CD47-8C4C-8C7D-392BC7D33CD2}"/>
              </a:ext>
            </a:extLst>
          </p:cNvPr>
          <p:cNvGrpSpPr/>
          <p:nvPr/>
        </p:nvGrpSpPr>
        <p:grpSpPr>
          <a:xfrm>
            <a:off x="4816022" y="845594"/>
            <a:ext cx="461024" cy="1664732"/>
            <a:chOff x="5025376" y="3048000"/>
            <a:chExt cx="461024" cy="166473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FA4A53-CD69-1B48-A7B0-543897CBCCDC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9355072-B2E2-6949-89F4-60E1EF7551E5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0D2B16-26A9-7245-9E78-E4BBD9643D2F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0D2B16-26A9-7245-9E78-E4BBD964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A2BF18B-9D0A-5740-8992-83DE70386E2E}"/>
                  </a:ext>
                </a:extLst>
              </p:cNvPr>
              <p:cNvSpPr txBox="1"/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A2BF18B-9D0A-5740-8992-83DE70386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63" y="2140256"/>
                <a:ext cx="46102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8D334F8-9230-7845-8279-F1429768B346}"/>
              </a:ext>
            </a:extLst>
          </p:cNvPr>
          <p:cNvGrpSpPr/>
          <p:nvPr/>
        </p:nvGrpSpPr>
        <p:grpSpPr>
          <a:xfrm>
            <a:off x="3297374" y="3465477"/>
            <a:ext cx="1086907" cy="369332"/>
            <a:chOff x="3297374" y="3470830"/>
            <a:chExt cx="1086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1D8E4-F358-684F-A194-6B0BF8F33F02}"/>
                    </a:ext>
                  </a:extLst>
                </p:cNvPr>
                <p:cNvSpPr txBox="1"/>
                <p:nvPr/>
              </p:nvSpPr>
              <p:spPr>
                <a:xfrm>
                  <a:off x="3297374" y="347083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1D8E4-F358-684F-A194-6B0BF8F33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374" y="3470830"/>
                  <a:ext cx="477951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4933036-989C-F145-82FD-BA678F6AF4DA}"/>
                    </a:ext>
                  </a:extLst>
                </p:cNvPr>
                <p:cNvSpPr txBox="1"/>
                <p:nvPr/>
              </p:nvSpPr>
              <p:spPr>
                <a:xfrm>
                  <a:off x="3610316" y="347083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4933036-989C-F145-82FD-BA678F6A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316" y="3470830"/>
                  <a:ext cx="46102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F5A442F-4EB7-564B-8DC7-452C80AB2C95}"/>
                    </a:ext>
                  </a:extLst>
                </p:cNvPr>
                <p:cNvSpPr txBox="1"/>
                <p:nvPr/>
              </p:nvSpPr>
              <p:spPr>
                <a:xfrm>
                  <a:off x="3906330" y="347083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F5A442F-4EB7-564B-8DC7-452C80AB2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30" y="3470830"/>
                  <a:ext cx="477951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E8207F2-BA3A-8F48-B12B-4B5F4002CA21}"/>
                  </a:ext>
                </a:extLst>
              </p:cNvPr>
              <p:cNvSpPr txBox="1"/>
              <p:nvPr/>
            </p:nvSpPr>
            <p:spPr>
              <a:xfrm>
                <a:off x="2877728" y="3465477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E8207F2-BA3A-8F48-B12B-4B5F4002C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28" y="3465477"/>
                <a:ext cx="39887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C12782-186C-5042-A4D5-575C3E5E1259}"/>
                  </a:ext>
                </a:extLst>
              </p:cNvPr>
              <p:cNvSpPr txBox="1"/>
              <p:nvPr/>
            </p:nvSpPr>
            <p:spPr>
              <a:xfrm>
                <a:off x="3087551" y="3465477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C12782-186C-5042-A4D5-575C3E5E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51" y="3465477"/>
                <a:ext cx="39887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9773B0-1802-B24A-BE7E-02AF4DF8EE55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9773B0-1802-B24A-BE7E-02AF4DF8E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13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/>
      <p:bldP spid="69" grpId="0" animBg="1"/>
      <p:bldP spid="69" grpId="1" animBg="1"/>
      <p:bldP spid="75" grpId="0"/>
      <p:bldP spid="79" grpId="0" animBg="1"/>
      <p:bldP spid="80" grpId="1"/>
      <p:bldP spid="80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48630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8646C8-44F1-1F49-8EB8-F910CFF82249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97408E-5655-F446-A93A-E6CA6FB37E45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162625-D78C-8048-B60F-2435D0F838E2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8AEA89F-70E7-7F41-9B99-312D8AA0BB92}"/>
              </a:ext>
            </a:extLst>
          </p:cNvPr>
          <p:cNvSpPr/>
          <p:nvPr/>
        </p:nvSpPr>
        <p:spPr>
          <a:xfrm>
            <a:off x="3679028" y="838199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F142BC-CD47-8C4C-8C7D-392BC7D33CD2}"/>
              </a:ext>
            </a:extLst>
          </p:cNvPr>
          <p:cNvGrpSpPr/>
          <p:nvPr/>
        </p:nvGrpSpPr>
        <p:grpSpPr>
          <a:xfrm>
            <a:off x="4816022" y="845594"/>
            <a:ext cx="461024" cy="1664732"/>
            <a:chOff x="5025376" y="3048000"/>
            <a:chExt cx="461024" cy="166473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FA4A53-CD69-1B48-A7B0-543897CBCCDC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9355072-B2E2-6949-89F4-60E1EF7551E5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0D2B16-26A9-7245-9E78-E4BBD9643D2F}"/>
                  </a:ext>
                </a:extLst>
              </p:cNvPr>
              <p:cNvSpPr txBox="1"/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30D2B16-26A9-7245-9E78-E4BBD964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04" y="2145976"/>
                <a:ext cx="45929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E8207F2-BA3A-8F48-B12B-4B5F4002CA21}"/>
                  </a:ext>
                </a:extLst>
              </p:cNvPr>
              <p:cNvSpPr txBox="1"/>
              <p:nvPr/>
            </p:nvSpPr>
            <p:spPr>
              <a:xfrm>
                <a:off x="2171178" y="4761255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E8207F2-BA3A-8F48-B12B-4B5F4002C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78" y="4761255"/>
                <a:ext cx="39887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6BB041-54BD-4A46-9602-DA34318275AC}"/>
              </a:ext>
            </a:extLst>
          </p:cNvPr>
          <p:cNvCxnSpPr>
            <a:cxnSpLocks/>
          </p:cNvCxnSpPr>
          <p:nvPr/>
        </p:nvCxnSpPr>
        <p:spPr>
          <a:xfrm flipV="1">
            <a:off x="3675204" y="831106"/>
            <a:ext cx="1601842" cy="14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84CEC7C-CC5A-634B-B2B8-41B672F56E6D}"/>
              </a:ext>
            </a:extLst>
          </p:cNvPr>
          <p:cNvGrpSpPr/>
          <p:nvPr/>
        </p:nvGrpSpPr>
        <p:grpSpPr>
          <a:xfrm>
            <a:off x="3297374" y="3447238"/>
            <a:ext cx="1038882" cy="369332"/>
            <a:chOff x="3297374" y="3470830"/>
            <a:chExt cx="103888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427620-4461-0148-A2BF-21202D68FB01}"/>
                    </a:ext>
                  </a:extLst>
                </p:cNvPr>
                <p:cNvSpPr txBox="1"/>
                <p:nvPr/>
              </p:nvSpPr>
              <p:spPr>
                <a:xfrm>
                  <a:off x="3297374" y="347083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427620-4461-0148-A2BF-21202D68F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374" y="3470830"/>
                  <a:ext cx="47795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439750D-2701-494A-8779-7D0BAFD4F454}"/>
                    </a:ext>
                  </a:extLst>
                </p:cNvPr>
                <p:cNvSpPr txBox="1"/>
                <p:nvPr/>
              </p:nvSpPr>
              <p:spPr>
                <a:xfrm>
                  <a:off x="3610316" y="347083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439750D-2701-494A-8779-7D0BAFD4F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316" y="3470830"/>
                  <a:ext cx="45929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EEE1F66-615A-F34C-B12D-7D38C6898037}"/>
                    </a:ext>
                  </a:extLst>
                </p:cNvPr>
                <p:cNvSpPr txBox="1"/>
                <p:nvPr/>
              </p:nvSpPr>
              <p:spPr>
                <a:xfrm>
                  <a:off x="3906330" y="3470830"/>
                  <a:ext cx="429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EEE1F66-615A-F34C-B12D-7D38C6898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30" y="3470830"/>
                  <a:ext cx="42992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BA92B84-8DAD-A446-AB37-13C95B4CC8F8}"/>
                  </a:ext>
                </a:extLst>
              </p:cNvPr>
              <p:cNvSpPr txBox="1"/>
              <p:nvPr/>
            </p:nvSpPr>
            <p:spPr>
              <a:xfrm>
                <a:off x="3011351" y="3447238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BA92B84-8DAD-A446-AB37-13C95B4CC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51" y="3447238"/>
                <a:ext cx="39887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E15BB0-88BB-7447-81E1-1A8C8D494C28}"/>
                  </a:ext>
                </a:extLst>
              </p:cNvPr>
              <p:cNvSpPr txBox="1"/>
              <p:nvPr/>
            </p:nvSpPr>
            <p:spPr>
              <a:xfrm>
                <a:off x="2725328" y="3447238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E15BB0-88BB-7447-81E1-1A8C8D49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328" y="3447238"/>
                <a:ext cx="398872" cy="369332"/>
              </a:xfrm>
              <a:prstGeom prst="rect">
                <a:avLst/>
              </a:prstGeom>
              <a:blipFill>
                <a:blip r:embed="rId23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8C7DF33-B913-1244-9562-13F5ABC5355D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8C7DF33-B913-1244-9562-13F5ABC53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5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65" grpId="0" animBg="1"/>
      <p:bldP spid="74" grpId="0"/>
      <p:bldP spid="79" grpId="0"/>
      <p:bldP spid="85" grpId="0"/>
      <p:bldP spid="85" grpId="1"/>
      <p:bldP spid="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48630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8646C8-44F1-1F49-8EB8-F910CFF82249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97408E-5655-F446-A93A-E6CA6FB37E45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162625-D78C-8048-B60F-2435D0F838E2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F142BC-CD47-8C4C-8C7D-392BC7D33CD2}"/>
              </a:ext>
            </a:extLst>
          </p:cNvPr>
          <p:cNvGrpSpPr/>
          <p:nvPr/>
        </p:nvGrpSpPr>
        <p:grpSpPr>
          <a:xfrm>
            <a:off x="4816022" y="845594"/>
            <a:ext cx="461024" cy="1664732"/>
            <a:chOff x="5025376" y="3048000"/>
            <a:chExt cx="461024" cy="166473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FA4A53-CD69-1B48-A7B0-543897CBCCDC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9355072-B2E2-6949-89F4-60E1EF7551E5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6BB041-54BD-4A46-9602-DA34318275AC}"/>
              </a:ext>
            </a:extLst>
          </p:cNvPr>
          <p:cNvCxnSpPr>
            <a:cxnSpLocks/>
          </p:cNvCxnSpPr>
          <p:nvPr/>
        </p:nvCxnSpPr>
        <p:spPr>
          <a:xfrm flipV="1">
            <a:off x="3080439" y="831106"/>
            <a:ext cx="2196607" cy="14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E15BB0-88BB-7447-81E1-1A8C8D494C28}"/>
                  </a:ext>
                </a:extLst>
              </p:cNvPr>
              <p:cNvSpPr txBox="1"/>
              <p:nvPr/>
            </p:nvSpPr>
            <p:spPr>
              <a:xfrm>
                <a:off x="2191928" y="5053381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E15BB0-88BB-7447-81E1-1A8C8D49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28" y="5053381"/>
                <a:ext cx="398872" cy="369332"/>
              </a:xfrm>
              <a:prstGeom prst="rect">
                <a:avLst/>
              </a:prstGeom>
              <a:blipFill>
                <a:blip r:embed="rId15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B6EBD5F-510C-A043-9191-C9125B71A7F4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B6EBD5F-510C-A043-9191-C9125B71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0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907878" y="491004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8" y="4910048"/>
                <a:ext cx="4610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2156621" y="467452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4674521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A35EDE-318A-914D-B98C-B8DED92A3C7A}"/>
              </a:ext>
            </a:extLst>
          </p:cNvPr>
          <p:cNvGrpSpPr/>
          <p:nvPr/>
        </p:nvGrpSpPr>
        <p:grpSpPr>
          <a:xfrm>
            <a:off x="1897209" y="1702832"/>
            <a:ext cx="457200" cy="838200"/>
            <a:chOff x="2743200" y="3886200"/>
            <a:chExt cx="457200" cy="838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61BEC4-3192-DC4A-9AFE-E53A0571E406}"/>
                </a:ext>
              </a:extLst>
            </p:cNvPr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6AFE59-8E8E-204F-8D8A-86422F50811A}"/>
                    </a:ext>
                  </a:extLst>
                </p:cNvPr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5410200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CD789-D7E4-9A4A-896D-C8B4EC72F43E}"/>
              </a:ext>
            </a:extLst>
          </p:cNvPr>
          <p:cNvGrpSpPr/>
          <p:nvPr/>
        </p:nvGrpSpPr>
        <p:grpSpPr>
          <a:xfrm>
            <a:off x="2489650" y="1459635"/>
            <a:ext cx="462523" cy="1055132"/>
            <a:chOff x="3200400" y="3657600"/>
            <a:chExt cx="462523" cy="105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E4CB2-28DA-D940-B403-7EEA46693C90}"/>
                </a:ext>
              </a:extLst>
            </p:cNvPr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DF17F01-639C-2F45-9E8C-4F51B0031470}"/>
                    </a:ext>
                  </a:extLst>
                </p:cNvPr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8646C8-44F1-1F49-8EB8-F910CFF82249}"/>
              </a:ext>
            </a:extLst>
          </p:cNvPr>
          <p:cNvGrpSpPr/>
          <p:nvPr/>
        </p:nvGrpSpPr>
        <p:grpSpPr>
          <a:xfrm>
            <a:off x="3088912" y="1174441"/>
            <a:ext cx="461025" cy="1340326"/>
            <a:chOff x="3657599" y="3372406"/>
            <a:chExt cx="461025" cy="134032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97408E-5655-F446-A93A-E6CA6FB37E45}"/>
                </a:ext>
              </a:extLst>
            </p:cNvPr>
            <p:cNvSpPr/>
            <p:nvPr/>
          </p:nvSpPr>
          <p:spPr>
            <a:xfrm>
              <a:off x="3657599" y="3372406"/>
              <a:ext cx="457201" cy="97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162625-D78C-8048-B60F-2435D0F838E2}"/>
                    </a:ext>
                  </a:extLst>
                </p:cNvPr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AF142BC-CD47-8C4C-8C7D-392BC7D33CD2}"/>
              </a:ext>
            </a:extLst>
          </p:cNvPr>
          <p:cNvGrpSpPr/>
          <p:nvPr/>
        </p:nvGrpSpPr>
        <p:grpSpPr>
          <a:xfrm>
            <a:off x="4816022" y="845594"/>
            <a:ext cx="461024" cy="1664732"/>
            <a:chOff x="5025376" y="3048000"/>
            <a:chExt cx="461024" cy="166473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FA4A53-CD69-1B48-A7B0-543897CBCCDC}"/>
                </a:ext>
              </a:extLst>
            </p:cNvPr>
            <p:cNvSpPr/>
            <p:nvPr/>
          </p:nvSpPr>
          <p:spPr>
            <a:xfrm>
              <a:off x="5025376" y="3048000"/>
              <a:ext cx="461024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9355072-B2E2-6949-89F4-60E1EF7551E5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E15BB0-88BB-7447-81E1-1A8C8D494C28}"/>
                  </a:ext>
                </a:extLst>
              </p:cNvPr>
              <p:cNvSpPr txBox="1"/>
              <p:nvPr/>
            </p:nvSpPr>
            <p:spPr>
              <a:xfrm>
                <a:off x="2191928" y="5053381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E15BB0-88BB-7447-81E1-1A8C8D49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28" y="5053381"/>
                <a:ext cx="398872" cy="369332"/>
              </a:xfrm>
              <a:prstGeom prst="rect">
                <a:avLst/>
              </a:prstGeom>
              <a:blipFill>
                <a:blip r:embed="rId15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9E2C5D5-427C-294F-96DD-BBE9F188B4A4}"/>
              </a:ext>
            </a:extLst>
          </p:cNvPr>
          <p:cNvGrpSpPr/>
          <p:nvPr/>
        </p:nvGrpSpPr>
        <p:grpSpPr>
          <a:xfrm>
            <a:off x="5401262" y="584664"/>
            <a:ext cx="461024" cy="1946296"/>
            <a:chOff x="5025376" y="2766436"/>
            <a:chExt cx="461024" cy="194629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1C9544-3459-524F-B3D6-096277FD5555}"/>
                </a:ext>
              </a:extLst>
            </p:cNvPr>
            <p:cNvSpPr/>
            <p:nvPr/>
          </p:nvSpPr>
          <p:spPr>
            <a:xfrm>
              <a:off x="5055772" y="2766436"/>
              <a:ext cx="430627" cy="1576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A955137-53F6-7740-B5E3-B35B19CED65D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624407D-F8B0-099B-2245-95A858481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F14A6F-063C-5144-AA14-002DE1C5E614}"/>
              </a:ext>
            </a:extLst>
          </p:cNvPr>
          <p:cNvGrpSpPr/>
          <p:nvPr/>
        </p:nvGrpSpPr>
        <p:grpSpPr>
          <a:xfrm>
            <a:off x="5396147" y="1174441"/>
            <a:ext cx="471253" cy="1348383"/>
            <a:chOff x="5002278" y="3356213"/>
            <a:chExt cx="471253" cy="134838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C3AB66A-4CAD-D249-A1FB-E3AE3BCD2C37}"/>
                </a:ext>
              </a:extLst>
            </p:cNvPr>
            <p:cNvSpPr/>
            <p:nvPr/>
          </p:nvSpPr>
          <p:spPr>
            <a:xfrm>
              <a:off x="5038622" y="3356213"/>
              <a:ext cx="434909" cy="987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B985150-0AFB-5E40-A5A6-DF7BF7B79365}"/>
                    </a:ext>
                  </a:extLst>
                </p:cNvPr>
                <p:cNvSpPr txBox="1"/>
                <p:nvPr/>
              </p:nvSpPr>
              <p:spPr>
                <a:xfrm>
                  <a:off x="5002278" y="4335264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D9CE59-2F9B-37BA-8D40-EBD85A9A5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78" y="4335264"/>
                  <a:ext cx="46102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Right Arrow 47">
            <a:extLst>
              <a:ext uri="{FF2B5EF4-FFF2-40B4-BE49-F238E27FC236}">
                <a16:creationId xmlns:a16="http://schemas.microsoft.com/office/drawing/2014/main" id="{681E5099-723E-7F43-8F54-525F74BAF741}"/>
              </a:ext>
            </a:extLst>
          </p:cNvPr>
          <p:cNvSpPr/>
          <p:nvPr/>
        </p:nvSpPr>
        <p:spPr>
          <a:xfrm>
            <a:off x="5410200" y="3251921"/>
            <a:ext cx="1003401" cy="4056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E82518-2854-9243-B39D-9C2E7A0C57E4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E82518-2854-9243-B39D-9C2E7A0C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loud Callout 70">
                <a:extLst>
                  <a:ext uri="{FF2B5EF4-FFF2-40B4-BE49-F238E27FC236}">
                    <a16:creationId xmlns:a16="http://schemas.microsoft.com/office/drawing/2014/main" id="{85435C2E-24B1-7B40-B780-CDAFB89B36D4}"/>
                  </a:ext>
                </a:extLst>
              </p:cNvPr>
              <p:cNvSpPr/>
              <p:nvPr/>
            </p:nvSpPr>
            <p:spPr>
              <a:xfrm>
                <a:off x="5362042" y="3639315"/>
                <a:ext cx="3983311" cy="1839814"/>
              </a:xfrm>
              <a:prstGeom prst="cloudCallout">
                <a:avLst>
                  <a:gd name="adj1" fmla="val 22473"/>
                  <a:gd name="adj2" fmla="val 883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 am sure now you know how to handle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now. Isn’t it ?</a:t>
                </a:r>
              </a:p>
            </p:txBody>
          </p:sp>
        </mc:Choice>
        <mc:Fallback>
          <p:sp>
            <p:nvSpPr>
              <p:cNvPr id="71" name="Cloud Callout 70">
                <a:extLst>
                  <a:ext uri="{FF2B5EF4-FFF2-40B4-BE49-F238E27FC236}">
                    <a16:creationId xmlns:a16="http://schemas.microsoft.com/office/drawing/2014/main" id="{85435C2E-24B1-7B40-B780-CDAFB89B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042" y="3639315"/>
                <a:ext cx="3983311" cy="1839814"/>
              </a:xfrm>
              <a:prstGeom prst="cloudCallout">
                <a:avLst>
                  <a:gd name="adj1" fmla="val 22473"/>
                  <a:gd name="adj2" fmla="val 88323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2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1" grpId="0" animBg="1"/>
      <p:bldP spid="7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simple</a:t>
            </a:r>
            <a:r>
              <a:rPr lang="en-US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 (  </a:t>
            </a:r>
            <a:r>
              <a:rPr lang="en-US" sz="1800" b="1" dirty="0">
                <a:solidFill>
                  <a:srgbClr val="FF0000"/>
                </a:solidFill>
              </a:rPr>
              <a:t>? </a:t>
            </a:r>
            <a:r>
              <a:rPr lang="en-US" sz="1800" b="1" dirty="0"/>
              <a:t> </a:t>
            </a:r>
            <a:r>
              <a:rPr lang="en-US" sz="1800" dirty="0"/>
              <a:t>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{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   Two cases:</a:t>
            </a:r>
          </a:p>
          <a:p>
            <a:pPr marL="0" indent="0">
              <a:buNone/>
            </a:pPr>
            <a:r>
              <a:rPr lang="en-US" sz="1800" b="1" dirty="0"/>
              <a:t>     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   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x </a:t>
            </a:r>
            <a:r>
              <a:rPr lang="en-US" sz="1800" dirty="0"/>
              <a:t>is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operator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</a:t>
            </a:r>
            <a:r>
              <a:rPr lang="en-US" sz="1800" b="1" dirty="0"/>
              <a:t>while</a:t>
            </a:r>
            <a:r>
              <a:rPr lang="en-US" sz="1800" dirty="0"/>
              <a:t>(                ?                         &gt;=                     ?             )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{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191000" y="4038600"/>
            <a:ext cx="4572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POP</a:t>
            </a:r>
            <a:r>
              <a:rPr lang="en-US" sz="1400" dirty="0">
                <a:solidFill>
                  <a:schemeClr val="tx1"/>
                </a:solidFill>
              </a:rPr>
              <a:t> two numbers from </a:t>
            </a:r>
            <a:r>
              <a:rPr lang="en-US" sz="1400" b="1" dirty="0">
                <a:solidFill>
                  <a:srgbClr val="00B0F0"/>
                </a:solidFill>
              </a:rPr>
              <a:t>N-stack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apply operator </a:t>
            </a:r>
            <a:r>
              <a:rPr lang="en-US" sz="1400" b="1" dirty="0">
                <a:solidFill>
                  <a:srgbClr val="FF0000"/>
                </a:solidFill>
              </a:rPr>
              <a:t>o</a:t>
            </a:r>
            <a:r>
              <a:rPr lang="en-US" sz="1400" dirty="0">
                <a:solidFill>
                  <a:schemeClr val="tx1"/>
                </a:solidFill>
              </a:rPr>
              <a:t> on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place the result back into </a:t>
            </a:r>
            <a:r>
              <a:rPr lang="en-US" sz="1400" b="1" dirty="0">
                <a:solidFill>
                  <a:srgbClr val="00B0F0"/>
                </a:solidFill>
              </a:rPr>
              <a:t>N-stack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547646"/>
            <a:ext cx="211929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/>
              <a:t>TOP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3084" y="3581400"/>
            <a:ext cx="1172116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>
                <a:solidFill>
                  <a:srgbClr val="00B050"/>
                </a:solidFill>
              </a:rPr>
              <a:t>x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95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-stack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369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1371600"/>
            <a:ext cx="14045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of </a:t>
            </a:r>
            <a:r>
              <a:rPr lang="en-US" b="1" dirty="0">
                <a:solidFill>
                  <a:srgbClr val="C00000"/>
                </a:solidFill>
              </a:rPr>
              <a:t>$ 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1373459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</a:t>
            </a:r>
          </a:p>
        </p:txBody>
      </p:sp>
    </p:spTree>
    <p:extLst>
      <p:ext uri="{BB962C8B-B14F-4D97-AF65-F5344CB8AC3E}">
        <p14:creationId xmlns:p14="http://schemas.microsoft.com/office/powerpoint/2010/main" val="41936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5" grpId="2" uiExpand="1" build="allAtOnce" animBg="1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Next step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Transforming the solution to Solve the most  </a:t>
            </a:r>
            <a:r>
              <a:rPr lang="en-US" b="1" dirty="0">
                <a:solidFill>
                  <a:srgbClr val="7030A0"/>
                </a:solidFill>
              </a:rPr>
              <a:t>general case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5 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0070C0"/>
                </a:solidFill>
              </a:rPr>
              <a:t>6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Evaluate the expression enclosed by  this parenthesis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u="sng" dirty="0"/>
              <a:t>before</a:t>
            </a:r>
            <a:r>
              <a:rPr lang="en-US" sz="1800" dirty="0"/>
              <a:t> any other operator  currently present in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.   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sz="1800" dirty="0"/>
              <a:t>So we must push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into the </a:t>
            </a:r>
            <a:r>
              <a:rPr lang="en-US" sz="1800" b="1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1</a:t>
            </a:r>
            <a:r>
              <a:rPr lang="en-US" sz="1800" dirty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/>
              <a:t>                            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stack.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16161" y="1981200"/>
            <a:ext cx="1023039" cy="2209800"/>
            <a:chOff x="4844361" y="2590800"/>
            <a:chExt cx="1162498" cy="2731532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89580" y="294747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9580" y="294747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1828800" y="2438399"/>
            <a:ext cx="5486400" cy="9707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we do whenever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encounter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the expression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2" grpId="0"/>
      <p:bldP spid="3" grpId="0" uiExpand="1" build="p"/>
      <p:bldP spid="13" grpId="0"/>
      <p:bldP spid="5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8400" y="190500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>
                    <a:solidFill>
                      <a:srgbClr val="FF0000"/>
                    </a:solidFill>
                  </a:rPr>
                  <a:t> 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higher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 in the stack.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blipFill>
                <a:blip r:embed="rId4"/>
                <a:stretch>
                  <a:fillRect l="-3226" r="-322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loud Callout 17">
            <a:extLst>
              <a:ext uri="{FF2B5EF4-FFF2-40B4-BE49-F238E27FC236}">
                <a16:creationId xmlns:a16="http://schemas.microsoft.com/office/drawing/2014/main" id="{CD470B4F-5639-2E4F-80A1-8C6EE9368BB1}"/>
              </a:ext>
            </a:extLst>
          </p:cNvPr>
          <p:cNvSpPr/>
          <p:nvPr/>
        </p:nvSpPr>
        <p:spPr>
          <a:xfrm>
            <a:off x="4340369" y="2737317"/>
            <a:ext cx="4566636" cy="1339383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we do whenever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encounter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the expression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D0DBCF-2246-7B41-B941-F5C3610A38DD}"/>
                  </a:ext>
                </a:extLst>
              </p:cNvPr>
              <p:cNvSpPr txBox="1"/>
              <p:nvPr/>
            </p:nvSpPr>
            <p:spPr>
              <a:xfrm>
                <a:off x="3936438" y="4382869"/>
                <a:ext cx="5235159" cy="92333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Evaluate the expression enclosed by  the parenthesis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800" b="1" u="sng" dirty="0"/>
                  <a:t>before</a:t>
                </a:r>
                <a:r>
                  <a:rPr lang="en-US" sz="1800" dirty="0"/>
                  <a:t> any operator currently present in </a:t>
                </a:r>
                <a:r>
                  <a:rPr lang="en-US" sz="1800" dirty="0">
                    <a:solidFill>
                      <a:srgbClr val="FF0000"/>
                    </a:solidFill>
                  </a:rPr>
                  <a:t>O-stack</a:t>
                </a:r>
                <a:r>
                  <a:rPr lang="en-US" sz="1800" dirty="0"/>
                  <a:t>.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800" dirty="0"/>
                  <a:t> should be allowed to enter the stack. 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D0DBCF-2246-7B41-B941-F5C3610A3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438" y="4382869"/>
                <a:ext cx="5235159" cy="923330"/>
              </a:xfrm>
              <a:prstGeom prst="rect">
                <a:avLst/>
              </a:prstGeom>
              <a:blipFill>
                <a:blip r:embed="rId7"/>
                <a:stretch>
                  <a:fillRect l="-1048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3" grpId="0" uiExpand="1" build="p"/>
      <p:bldP spid="2" grpId="0"/>
      <p:bldP spid="13" grpId="0"/>
      <p:bldP spid="5" grpId="0"/>
      <p:bldP spid="20" grpId="0"/>
      <p:bldP spid="18" grpId="0" animBg="1"/>
      <p:bldP spid="18" grpId="1" build="allAtOnce" animBg="1"/>
      <p:bldP spid="22" grpId="0" uiExpand="1" build="allAtOnce"/>
      <p:bldP spid="22" grpId="1" uiExpan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8400" y="190500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>
                    <a:solidFill>
                      <a:srgbClr val="FF0000"/>
                    </a:solidFill>
                  </a:rPr>
                  <a:t> 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higher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 in the stack.</a:t>
                </a:r>
              </a:p>
              <a:p>
                <a:pPr marL="0" indent="0">
                  <a:buNone/>
                </a:pPr>
                <a:r>
                  <a:rPr lang="en-US" sz="1800" dirty="0"/>
                  <a:t>So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( </a:t>
                </a:r>
                <a:r>
                  <a:rPr lang="en-US" sz="1800" dirty="0"/>
                  <a:t>must have </a:t>
                </a:r>
                <a:r>
                  <a:rPr lang="en-US" sz="1800" b="1" u="sng" dirty="0"/>
                  <a:t>less priority</a:t>
                </a:r>
                <a:r>
                  <a:rPr lang="en-US" sz="1800" u="sng" dirty="0"/>
                  <a:t> </a:t>
                </a:r>
                <a:r>
                  <a:rPr lang="en-US" sz="1800" dirty="0"/>
                  <a:t>than every other operator in the stack.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blipFill>
                <a:blip r:embed="rId4"/>
                <a:stretch>
                  <a:fillRect l="-3226" r="-322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A11885-7AA2-A443-9D10-2B1BEAD47ECF}"/>
              </a:ext>
            </a:extLst>
          </p:cNvPr>
          <p:cNvCxnSpPr/>
          <p:nvPr/>
        </p:nvCxnSpPr>
        <p:spPr>
          <a:xfrm>
            <a:off x="3222702" y="3657600"/>
            <a:ext cx="89209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E5F3-1259-CA42-8915-EA24FD84340B}"/>
                  </a:ext>
                </a:extLst>
              </p:cNvPr>
              <p:cNvSpPr txBox="1"/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E5F3-1259-CA42-8915-EA24FD843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244C1F3-424D-8A40-AEC2-F5B5D5972AD8}"/>
              </a:ext>
            </a:extLst>
          </p:cNvPr>
          <p:cNvSpPr txBox="1"/>
          <p:nvPr/>
        </p:nvSpPr>
        <p:spPr>
          <a:xfrm>
            <a:off x="2969070" y="6336267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0DBCF-2246-7B41-B941-F5C3610A38DD}"/>
              </a:ext>
            </a:extLst>
          </p:cNvPr>
          <p:cNvSpPr txBox="1"/>
          <p:nvPr/>
        </p:nvSpPr>
        <p:spPr>
          <a:xfrm>
            <a:off x="3936438" y="4343400"/>
            <a:ext cx="5398173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should act as an </a:t>
            </a:r>
            <a:r>
              <a:rPr lang="en-US" i="1" dirty="0"/>
              <a:t>artificial bottom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O-stack</a:t>
            </a:r>
            <a:r>
              <a:rPr lang="en-US" dirty="0"/>
              <a:t> .</a:t>
            </a:r>
          </a:p>
          <a:p>
            <a:pPr>
              <a:buFont typeface="Wingdings"/>
              <a:buChar char="è"/>
            </a:pPr>
            <a:r>
              <a:rPr lang="en-US" dirty="0"/>
              <a:t>every operator that follows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should be allowed to sit on the top of </a:t>
            </a:r>
            <a:r>
              <a:rPr lang="en-US" dirty="0">
                <a:solidFill>
                  <a:srgbClr val="FF0000"/>
                </a:solidFill>
              </a:rPr>
              <a:t>( </a:t>
            </a:r>
            <a:r>
              <a:rPr lang="en-US" dirty="0"/>
              <a:t>in the stack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Cloud Callout 22">
            <a:extLst>
              <a:ext uri="{FF2B5EF4-FFF2-40B4-BE49-F238E27FC236}">
                <a16:creationId xmlns:a16="http://schemas.microsoft.com/office/drawing/2014/main" id="{DD20044F-D4E2-024A-8D32-DD7212F352F3}"/>
              </a:ext>
            </a:extLst>
          </p:cNvPr>
          <p:cNvSpPr/>
          <p:nvPr/>
        </p:nvSpPr>
        <p:spPr>
          <a:xfrm>
            <a:off x="4260122" y="2438400"/>
            <a:ext cx="4727130" cy="1554162"/>
          </a:xfrm>
          <a:prstGeom prst="cloudCallout">
            <a:avLst>
              <a:gd name="adj1" fmla="val 18992"/>
              <a:gd name="adj2" fmla="val 7057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needs to be done when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at the top of the 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81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21" grpId="0" animBg="1"/>
      <p:bldP spid="22" grpId="0" animBg="1"/>
      <p:bldP spid="22" grpId="1" uiExpand="1" build="allAtOnce" animBg="1"/>
      <p:bldP spid="23" grpId="0" animBg="1"/>
      <p:bldP spid="23" grpId="1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Take a pause for a few minutes to look closely into the contradiction </a:t>
            </a:r>
          </a:p>
          <a:p>
            <a:pPr marL="0" indent="0" algn="ctr">
              <a:buNone/>
            </a:pPr>
            <a:r>
              <a:rPr lang="en-US" sz="2400" b="1" dirty="0"/>
              <a:t>and ..</a:t>
            </a:r>
          </a:p>
          <a:p>
            <a:pPr marL="0" indent="0" algn="ctr">
              <a:buNone/>
            </a:pPr>
            <a:r>
              <a:rPr lang="en-US" sz="2400" b="1" dirty="0"/>
              <a:t>realize that we are talking about priority of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/>
              <a:t> in 2 </a:t>
            </a:r>
            <a:r>
              <a:rPr lang="en-US" sz="2400" b="1" u="sng" dirty="0">
                <a:solidFill>
                  <a:srgbClr val="7030A0"/>
                </a:solidFill>
              </a:rPr>
              <a:t>different situations</a:t>
            </a:r>
            <a:r>
              <a:rPr lang="en-US" sz="24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very efficient for searching. But …</a:t>
            </a:r>
            <a:endParaRPr lang="en-US" sz="2000" b="1" dirty="0"/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Question</a:t>
            </a:r>
            <a:r>
              <a:rPr lang="en-US" sz="2800" b="1" dirty="0"/>
              <a:t>: How to maintain it ?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400" dirty="0"/>
              <a:t>Rome was not built in a day…</a:t>
            </a:r>
          </a:p>
          <a:p>
            <a:pPr marL="0" indent="0">
              <a:buNone/>
            </a:pPr>
            <a:r>
              <a:rPr lang="en-US" sz="2400" dirty="0"/>
              <a:t>As first step, try to address the following easier problem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Design an </a:t>
            </a:r>
            <a:r>
              <a:rPr lang="en-US" sz="2400" u="sng" dirty="0"/>
              <a:t>efficient </a:t>
            </a:r>
            <a:r>
              <a:rPr lang="en-US" sz="2400" dirty="0"/>
              <a:t>algorithm to transform </a:t>
            </a:r>
          </a:p>
          <a:p>
            <a:pPr marL="0" indent="0">
              <a:buNone/>
            </a:pPr>
            <a:r>
              <a:rPr lang="en-US" sz="2400" dirty="0"/>
              <a:t>	a </a:t>
            </a:r>
            <a:r>
              <a:rPr lang="en-US" sz="2400" b="1" dirty="0">
                <a:solidFill>
                  <a:srgbClr val="006C31"/>
                </a:solidFill>
              </a:rPr>
              <a:t>nearly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balanced </a:t>
            </a:r>
            <a:r>
              <a:rPr lang="en-US" sz="2400" dirty="0"/>
              <a:t>BST to a </a:t>
            </a:r>
            <a:r>
              <a:rPr lang="en-US" sz="2400" b="1" dirty="0">
                <a:solidFill>
                  <a:srgbClr val="7030A0"/>
                </a:solidFill>
              </a:rPr>
              <a:t>perfectly balanced </a:t>
            </a:r>
            <a:r>
              <a:rPr lang="en-US" sz="2400" dirty="0"/>
              <a:t>BST.</a:t>
            </a:r>
          </a:p>
          <a:p>
            <a:pPr marL="0" indent="0" algn="ctr">
              <a:buNone/>
            </a:pPr>
            <a:r>
              <a:rPr lang="en-US" sz="2800" b="1" dirty="0"/>
              <a:t>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8400" y="190500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>
                    <a:solidFill>
                      <a:srgbClr val="FF0000"/>
                    </a:solidFill>
                  </a:rPr>
                  <a:t> 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higher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 in the stack.</a:t>
                </a:r>
              </a:p>
              <a:p>
                <a:pPr marL="0" indent="0">
                  <a:buNone/>
                </a:pPr>
                <a:r>
                  <a:rPr lang="en-US" sz="1800" dirty="0"/>
                  <a:t>So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( </a:t>
                </a:r>
                <a:r>
                  <a:rPr lang="en-US" sz="1800" dirty="0"/>
                  <a:t>must have </a:t>
                </a:r>
                <a:r>
                  <a:rPr lang="en-US" sz="1800" b="1" u="sng" dirty="0"/>
                  <a:t>less priority</a:t>
                </a:r>
                <a:r>
                  <a:rPr lang="en-US" sz="1800" u="sng" dirty="0"/>
                  <a:t> </a:t>
                </a:r>
                <a:r>
                  <a:rPr lang="en-US" sz="1800" dirty="0"/>
                  <a:t>than every other operator in the stack.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blipFill>
                <a:blip r:embed="rId4"/>
                <a:stretch>
                  <a:fillRect l="-3226" r="-322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A11885-7AA2-A443-9D10-2B1BEAD47ECF}"/>
              </a:ext>
            </a:extLst>
          </p:cNvPr>
          <p:cNvCxnSpPr/>
          <p:nvPr/>
        </p:nvCxnSpPr>
        <p:spPr>
          <a:xfrm>
            <a:off x="3222702" y="3657600"/>
            <a:ext cx="89209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E5F3-1259-CA42-8915-EA24FD84340B}"/>
                  </a:ext>
                </a:extLst>
              </p:cNvPr>
              <p:cNvSpPr txBox="1"/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E5F3-1259-CA42-8915-EA24FD843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244C1F3-424D-8A40-AEC2-F5B5D5972AD8}"/>
              </a:ext>
            </a:extLst>
          </p:cNvPr>
          <p:cNvSpPr txBox="1"/>
          <p:nvPr/>
        </p:nvSpPr>
        <p:spPr>
          <a:xfrm>
            <a:off x="2969070" y="6336267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A3AE20F2-8A16-9961-E8DD-792BA3416C68}"/>
              </a:ext>
            </a:extLst>
          </p:cNvPr>
          <p:cNvSpPr/>
          <p:nvPr/>
        </p:nvSpPr>
        <p:spPr>
          <a:xfrm>
            <a:off x="152399" y="3122676"/>
            <a:ext cx="2714799" cy="612648"/>
          </a:xfrm>
          <a:prstGeom prst="borderCallout1">
            <a:avLst>
              <a:gd name="adj1" fmla="val 103620"/>
              <a:gd name="adj2" fmla="val 53432"/>
              <a:gd name="adj3" fmla="val 394912"/>
              <a:gd name="adj4" fmla="val 872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>
                <a:solidFill>
                  <a:schemeClr val="tx1"/>
                </a:solidFill>
              </a:rPr>
              <a:t>is out of the stack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36765A20-2975-E257-E9DE-483E78382706}"/>
              </a:ext>
            </a:extLst>
          </p:cNvPr>
          <p:cNvSpPr/>
          <p:nvPr/>
        </p:nvSpPr>
        <p:spPr>
          <a:xfrm>
            <a:off x="4726501" y="3106649"/>
            <a:ext cx="2714799" cy="612648"/>
          </a:xfrm>
          <a:prstGeom prst="borderCallout1">
            <a:avLst>
              <a:gd name="adj1" fmla="val 103620"/>
              <a:gd name="adj2" fmla="val 53432"/>
              <a:gd name="adj3" fmla="val 468076"/>
              <a:gd name="adj4" fmla="val -6664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>
                <a:solidFill>
                  <a:schemeClr val="tx1"/>
                </a:solidFill>
              </a:rPr>
              <a:t>is inside the stack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2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4433-228C-DCD0-7412-ED8CBF5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1A22-584C-C480-8AFE-0264CCBB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Try to handle the apparent contradiction using 2 </a:t>
            </a:r>
            <a:r>
              <a:rPr lang="en-US" sz="2400" u="sng" dirty="0"/>
              <a:t>different priorities</a:t>
            </a:r>
            <a:r>
              <a:rPr lang="en-US" sz="2400" dirty="0"/>
              <a:t> for each operator</a:t>
            </a:r>
          </a:p>
          <a:p>
            <a:pPr lvl="1"/>
            <a:r>
              <a:rPr lang="en-US" sz="2000" dirty="0"/>
              <a:t>Priority inside the stack</a:t>
            </a:r>
          </a:p>
          <a:p>
            <a:pPr lvl="1"/>
            <a:r>
              <a:rPr lang="en-US" sz="2000" dirty="0"/>
              <a:t>Priority outside the stack</a:t>
            </a:r>
          </a:p>
          <a:p>
            <a:endParaRPr lang="en-US" sz="2400" dirty="0"/>
          </a:p>
          <a:p>
            <a:r>
              <a:rPr lang="en-US" sz="2400" dirty="0"/>
              <a:t>Try to handle </a:t>
            </a:r>
            <a:r>
              <a:rPr lang="en-US" sz="2400" u="sng" dirty="0"/>
              <a:t>right associativity</a:t>
            </a:r>
            <a:r>
              <a:rPr lang="en-US" sz="2400" dirty="0"/>
              <a:t> of certain operators using different priorities.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Make sincere attempts to do this homework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7D3DD-EF15-D13E-CFB6-0748D6A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</a:t>
            </a:r>
          </a:p>
          <a:p>
            <a:pPr marL="0" indent="0">
              <a:buNone/>
            </a:pPr>
            <a:r>
              <a:rPr lang="en-US" sz="2000" dirty="0"/>
              <a:t>where all operations (insertion, deletion, query) take place at </a:t>
            </a:r>
            <a:r>
              <a:rPr lang="en-US" sz="2000" u="sng" dirty="0"/>
              <a:t>one end</a:t>
            </a:r>
            <a:r>
              <a:rPr lang="en-US" sz="2000" dirty="0"/>
              <a:t> only, </a:t>
            </a:r>
          </a:p>
          <a:p>
            <a:pPr marL="0" indent="0">
              <a:buNone/>
            </a:pPr>
            <a:r>
              <a:rPr lang="en-US" sz="2000" dirty="0"/>
              <a:t>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62A-74B6-C34E-A54A-3ED12FB5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Evaluating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an arithmetic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C26A-12DC-D24E-8B1D-0CA2753F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7E99-1E74-424F-B3DE-490F0DF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/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^ 2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∗67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62A-74B6-C34E-A54A-3ED12FB5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Evaluating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an arithmetic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C26A-12DC-D24E-8B1D-0CA2753F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7E99-1E74-424F-B3DE-490F0DF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/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0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C26A-12DC-D24E-8B1D-0CA2753F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7E99-1E74-424F-B3DE-490F0DF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42F885-2E5A-354A-B3B2-6B774DC0D8AE}"/>
                  </a:ext>
                </a:extLst>
              </p:cNvPr>
              <p:cNvSpPr txBox="1"/>
              <p:nvPr/>
            </p:nvSpPr>
            <p:spPr>
              <a:xfrm>
                <a:off x="658909" y="3409335"/>
                <a:ext cx="7765267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36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∗(((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))−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42F885-2E5A-354A-B3B2-6B774DC0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09" y="3409335"/>
                <a:ext cx="7765267" cy="36933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BF0608F-5E68-C24F-99F9-4BA82FC7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Evaluating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an arithmetic operation</a:t>
            </a:r>
          </a:p>
        </p:txBody>
      </p:sp>
    </p:spTree>
    <p:extLst>
      <p:ext uri="{BB962C8B-B14F-4D97-AF65-F5344CB8AC3E}">
        <p14:creationId xmlns:p14="http://schemas.microsoft.com/office/powerpoint/2010/main" val="187891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411D-9965-DD4E-8F7F-C9192426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Challenges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</a:rPr>
              <a:t>Precedence </a:t>
            </a:r>
            <a:r>
              <a:rPr lang="en-US" sz="2800" b="1" dirty="0"/>
              <a:t>of operators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</a:rPr>
              <a:t>Associativity</a:t>
            </a:r>
            <a:r>
              <a:rPr lang="en-US" sz="2800" b="1" dirty="0"/>
              <a:t> of operators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</a:rPr>
              <a:t>Parentheses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051DE-F535-FB40-920C-05EA2B3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288BC0-208C-5E4E-8F5B-1E71D880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Evaluating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an arithmetic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C099-603D-184D-8EB0-2D2D468EF2EF}"/>
              </a:ext>
            </a:extLst>
          </p:cNvPr>
          <p:cNvSpPr txBox="1"/>
          <p:nvPr/>
        </p:nvSpPr>
        <p:spPr>
          <a:xfrm>
            <a:off x="6553200" y="426720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or     A </a:t>
            </a:r>
            <a:r>
              <a:rPr lang="en-US" dirty="0">
                <a:solidFill>
                  <a:srgbClr val="C00000"/>
                </a:solidFill>
              </a:rPr>
              <a:t>●</a:t>
            </a:r>
            <a:r>
              <a:rPr lang="en-US" dirty="0"/>
              <a:t> (B </a:t>
            </a:r>
            <a:r>
              <a:rPr lang="en-US" dirty="0">
                <a:solidFill>
                  <a:srgbClr val="C00000"/>
                </a:solidFill>
              </a:rPr>
              <a:t>●</a:t>
            </a:r>
            <a:r>
              <a:rPr lang="en-US" dirty="0"/>
              <a:t> C)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933B3-5A74-574B-8A6C-1097AF9480F1}"/>
              </a:ext>
            </a:extLst>
          </p:cNvPr>
          <p:cNvSpPr txBox="1"/>
          <p:nvPr/>
        </p:nvSpPr>
        <p:spPr>
          <a:xfrm>
            <a:off x="5249638" y="426720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(A </a:t>
            </a:r>
            <a:r>
              <a:rPr lang="en-US" dirty="0">
                <a:solidFill>
                  <a:srgbClr val="C00000"/>
                </a:solidFill>
              </a:rPr>
              <a:t>●</a:t>
            </a:r>
            <a:r>
              <a:rPr lang="en-US" dirty="0"/>
              <a:t> B) </a:t>
            </a:r>
            <a:r>
              <a:rPr lang="en-US" dirty="0">
                <a:solidFill>
                  <a:srgbClr val="C00000"/>
                </a:solidFill>
              </a:rPr>
              <a:t>●</a:t>
            </a:r>
            <a:r>
              <a:rPr lang="en-US" dirty="0"/>
              <a:t> 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CF4C0-F78B-0740-9D0E-93AFE1BA0331}"/>
              </a:ext>
            </a:extLst>
          </p:cNvPr>
          <p:cNvSpPr txBox="1"/>
          <p:nvPr/>
        </p:nvSpPr>
        <p:spPr>
          <a:xfrm>
            <a:off x="5271761" y="42721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A </a:t>
            </a:r>
            <a:r>
              <a:rPr lang="en-US" dirty="0">
                <a:solidFill>
                  <a:srgbClr val="C00000"/>
                </a:solidFill>
              </a:rPr>
              <a:t>●</a:t>
            </a:r>
            <a:r>
              <a:rPr lang="en-US" dirty="0"/>
              <a:t> B  </a:t>
            </a:r>
            <a:r>
              <a:rPr lang="en-US" dirty="0">
                <a:solidFill>
                  <a:srgbClr val="C00000"/>
                </a:solidFill>
              </a:rPr>
              <a:t>●</a:t>
            </a:r>
            <a:r>
              <a:rPr lang="en-US" dirty="0"/>
              <a:t> C </a:t>
            </a:r>
          </a:p>
        </p:txBody>
      </p:sp>
    </p:spTree>
    <p:extLst>
      <p:ext uri="{BB962C8B-B14F-4D97-AF65-F5344CB8AC3E}">
        <p14:creationId xmlns:p14="http://schemas.microsoft.com/office/powerpoint/2010/main" val="15086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/>
      <p:bldP spid="2" grpId="1"/>
      <p:bldP spid="6" grpId="0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6605</TotalTime>
  <Words>1626</Words>
  <Application>Microsoft Office PowerPoint</Application>
  <PresentationFormat>On-screen Show (4:3)</PresentationFormat>
  <Paragraphs>667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Quick Recap of last lecture</vt:lpstr>
      <vt:lpstr>Nearly balanced Binary Search Tree</vt:lpstr>
      <vt:lpstr>Nearly balanced Binary Search Tree</vt:lpstr>
      <vt:lpstr>Stack: a new data structure</vt:lpstr>
      <vt:lpstr>Evaluating  an arithmetic operation</vt:lpstr>
      <vt:lpstr>Evaluating  an arithmetic operation</vt:lpstr>
      <vt:lpstr>Evaluating  an arithmetic operation</vt:lpstr>
      <vt:lpstr>Evaluating  an arithmetic operation</vt:lpstr>
      <vt:lpstr>Incorporating precedence of operators</vt:lpstr>
      <vt:lpstr>Insight into the problem</vt:lpstr>
      <vt:lpstr>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see the role of stack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algorithm</vt:lpstr>
      <vt:lpstr>Next step</vt:lpstr>
      <vt:lpstr>How to handle parentheses ?</vt:lpstr>
      <vt:lpstr>How to handle parentheses ?</vt:lpstr>
      <vt:lpstr>How to handle parentheses ?</vt:lpstr>
      <vt:lpstr>PowerPoint Presentation</vt:lpstr>
      <vt:lpstr>How to handle parentheses 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772</cp:revision>
  <dcterms:created xsi:type="dcterms:W3CDTF">2011-12-03T04:13:03Z</dcterms:created>
  <dcterms:modified xsi:type="dcterms:W3CDTF">2022-08-29T09:39:31Z</dcterms:modified>
</cp:coreProperties>
</file>