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7"/>
  </p:notesMasterIdLst>
  <p:sldIdLst>
    <p:sldId id="530" r:id="rId2"/>
    <p:sldId id="527" r:id="rId3"/>
    <p:sldId id="672" r:id="rId4"/>
    <p:sldId id="673" r:id="rId5"/>
    <p:sldId id="666" r:id="rId6"/>
    <p:sldId id="686" r:id="rId7"/>
    <p:sldId id="687" r:id="rId8"/>
    <p:sldId id="688" r:id="rId9"/>
    <p:sldId id="689" r:id="rId10"/>
    <p:sldId id="691" r:id="rId11"/>
    <p:sldId id="560" r:id="rId12"/>
    <p:sldId id="561" r:id="rId13"/>
    <p:sldId id="675" r:id="rId14"/>
    <p:sldId id="692" r:id="rId15"/>
    <p:sldId id="685" r:id="rId16"/>
    <p:sldId id="693" r:id="rId17"/>
    <p:sldId id="563" r:id="rId18"/>
    <p:sldId id="564" r:id="rId19"/>
    <p:sldId id="565" r:id="rId20"/>
    <p:sldId id="701" r:id="rId21"/>
    <p:sldId id="566" r:id="rId22"/>
    <p:sldId id="567" r:id="rId23"/>
    <p:sldId id="568" r:id="rId24"/>
    <p:sldId id="569" r:id="rId25"/>
    <p:sldId id="696" r:id="rId26"/>
    <p:sldId id="570" r:id="rId27"/>
    <p:sldId id="571" r:id="rId28"/>
    <p:sldId id="702" r:id="rId29"/>
    <p:sldId id="579" r:id="rId30"/>
    <p:sldId id="398" r:id="rId31"/>
    <p:sldId id="698" r:id="rId32"/>
    <p:sldId id="699" r:id="rId33"/>
    <p:sldId id="700" r:id="rId34"/>
    <p:sldId id="704" r:id="rId35"/>
    <p:sldId id="70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3" autoAdjust="0"/>
    <p:restoredTop sz="94017" autoAdjust="0"/>
  </p:normalViewPr>
  <p:slideViewPr>
    <p:cSldViewPr>
      <p:cViewPr varScale="1">
        <p:scale>
          <a:sx n="72" d="100"/>
          <a:sy n="72" d="100"/>
        </p:scale>
        <p:origin x="1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31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27.png"/><Relationship Id="rId23" Type="http://schemas.openxmlformats.org/officeDocument/2006/relationships/image" Target="../media/image65.png"/><Relationship Id="rId10" Type="http://schemas.openxmlformats.org/officeDocument/2006/relationships/image" Target="../media/image29.png"/><Relationship Id="rId19" Type="http://schemas.openxmlformats.org/officeDocument/2006/relationships/image" Target="../media/image58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22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4" Type="http://schemas.openxmlformats.org/officeDocument/2006/relationships/image" Target="../media/image6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4" Type="http://schemas.openxmlformats.org/officeDocument/2006/relationships/image" Target="../media/image6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3" Type="http://schemas.openxmlformats.org/officeDocument/2006/relationships/image" Target="../media/image601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0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4" Type="http://schemas.openxmlformats.org/officeDocument/2006/relationships/image" Target="../media/image6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80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2.png"/><Relationship Id="rId3" Type="http://schemas.openxmlformats.org/officeDocument/2006/relationships/image" Target="../media/image38.png"/><Relationship Id="rId7" Type="http://schemas.openxmlformats.org/officeDocument/2006/relationships/image" Target="../media/image68.png"/><Relationship Id="rId12" Type="http://schemas.openxmlformats.org/officeDocument/2006/relationships/image" Target="../media/image5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550.png"/><Relationship Id="rId5" Type="http://schemas.openxmlformats.org/officeDocument/2006/relationships/image" Target="../media/image66.png"/><Relationship Id="rId15" Type="http://schemas.openxmlformats.org/officeDocument/2006/relationships/image" Target="../media/image74.png"/><Relationship Id="rId4" Type="http://schemas.openxmlformats.org/officeDocument/2006/relationships/image" Target="../media/image64.png"/><Relationship Id="rId9" Type="http://schemas.openxmlformats.org/officeDocument/2006/relationships/image" Target="../media/image71.png"/><Relationship Id="rId1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5.png"/><Relationship Id="rId3" Type="http://schemas.openxmlformats.org/officeDocument/2006/relationships/image" Target="../media/image76.png"/><Relationship Id="rId7" Type="http://schemas.openxmlformats.org/officeDocument/2006/relationships/image" Target="../media/image68.png"/><Relationship Id="rId12" Type="http://schemas.openxmlformats.org/officeDocument/2006/relationships/image" Target="../media/image560.png"/><Relationship Id="rId17" Type="http://schemas.openxmlformats.org/officeDocument/2006/relationships/image" Target="../media/image84.png"/><Relationship Id="rId2" Type="http://schemas.openxmlformats.org/officeDocument/2006/relationships/image" Target="../media/image75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550.png"/><Relationship Id="rId5" Type="http://schemas.openxmlformats.org/officeDocument/2006/relationships/image" Target="../media/image66.png"/><Relationship Id="rId15" Type="http://schemas.openxmlformats.org/officeDocument/2006/relationships/image" Target="../media/image81.png"/><Relationship Id="rId4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png"/><Relationship Id="rId18" Type="http://schemas.openxmlformats.org/officeDocument/2006/relationships/image" Target="../media/image40.png"/><Relationship Id="rId3" Type="http://schemas.openxmlformats.org/officeDocument/2006/relationships/image" Target="../media/image310.png"/><Relationship Id="rId21" Type="http://schemas.openxmlformats.org/officeDocument/2006/relationships/image" Target="../media/image59.png"/><Relationship Id="rId7" Type="http://schemas.openxmlformats.org/officeDocument/2006/relationships/image" Target="../media/image10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210.png"/><Relationship Id="rId16" Type="http://schemas.openxmlformats.org/officeDocument/2006/relationships/image" Target="../media/image28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5" Type="http://schemas.openxmlformats.org/officeDocument/2006/relationships/image" Target="../media/image82.png"/><Relationship Id="rId15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image" Target="../media/image50.png"/><Relationship Id="rId4" Type="http://schemas.openxmlformats.org/officeDocument/2006/relationships/image" Target="../media/image70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31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27.png"/><Relationship Id="rId10" Type="http://schemas.openxmlformats.org/officeDocument/2006/relationships/image" Target="../media/image29.png"/><Relationship Id="rId19" Type="http://schemas.openxmlformats.org/officeDocument/2006/relationships/image" Target="../media/image58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Relationship Id="rId22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41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31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61.png"/><Relationship Id="rId10" Type="http://schemas.openxmlformats.org/officeDocument/2006/relationships/image" Target="../media/image29.png"/><Relationship Id="rId19" Type="http://schemas.openxmlformats.org/officeDocument/2006/relationships/image" Target="../media/image58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Relationship Id="rId22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18" Type="http://schemas.openxmlformats.org/officeDocument/2006/relationships/image" Target="../media/image50.png"/><Relationship Id="rId26" Type="http://schemas.openxmlformats.org/officeDocument/2006/relationships/image" Target="../media/image62.png"/><Relationship Id="rId3" Type="http://schemas.openxmlformats.org/officeDocument/2006/relationships/image" Target="../media/image33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31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24" Type="http://schemas.openxmlformats.org/officeDocument/2006/relationships/image" Target="../media/image46.png"/><Relationship Id="rId5" Type="http://schemas.openxmlformats.org/officeDocument/2006/relationships/image" Target="../media/image36.png"/><Relationship Id="rId15" Type="http://schemas.openxmlformats.org/officeDocument/2006/relationships/image" Target="../media/image27.png"/><Relationship Id="rId23" Type="http://schemas.openxmlformats.org/officeDocument/2006/relationships/image" Target="../media/image45.png"/><Relationship Id="rId10" Type="http://schemas.openxmlformats.org/officeDocument/2006/relationships/image" Target="../media/image29.png"/><Relationship Id="rId19" Type="http://schemas.openxmlformats.org/officeDocument/2006/relationships/image" Target="../media/image58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Relationship Id="rId22" Type="http://schemas.openxmlformats.org/officeDocument/2006/relationships/image" Target="../media/image80.png"/><Relationship Id="rId27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(</a:t>
            </a:r>
            <a:r>
              <a:rPr lang="en-US" sz="2700" b="1">
                <a:solidFill>
                  <a:srgbClr val="7030A0"/>
                </a:solidFill>
              </a:rPr>
              <a:t>ESO207A</a:t>
            </a:r>
            <a:r>
              <a:rPr lang="en-US" sz="270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13: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Arithmetic expression evaluation:  </a:t>
            </a:r>
            <a:r>
              <a:rPr lang="en-US" sz="2000" b="1" dirty="0">
                <a:solidFill>
                  <a:srgbClr val="7030A0"/>
                </a:solidFill>
              </a:rPr>
              <a:t>The </a:t>
            </a:r>
            <a:r>
              <a:rPr lang="en-US" sz="2000" b="1">
                <a:solidFill>
                  <a:srgbClr val="7030A0"/>
                </a:solidFill>
              </a:rPr>
              <a:t>Final algorithm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48630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C9EC04-7405-474F-B159-3876110DFF5F}"/>
              </a:ext>
            </a:extLst>
          </p:cNvPr>
          <p:cNvGrpSpPr/>
          <p:nvPr/>
        </p:nvGrpSpPr>
        <p:grpSpPr>
          <a:xfrm>
            <a:off x="1897209" y="457199"/>
            <a:ext cx="2823578" cy="2083833"/>
            <a:chOff x="1897209" y="457199"/>
            <a:chExt cx="2823578" cy="20838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A35EDE-318A-914D-B98C-B8DED92A3C7A}"/>
                </a:ext>
              </a:extLst>
            </p:cNvPr>
            <p:cNvGrpSpPr/>
            <p:nvPr/>
          </p:nvGrpSpPr>
          <p:grpSpPr>
            <a:xfrm>
              <a:off x="1897209" y="1702832"/>
              <a:ext cx="457200" cy="838200"/>
              <a:chOff x="2743200" y="3886200"/>
              <a:chExt cx="457200" cy="8382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61BEC4-3192-DC4A-9AFE-E53A0571E406}"/>
                  </a:ext>
                </a:extLst>
              </p:cNvPr>
              <p:cNvSpPr/>
              <p:nvPr/>
            </p:nvSpPr>
            <p:spPr>
              <a:xfrm>
                <a:off x="2743200" y="3886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A6AFE59-8E8E-204F-8D8A-86422F50811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197" r="-16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1CCD789-D7E4-9A4A-896D-C8B4EC72F43E}"/>
                </a:ext>
              </a:extLst>
            </p:cNvPr>
            <p:cNvGrpSpPr/>
            <p:nvPr/>
          </p:nvGrpSpPr>
          <p:grpSpPr>
            <a:xfrm>
              <a:off x="2489650" y="1459635"/>
              <a:ext cx="462523" cy="1055132"/>
              <a:chOff x="3200400" y="3657600"/>
              <a:chExt cx="462523" cy="105513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9E4CB2-28DA-D940-B403-7EEA46693C90}"/>
                  </a:ext>
                </a:extLst>
              </p:cNvPr>
              <p:cNvSpPr/>
              <p:nvPr/>
            </p:nvSpPr>
            <p:spPr>
              <a:xfrm>
                <a:off x="3200400" y="3657600"/>
                <a:ext cx="457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DF17F01-639C-2F45-9E8C-4F51B0031470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F8646C8-44F1-1F49-8EB8-F910CFF82249}"/>
                </a:ext>
              </a:extLst>
            </p:cNvPr>
            <p:cNvGrpSpPr/>
            <p:nvPr/>
          </p:nvGrpSpPr>
          <p:grpSpPr>
            <a:xfrm>
              <a:off x="3088912" y="1174441"/>
              <a:ext cx="461025" cy="1340326"/>
              <a:chOff x="3657599" y="3372406"/>
              <a:chExt cx="461025" cy="134032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497408E-5655-F446-A93A-E6CA6FB37E45}"/>
                  </a:ext>
                </a:extLst>
              </p:cNvPr>
              <p:cNvSpPr/>
              <p:nvPr/>
            </p:nvSpPr>
            <p:spPr>
              <a:xfrm>
                <a:off x="3657599" y="3372406"/>
                <a:ext cx="457201" cy="9709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F162625-D78C-8048-B60F-2435D0F838E2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578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AEA89F-70E7-7F41-9B99-312D8AA0BB92}"/>
                </a:ext>
              </a:extLst>
            </p:cNvPr>
            <p:cNvSpPr/>
            <p:nvPr/>
          </p:nvSpPr>
          <p:spPr>
            <a:xfrm>
              <a:off x="3679028" y="838199"/>
              <a:ext cx="461024" cy="1307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F8EA32A-8093-4C44-AC96-B761E3657224}"/>
                </a:ext>
              </a:extLst>
            </p:cNvPr>
            <p:cNvSpPr/>
            <p:nvPr/>
          </p:nvSpPr>
          <p:spPr>
            <a:xfrm>
              <a:off x="4247525" y="457199"/>
              <a:ext cx="461024" cy="1693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A979B8-741D-8840-ABA2-E2539BDC26F0}"/>
                    </a:ext>
                  </a:extLst>
                </p:cNvPr>
                <p:cNvSpPr txBox="1"/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A979B8-741D-8840-ABA2-E2539BDC2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AEEF396-2EA1-6341-A760-7D72947EB9E8}"/>
                    </a:ext>
                  </a:extLst>
                </p:cNvPr>
                <p:cNvSpPr txBox="1"/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AEEF396-2EA1-6341-A760-7D72947EB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72653E3E-C022-054B-B8CB-153A56F791F4}"/>
              </a:ext>
            </a:extLst>
          </p:cNvPr>
          <p:cNvGrpSpPr/>
          <p:nvPr/>
        </p:nvGrpSpPr>
        <p:grpSpPr>
          <a:xfrm>
            <a:off x="4816022" y="838199"/>
            <a:ext cx="461024" cy="1672127"/>
            <a:chOff x="5025376" y="3040605"/>
            <a:chExt cx="461024" cy="167212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822B5B-5B06-9A42-BF4A-2D3204ABCA82}"/>
                </a:ext>
              </a:extLst>
            </p:cNvPr>
            <p:cNvSpPr/>
            <p:nvPr/>
          </p:nvSpPr>
          <p:spPr>
            <a:xfrm>
              <a:off x="5049852" y="3040605"/>
              <a:ext cx="436533" cy="1302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E3548F3-C8AF-8D4F-BD66-22C298A71C38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E889A28-AA5D-5B48-B7BE-561581B81522}"/>
              </a:ext>
            </a:extLst>
          </p:cNvPr>
          <p:cNvSpPr/>
          <p:nvPr/>
        </p:nvSpPr>
        <p:spPr>
          <a:xfrm>
            <a:off x="4267200" y="457200"/>
            <a:ext cx="461024" cy="169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A926C11-9A68-3B43-8D21-129995513282}"/>
                  </a:ext>
                </a:extLst>
              </p:cNvPr>
              <p:cNvSpPr txBox="1"/>
              <p:nvPr/>
            </p:nvSpPr>
            <p:spPr>
              <a:xfrm>
                <a:off x="2183630" y="4763697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A926C11-9A68-3B43-8D21-12999551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30" y="4763697"/>
                <a:ext cx="39887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5009C9B-05DA-2A4D-9168-573044A93E85}"/>
              </a:ext>
            </a:extLst>
          </p:cNvPr>
          <p:cNvSpPr/>
          <p:nvPr/>
        </p:nvSpPr>
        <p:spPr>
          <a:xfrm>
            <a:off x="4212954" y="261072"/>
            <a:ext cx="603068" cy="2241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7C7E8D4-F050-054D-B266-7CC61B4A8C62}"/>
              </a:ext>
            </a:extLst>
          </p:cNvPr>
          <p:cNvCxnSpPr>
            <a:cxnSpLocks/>
          </p:cNvCxnSpPr>
          <p:nvPr/>
        </p:nvCxnSpPr>
        <p:spPr>
          <a:xfrm flipV="1">
            <a:off x="3675204" y="831106"/>
            <a:ext cx="1601842" cy="14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43A324B-6E0E-D445-A390-E0C7E5D39F6C}"/>
              </a:ext>
            </a:extLst>
          </p:cNvPr>
          <p:cNvSpPr/>
          <p:nvPr/>
        </p:nvSpPr>
        <p:spPr>
          <a:xfrm>
            <a:off x="3657600" y="838200"/>
            <a:ext cx="461024" cy="130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0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simple</a:t>
            </a:r>
            <a:r>
              <a:rPr lang="en-US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 (  </a:t>
            </a:r>
            <a:r>
              <a:rPr lang="en-US" sz="1800" b="1" dirty="0">
                <a:solidFill>
                  <a:srgbClr val="FF0000"/>
                </a:solidFill>
              </a:rPr>
              <a:t>? </a:t>
            </a:r>
            <a:r>
              <a:rPr lang="en-US" sz="1800" b="1" dirty="0"/>
              <a:t> </a:t>
            </a:r>
            <a:r>
              <a:rPr lang="en-US" sz="1800" dirty="0"/>
              <a:t>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{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   Two cases:</a:t>
            </a:r>
          </a:p>
          <a:p>
            <a:pPr marL="0" indent="0">
              <a:buNone/>
            </a:pPr>
            <a:r>
              <a:rPr lang="en-US" sz="1800" b="1" dirty="0"/>
              <a:t>     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   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x </a:t>
            </a:r>
            <a:r>
              <a:rPr lang="en-US" sz="1800" dirty="0"/>
              <a:t>is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operator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</a:t>
            </a:r>
            <a:r>
              <a:rPr lang="en-US" sz="1800" b="1" dirty="0"/>
              <a:t>while</a:t>
            </a:r>
            <a:r>
              <a:rPr lang="en-US" sz="1800" dirty="0"/>
              <a:t>(                ?                         &gt;=                     ?             )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{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}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FF0000"/>
                </a:solidFill>
              </a:rPr>
              <a:t>O</a:t>
            </a:r>
            <a:r>
              <a:rPr lang="en-US" sz="1800" b="1" dirty="0">
                <a:solidFill>
                  <a:srgbClr val="FF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4191000" y="4038600"/>
            <a:ext cx="45720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POP</a:t>
            </a:r>
            <a:r>
              <a:rPr lang="en-US" sz="1400" dirty="0">
                <a:solidFill>
                  <a:schemeClr val="tx1"/>
                </a:solidFill>
              </a:rPr>
              <a:t> two numbers from </a:t>
            </a:r>
            <a:r>
              <a:rPr lang="en-US" sz="1400" b="1" dirty="0">
                <a:solidFill>
                  <a:srgbClr val="00B0F0"/>
                </a:solidFill>
              </a:rPr>
              <a:t>N-stack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apply operator </a:t>
            </a:r>
            <a:r>
              <a:rPr lang="en-US" sz="1400" b="1" dirty="0">
                <a:solidFill>
                  <a:srgbClr val="FF0000"/>
                </a:solidFill>
              </a:rPr>
              <a:t>o</a:t>
            </a:r>
            <a:r>
              <a:rPr lang="en-US" sz="1400" dirty="0">
                <a:solidFill>
                  <a:schemeClr val="tx1"/>
                </a:solidFill>
              </a:rPr>
              <a:t> on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place the result back into </a:t>
            </a:r>
            <a:r>
              <a:rPr lang="en-US" sz="1400" b="1" dirty="0">
                <a:solidFill>
                  <a:srgbClr val="00B0F0"/>
                </a:solidFill>
              </a:rPr>
              <a:t>N-stack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3547646"/>
            <a:ext cx="211929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/>
              <a:t>TOP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</a:rPr>
              <a:t>O-stack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43084" y="3581400"/>
            <a:ext cx="1172116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>
                <a:solidFill>
                  <a:srgbClr val="00B050"/>
                </a:solidFill>
              </a:rPr>
              <a:t>x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95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B0F0"/>
                </a:solidFill>
              </a:rPr>
              <a:t>N</a:t>
            </a:r>
            <a:r>
              <a:rPr lang="en-US" b="1" dirty="0">
                <a:solidFill>
                  <a:srgbClr val="00B0F0"/>
                </a:solidFill>
              </a:rPr>
              <a:t>-stack</a:t>
            </a:r>
            <a:r>
              <a:rPr lang="en-US" dirty="0"/>
              <a:t>);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369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1371600"/>
            <a:ext cx="14045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of </a:t>
            </a:r>
            <a:r>
              <a:rPr lang="en-US" b="1" dirty="0">
                <a:solidFill>
                  <a:srgbClr val="C00000"/>
                </a:solidFill>
              </a:rPr>
              <a:t>$ </a:t>
            </a:r>
            <a:r>
              <a:rPr lang="en-US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1373459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Least</a:t>
            </a:r>
          </a:p>
        </p:txBody>
      </p:sp>
    </p:spTree>
    <p:extLst>
      <p:ext uri="{BB962C8B-B14F-4D97-AF65-F5344CB8AC3E}">
        <p14:creationId xmlns:p14="http://schemas.microsoft.com/office/powerpoint/2010/main" val="41936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5" grpId="2" uiExpand="1" build="allAtOnce" animBg="1"/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Next step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Transforming the solution to Solve the most  </a:t>
            </a:r>
            <a:r>
              <a:rPr lang="en-US" b="1" dirty="0">
                <a:solidFill>
                  <a:srgbClr val="7030A0"/>
                </a:solidFill>
              </a:rPr>
              <a:t>general case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8400" y="1905000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0" y="3048000"/>
            <a:ext cx="1023039" cy="2438400"/>
            <a:chOff x="4844361" y="2590800"/>
            <a:chExt cx="1162498" cy="301410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75807" cy="2543151"/>
              <a:chOff x="2209800" y="2590800"/>
              <a:chExt cx="475807" cy="2543151"/>
            </a:xfrm>
          </p:grpSpPr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2209800" y="2590800"/>
                <a:ext cx="9133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667000" y="2590800"/>
                <a:ext cx="18607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5133951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5235573"/>
              <a:ext cx="1162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blipFill>
                <a:blip r:embed="rId4"/>
                <a:stretch>
                  <a:fillRect l="-3226" r="-322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/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9B1699-4709-CF44-AE25-8FCF4675984C}"/>
              </a:ext>
            </a:extLst>
          </p:cNvPr>
          <p:cNvSpPr txBox="1"/>
          <p:nvPr/>
        </p:nvSpPr>
        <p:spPr>
          <a:xfrm>
            <a:off x="4953000" y="2737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So</a:t>
                </a:r>
                <a:r>
                  <a:rPr lang="en-US" sz="2000" dirty="0">
                    <a:solidFill>
                      <a:srgbClr val="FF0000"/>
                    </a:solidFill>
                  </a:rPr>
                  <a:t> ( </a:t>
                </a:r>
                <a:r>
                  <a:rPr lang="en-US" sz="2000" dirty="0"/>
                  <a:t>must have </a:t>
                </a:r>
                <a:r>
                  <a:rPr lang="en-US" sz="2000" b="1" u="sng" dirty="0"/>
                  <a:t>higher priority</a:t>
                </a:r>
                <a:r>
                  <a:rPr lang="en-US" sz="2000" u="sng" dirty="0"/>
                  <a:t> </a:t>
                </a:r>
                <a:r>
                  <a:rPr lang="en-US" sz="2000" dirty="0"/>
                  <a:t>than every other operator.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  <a:blipFill>
                <a:blip r:embed="rId7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2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2" grpId="0"/>
      <p:bldP spid="13" grpId="0"/>
      <p:bldP spid="5" grpId="0"/>
      <p:bldP spid="20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8399" y="1904999"/>
            <a:ext cx="1719851" cy="4571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So</a:t>
                </a:r>
                <a:r>
                  <a:rPr lang="en-US" sz="2000" dirty="0">
                    <a:solidFill>
                      <a:srgbClr val="FF0000"/>
                    </a:solidFill>
                  </a:rPr>
                  <a:t> ( </a:t>
                </a:r>
                <a:r>
                  <a:rPr lang="en-US" sz="2000" dirty="0"/>
                  <a:t>must have </a:t>
                </a:r>
                <a:r>
                  <a:rPr lang="en-US" sz="2000" b="1" u="sng" dirty="0"/>
                  <a:t>higher priority</a:t>
                </a:r>
                <a:r>
                  <a:rPr lang="en-US" sz="2000" u="sng" dirty="0"/>
                  <a:t> </a:t>
                </a:r>
                <a:r>
                  <a:rPr lang="en-US" sz="2000" dirty="0"/>
                  <a:t>than every other operator.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 </a:t>
                </a:r>
                <a:r>
                  <a:rPr lang="en-US" sz="2000" dirty="0"/>
                  <a:t>must have </a:t>
                </a:r>
                <a:r>
                  <a:rPr lang="en-US" sz="2000" b="1" u="sng" dirty="0"/>
                  <a:t>less priority</a:t>
                </a:r>
                <a:r>
                  <a:rPr lang="en-US" sz="2000" u="sng" dirty="0"/>
                  <a:t> </a:t>
                </a:r>
                <a:r>
                  <a:rPr lang="en-US" sz="2000" dirty="0"/>
                  <a:t>than every other operator.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  <a:blipFill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0" y="3048000"/>
            <a:ext cx="1023039" cy="2438400"/>
            <a:chOff x="4844361" y="2590800"/>
            <a:chExt cx="1162498" cy="301410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75807" cy="2543151"/>
              <a:chOff x="2209800" y="2590800"/>
              <a:chExt cx="475807" cy="2543151"/>
            </a:xfrm>
          </p:grpSpPr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2209800" y="2590800"/>
                <a:ext cx="9133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667000" y="2590800"/>
                <a:ext cx="18607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5133951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5235573"/>
              <a:ext cx="1162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blipFill>
                <a:blip r:embed="rId4"/>
                <a:stretch>
                  <a:fillRect l="-3226" r="-322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/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9B1699-4709-CF44-AE25-8FCF4675984C}"/>
              </a:ext>
            </a:extLst>
          </p:cNvPr>
          <p:cNvSpPr txBox="1"/>
          <p:nvPr/>
        </p:nvSpPr>
        <p:spPr>
          <a:xfrm>
            <a:off x="4953000" y="2737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11584E-9586-3350-CAD9-A2E4688C7F25}"/>
              </a:ext>
            </a:extLst>
          </p:cNvPr>
          <p:cNvCxnSpPr/>
          <p:nvPr/>
        </p:nvCxnSpPr>
        <p:spPr>
          <a:xfrm>
            <a:off x="3222702" y="3657600"/>
            <a:ext cx="89209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798320-F05F-0C1F-F762-BC5C49783CDB}"/>
                  </a:ext>
                </a:extLst>
              </p:cNvPr>
              <p:cNvSpPr txBox="1"/>
              <p:nvPr/>
            </p:nvSpPr>
            <p:spPr>
              <a:xfrm>
                <a:off x="3486936" y="3035646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798320-F05F-0C1F-F762-BC5C4978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36" y="3035646"/>
                <a:ext cx="41069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7585316-06E3-37B9-1C70-67D9B26EAF15}"/>
              </a:ext>
            </a:extLst>
          </p:cNvPr>
          <p:cNvSpPr txBox="1"/>
          <p:nvPr/>
        </p:nvSpPr>
        <p:spPr>
          <a:xfrm>
            <a:off x="2969070" y="6336267"/>
            <a:ext cx="22039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CONTRADICTION !!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5B4194-F667-9C26-B3E3-3DB1D35B6703}"/>
              </a:ext>
            </a:extLst>
          </p:cNvPr>
          <p:cNvSpPr/>
          <p:nvPr/>
        </p:nvSpPr>
        <p:spPr>
          <a:xfrm>
            <a:off x="1990390" y="5549502"/>
            <a:ext cx="1591009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38400" y="1905000"/>
            <a:ext cx="13716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0" y="3048000"/>
            <a:ext cx="1023039" cy="2438400"/>
            <a:chOff x="4844361" y="2590800"/>
            <a:chExt cx="1162498" cy="301410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75807" cy="2543151"/>
              <a:chOff x="2209800" y="2590800"/>
              <a:chExt cx="475807" cy="2543151"/>
            </a:xfrm>
          </p:grpSpPr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2209800" y="2590800"/>
                <a:ext cx="9133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667000" y="2590800"/>
                <a:ext cx="18607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5133951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5235573"/>
              <a:ext cx="1162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1883222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83222"/>
                <a:ext cx="381836" cy="461665"/>
              </a:xfrm>
              <a:prstGeom prst="rect">
                <a:avLst/>
              </a:prstGeom>
              <a:blipFill>
                <a:blip r:embed="rId4"/>
                <a:stretch>
                  <a:fillRect l="-3175" r="-3175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/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244C1F3-424D-8A40-AEC2-F5B5D5972AD8}"/>
              </a:ext>
            </a:extLst>
          </p:cNvPr>
          <p:cNvSpPr txBox="1"/>
          <p:nvPr/>
        </p:nvSpPr>
        <p:spPr>
          <a:xfrm>
            <a:off x="2969070" y="6336267"/>
            <a:ext cx="22039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CONTRADICTION !!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B1699-4709-CF44-AE25-8FCF4675984C}"/>
              </a:ext>
            </a:extLst>
          </p:cNvPr>
          <p:cNvSpPr txBox="1"/>
          <p:nvPr/>
        </p:nvSpPr>
        <p:spPr>
          <a:xfrm>
            <a:off x="4953000" y="2737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A3AE20F2-8A16-9961-E8DD-792BA3416C68}"/>
              </a:ext>
            </a:extLst>
          </p:cNvPr>
          <p:cNvSpPr/>
          <p:nvPr/>
        </p:nvSpPr>
        <p:spPr>
          <a:xfrm>
            <a:off x="152399" y="3122676"/>
            <a:ext cx="2714799" cy="612648"/>
          </a:xfrm>
          <a:prstGeom prst="borderCallout1">
            <a:avLst>
              <a:gd name="adj1" fmla="val 103620"/>
              <a:gd name="adj2" fmla="val 53432"/>
              <a:gd name="adj3" fmla="val 394912"/>
              <a:gd name="adj4" fmla="val 872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>
                <a:solidFill>
                  <a:schemeClr val="tx1"/>
                </a:solidFill>
              </a:rPr>
              <a:t>is out of the stack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So</a:t>
                </a:r>
                <a:r>
                  <a:rPr lang="en-US" sz="2000" dirty="0">
                    <a:solidFill>
                      <a:srgbClr val="FF0000"/>
                    </a:solidFill>
                  </a:rPr>
                  <a:t> ( </a:t>
                </a:r>
                <a:r>
                  <a:rPr lang="en-US" sz="2000" dirty="0"/>
                  <a:t>must have </a:t>
                </a:r>
                <a:r>
                  <a:rPr lang="en-US" sz="2000" b="1" u="sng" dirty="0"/>
                  <a:t>higher priority</a:t>
                </a:r>
                <a:r>
                  <a:rPr lang="en-US" sz="2000" u="sng" dirty="0"/>
                  <a:t> </a:t>
                </a:r>
                <a:r>
                  <a:rPr lang="en-US" sz="2000" dirty="0"/>
                  <a:t>than every other operator.</a:t>
                </a:r>
              </a:p>
              <a:p>
                <a:pPr marL="0" indent="0">
                  <a:buNone/>
                </a:pPr>
                <a:r>
                  <a:rPr lang="en-US" sz="1800" dirty="0"/>
                  <a:t>So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( </a:t>
                </a:r>
                <a:r>
                  <a:rPr lang="en-US" sz="1800" dirty="0"/>
                  <a:t>must have </a:t>
                </a:r>
                <a:r>
                  <a:rPr lang="en-US" sz="1800" b="1" u="sng" dirty="0"/>
                  <a:t>less priority</a:t>
                </a:r>
                <a:r>
                  <a:rPr lang="en-US" sz="1800" u="sng" dirty="0"/>
                  <a:t> </a:t>
                </a:r>
                <a:r>
                  <a:rPr lang="en-US" sz="1800" dirty="0"/>
                  <a:t>than every other operator.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  <a:blipFill>
                <a:blip r:embed="rId7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32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5B4194-F667-9C26-B3E3-3DB1D35B6703}"/>
              </a:ext>
            </a:extLst>
          </p:cNvPr>
          <p:cNvSpPr/>
          <p:nvPr/>
        </p:nvSpPr>
        <p:spPr>
          <a:xfrm>
            <a:off x="1828800" y="5897563"/>
            <a:ext cx="1219200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38400" y="1905000"/>
            <a:ext cx="1676400" cy="449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0" y="3048000"/>
            <a:ext cx="1023039" cy="2438400"/>
            <a:chOff x="4844361" y="2590800"/>
            <a:chExt cx="1162498" cy="301410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75807" cy="2543151"/>
              <a:chOff x="2209800" y="2590800"/>
              <a:chExt cx="475807" cy="2543151"/>
            </a:xfrm>
          </p:grpSpPr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2209800" y="2590800"/>
                <a:ext cx="9133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667000" y="2590800"/>
                <a:ext cx="18607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5133951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5235573"/>
              <a:ext cx="1162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A11885-7AA2-A443-9D10-2B1BEAD47ECF}"/>
              </a:ext>
            </a:extLst>
          </p:cNvPr>
          <p:cNvCxnSpPr/>
          <p:nvPr/>
        </p:nvCxnSpPr>
        <p:spPr>
          <a:xfrm>
            <a:off x="3222702" y="3657600"/>
            <a:ext cx="89209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C1E5F3-1259-CA42-8915-EA24FD84340B}"/>
                  </a:ext>
                </a:extLst>
              </p:cNvPr>
              <p:cNvSpPr txBox="1"/>
              <p:nvPr/>
            </p:nvSpPr>
            <p:spPr>
              <a:xfrm>
                <a:off x="3486936" y="3035646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C1E5F3-1259-CA42-8915-EA24FD843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36" y="3035646"/>
                <a:ext cx="4106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/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244C1F3-424D-8A40-AEC2-F5B5D5972AD8}"/>
              </a:ext>
            </a:extLst>
          </p:cNvPr>
          <p:cNvSpPr txBox="1"/>
          <p:nvPr/>
        </p:nvSpPr>
        <p:spPr>
          <a:xfrm>
            <a:off x="2969070" y="6336267"/>
            <a:ext cx="22039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CONTRADICTION !!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B1699-4709-CF44-AE25-8FCF4675984C}"/>
              </a:ext>
            </a:extLst>
          </p:cNvPr>
          <p:cNvSpPr txBox="1"/>
          <p:nvPr/>
        </p:nvSpPr>
        <p:spPr>
          <a:xfrm>
            <a:off x="4953000" y="2737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36765A20-2975-E257-E9DE-483E78382706}"/>
              </a:ext>
            </a:extLst>
          </p:cNvPr>
          <p:cNvSpPr/>
          <p:nvPr/>
        </p:nvSpPr>
        <p:spPr>
          <a:xfrm>
            <a:off x="4726501" y="3106649"/>
            <a:ext cx="2714799" cy="612648"/>
          </a:xfrm>
          <a:prstGeom prst="borderCallout1">
            <a:avLst>
              <a:gd name="adj1" fmla="val 103620"/>
              <a:gd name="adj2" fmla="val 53432"/>
              <a:gd name="adj3" fmla="val 468076"/>
              <a:gd name="adj4" fmla="val -6664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>
                <a:solidFill>
                  <a:schemeClr val="tx1"/>
                </a:solidFill>
              </a:rPr>
              <a:t>is inside the stack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2E894-6835-B2BB-3C78-B547A6561B1A}"/>
                  </a:ext>
                </a:extLst>
              </p:cNvPr>
              <p:cNvSpPr txBox="1"/>
              <p:nvPr/>
            </p:nvSpPr>
            <p:spPr>
              <a:xfrm>
                <a:off x="3473159" y="3647897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2E894-6835-B2BB-3C78-B547A6561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59" y="3647897"/>
                <a:ext cx="381836" cy="461665"/>
              </a:xfrm>
              <a:prstGeom prst="rect">
                <a:avLst/>
              </a:prstGeom>
              <a:blipFill>
                <a:blip r:embed="rId7"/>
                <a:stretch>
                  <a:fillRect l="-4839" r="-4839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So</a:t>
                </a:r>
                <a:r>
                  <a:rPr lang="en-US" sz="2000" dirty="0">
                    <a:solidFill>
                      <a:srgbClr val="FF0000"/>
                    </a:solidFill>
                  </a:rPr>
                  <a:t> ( </a:t>
                </a:r>
                <a:r>
                  <a:rPr lang="en-US" sz="2000" dirty="0"/>
                  <a:t>must have </a:t>
                </a:r>
                <a:r>
                  <a:rPr lang="en-US" sz="2000" b="1" u="sng" dirty="0"/>
                  <a:t>higher priority</a:t>
                </a:r>
                <a:r>
                  <a:rPr lang="en-US" sz="2000" u="sng" dirty="0"/>
                  <a:t> </a:t>
                </a:r>
                <a:r>
                  <a:rPr lang="en-US" sz="2000" dirty="0"/>
                  <a:t>than every other operator.</a:t>
                </a:r>
              </a:p>
              <a:p>
                <a:pPr marL="0" indent="0">
                  <a:buNone/>
                </a:pPr>
                <a:r>
                  <a:rPr lang="en-US" sz="1800" dirty="0"/>
                  <a:t>So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( </a:t>
                </a:r>
                <a:r>
                  <a:rPr lang="en-US" sz="1800" dirty="0"/>
                  <a:t>must have </a:t>
                </a:r>
                <a:r>
                  <a:rPr lang="en-US" sz="1800" b="1" u="sng" dirty="0"/>
                  <a:t>less priority</a:t>
                </a:r>
                <a:r>
                  <a:rPr lang="en-US" sz="1800" u="sng" dirty="0"/>
                  <a:t> </a:t>
                </a:r>
                <a:r>
                  <a:rPr lang="en-US" sz="1800" dirty="0"/>
                  <a:t>than every other operator.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  <a:blipFill>
                <a:blip r:embed="rId8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17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Take a pause for a few minutes to realize </a:t>
            </a:r>
            <a:r>
              <a:rPr lang="en-US" sz="2400" b="1" dirty="0">
                <a:solidFill>
                  <a:srgbClr val="00B050"/>
                </a:solidFill>
              </a:rPr>
              <a:t>surprisingly </a:t>
            </a:r>
            <a:r>
              <a:rPr lang="en-US" sz="2400" b="1" dirty="0"/>
              <a:t>that </a:t>
            </a:r>
          </a:p>
          <a:p>
            <a:pPr marL="0" indent="0" algn="ctr">
              <a:buNone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contradicting</a:t>
            </a:r>
            <a:r>
              <a:rPr lang="en-US" sz="2400" b="1" dirty="0"/>
              <a:t> requirements for the priority of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b="1" dirty="0"/>
              <a:t>in fact hints at a </a:t>
            </a:r>
            <a:r>
              <a:rPr lang="en-US" sz="2400" b="1" dirty="0">
                <a:solidFill>
                  <a:srgbClr val="7030A0"/>
                </a:solidFill>
              </a:rPr>
              <a:t>suitable solution </a:t>
            </a:r>
            <a:r>
              <a:rPr lang="en-US" sz="2400" b="1" dirty="0"/>
              <a:t>for handling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InsideStack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priority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</a:p>
          <a:p>
            <a:pPr marL="0" indent="0">
              <a:buNone/>
            </a:pPr>
            <a:r>
              <a:rPr lang="en-US" sz="1800" dirty="0"/>
              <a:t>when it is </a:t>
            </a:r>
            <a:r>
              <a:rPr lang="en-US" sz="1800" b="1" dirty="0"/>
              <a:t>inside</a:t>
            </a:r>
            <a:r>
              <a:rPr lang="en-US" sz="1800" dirty="0"/>
              <a:t> the stack.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OutsideStack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priority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</a:p>
          <a:p>
            <a:pPr marL="0" indent="0">
              <a:buNone/>
            </a:pPr>
            <a:r>
              <a:rPr lang="en-US" sz="1800" dirty="0"/>
              <a:t>when it is </a:t>
            </a:r>
            <a:r>
              <a:rPr lang="en-US" sz="1800" b="1" dirty="0"/>
              <a:t>encountered</a:t>
            </a:r>
            <a:r>
              <a:rPr lang="en-US" sz="1800" dirty="0"/>
              <a:t> in the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8502" y="3669268"/>
            <a:ext cx="1162498" cy="2731532"/>
            <a:chOff x="4844361" y="2590800"/>
            <a:chExt cx="1162498" cy="2731532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3102" y="3593068"/>
            <a:ext cx="1162498" cy="2731532"/>
            <a:chOff x="4844361" y="2590800"/>
            <a:chExt cx="1162498" cy="2731532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71600" y="3810000"/>
            <a:ext cx="1295400" cy="381000"/>
            <a:chOff x="5638800" y="3810000"/>
            <a:chExt cx="1295400" cy="381000"/>
          </a:xfrm>
        </p:grpSpPr>
        <p:sp>
          <p:nvSpPr>
            <p:cNvPr id="24" name="Oval 23"/>
            <p:cNvSpPr/>
            <p:nvPr/>
          </p:nvSpPr>
          <p:spPr>
            <a:xfrm>
              <a:off x="6629400" y="3886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477000" y="41148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77000" y="38100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5638800" y="3810000"/>
              <a:ext cx="8382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6 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18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 rot="10800000">
            <a:off x="6310884" y="3352800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4343400" y="32766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343087" y="300406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2611" y="1276290"/>
            <a:ext cx="52039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operator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770B02B-1F84-F024-463C-3924894A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452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3" grpId="0" build="p"/>
      <p:bldP spid="14" grpId="0" build="p"/>
      <p:bldP spid="3" grpId="0" animBg="1"/>
      <p:bldP spid="29" grpId="0" animBg="1"/>
      <p:bldP spid="30" grpId="0" animBg="1"/>
      <p:bldP spid="31" grpId="0" animBg="1"/>
      <p:bldP spid="31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1910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09317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2512" y="5514949"/>
            <a:ext cx="56412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Does it take care of nested parentheses ? Check it yourself.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84288" y="3200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88" y="3200400"/>
                <a:ext cx="37542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98888" y="323266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88" y="3232662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4289" y="3680936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89" y="3680936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669268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89866" y="4126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66" y="4126468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63577" y="4114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577" y="41148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247AF064-D94A-193A-A30A-4458AA1B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0EF2B-2B35-F9BD-1B49-976F97DC6802}"/>
              </a:ext>
            </a:extLst>
          </p:cNvPr>
          <p:cNvSpPr txBox="1"/>
          <p:nvPr/>
        </p:nvSpPr>
        <p:spPr>
          <a:xfrm>
            <a:off x="1882611" y="1276290"/>
            <a:ext cx="52039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operator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27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Quick 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38399" y="1900535"/>
            <a:ext cx="302624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 </m:t>
                    </m:r>
                    <m:r>
                      <a:rPr lang="en-US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needs to be done whenever we encounter </a:t>
                </a:r>
                <a:r>
                  <a:rPr lang="en-US" sz="1800" dirty="0">
                    <a:solidFill>
                      <a:srgbClr val="FF0000"/>
                    </a:solidFill>
                  </a:rPr>
                  <a:t>) </a:t>
                </a:r>
                <a:r>
                  <a:rPr lang="en-US" sz="1800" dirty="0"/>
                  <a:t>in the expression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Answer: </a:t>
                </a:r>
                <a:r>
                  <a:rPr lang="en-US" sz="1800" dirty="0"/>
                  <a:t>Keep </a:t>
                </a:r>
                <a:r>
                  <a:rPr lang="en-US" sz="1800" b="1" dirty="0"/>
                  <a:t>popping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0000"/>
                    </a:solidFill>
                  </a:rPr>
                  <a:t>O-stack </a:t>
                </a:r>
                <a:r>
                  <a:rPr lang="en-US" sz="1800" dirty="0"/>
                  <a:t>and evaluating the operators until we get its matching </a:t>
                </a:r>
                <a:r>
                  <a:rPr lang="en-US" sz="1800" dirty="0">
                    <a:solidFill>
                      <a:srgbClr val="FF0000"/>
                    </a:solidFill>
                  </a:rPr>
                  <a:t>(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82" y="1219200"/>
                <a:ext cx="8550318" cy="5638800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48000" y="3048000"/>
            <a:ext cx="1023039" cy="2438400"/>
            <a:chOff x="4844361" y="2590800"/>
            <a:chExt cx="1162498" cy="3014105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75807" cy="2543151"/>
              <a:chOff x="2209800" y="2590800"/>
              <a:chExt cx="475807" cy="2543151"/>
            </a:xfrm>
          </p:grpSpPr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2209800" y="2590800"/>
                <a:ext cx="9133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667000" y="2590800"/>
                <a:ext cx="18607" cy="254315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5133951"/>
                <a:ext cx="4572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5235573"/>
              <a:ext cx="1162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416" y="3692604"/>
                <a:ext cx="54931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03" y="3657600"/>
                <a:ext cx="381836" cy="461665"/>
              </a:xfrm>
              <a:prstGeom prst="rect">
                <a:avLst/>
              </a:prstGeom>
              <a:blipFill>
                <a:blip r:embed="rId4"/>
                <a:stretch>
                  <a:fillRect l="-3226" r="-322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/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A271D5-77BA-874E-B006-C77F1BCC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724400"/>
                <a:ext cx="372218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9B1699-4709-CF44-AE25-8FCF4675984C}"/>
              </a:ext>
            </a:extLst>
          </p:cNvPr>
          <p:cNvSpPr txBox="1"/>
          <p:nvPr/>
        </p:nvSpPr>
        <p:spPr>
          <a:xfrm>
            <a:off x="4953000" y="27373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48EA10-EEC4-7945-085A-06BEA14DB46E}"/>
                  </a:ext>
                </a:extLst>
              </p:cNvPr>
              <p:cNvSpPr txBox="1"/>
              <p:nvPr/>
            </p:nvSpPr>
            <p:spPr>
              <a:xfrm>
                <a:off x="3486936" y="298346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48EA10-EEC4-7945-085A-06BEA14D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36" y="2983468"/>
                <a:ext cx="3513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28">
            <a:extLst>
              <a:ext uri="{FF2B5EF4-FFF2-40B4-BE49-F238E27FC236}">
                <a16:creationId xmlns:a16="http://schemas.microsoft.com/office/drawing/2014/main" id="{01013520-D0CC-A657-AEC3-F11A410F84D8}"/>
              </a:ext>
            </a:extLst>
          </p:cNvPr>
          <p:cNvSpPr/>
          <p:nvPr/>
        </p:nvSpPr>
        <p:spPr>
          <a:xfrm>
            <a:off x="5396484" y="1296187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B5AE8-15D2-0543-8FBB-D1DC8634596E}"/>
                  </a:ext>
                </a:extLst>
              </p:cNvPr>
              <p:cNvSpPr txBox="1"/>
              <p:nvPr/>
            </p:nvSpPr>
            <p:spPr>
              <a:xfrm>
                <a:off x="3475511" y="336446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1B5AE8-15D2-0543-8FBB-D1DC8634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511" y="3364468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3" grpId="0" uiExpand="1" build="p"/>
      <p:bldP spid="13" grpId="0"/>
      <p:bldP spid="5" grpId="0"/>
      <p:bldP spid="20" grpId="0"/>
      <p:bldP spid="14" grpId="0"/>
      <p:bldP spid="14" grpId="1"/>
      <p:bldP spid="15" grpId="0" animBg="1"/>
      <p:bldP spid="18" grpId="0"/>
      <p:bldP spid="1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algorithm generalized to handle </a:t>
            </a:r>
            <a:r>
              <a:rPr lang="en-US" sz="3200" b="1" dirty="0">
                <a:solidFill>
                  <a:srgbClr val="7030A0"/>
                </a:solidFill>
              </a:rPr>
              <a:t>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     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       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Cases: 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: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00B0F0"/>
                </a:solidFill>
              </a:rPr>
              <a:t>N</a:t>
            </a:r>
            <a:r>
              <a:rPr lang="en-US" sz="1800" b="1" dirty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              :      </a:t>
            </a:r>
            <a:r>
              <a:rPr lang="en-US" sz="1800" b="1" dirty="0"/>
              <a:t>while</a:t>
            </a:r>
            <a:r>
              <a:rPr lang="en-US" sz="1800" dirty="0"/>
              <a:t>(      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&lt;&gt; </a:t>
            </a:r>
            <a:r>
              <a:rPr lang="en-US" sz="1800" b="1" dirty="0">
                <a:solidFill>
                  <a:srgbClr val="FF0000"/>
                </a:solidFill>
              </a:rPr>
              <a:t>(     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                    {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}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             //popping the matching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otherwise   </a:t>
            </a:r>
            <a:r>
              <a:rPr lang="en-US" sz="1800" dirty="0"/>
              <a:t>:</a:t>
            </a:r>
            <a:r>
              <a:rPr lang="en-US" sz="1800" b="1" dirty="0"/>
              <a:t>         while</a:t>
            </a:r>
            <a:r>
              <a:rPr lang="en-US" sz="1800" dirty="0"/>
              <a:t>(                             </a:t>
            </a:r>
            <a:r>
              <a:rPr lang="en-US" sz="1800" b="1" dirty="0">
                <a:solidFill>
                  <a:srgbClr val="FF0000"/>
                </a:solidFill>
              </a:rPr>
              <a:t>?</a:t>
            </a:r>
            <a:r>
              <a:rPr lang="en-US" sz="1800" dirty="0"/>
              <a:t>                          &gt;=                  </a:t>
            </a:r>
            <a:r>
              <a:rPr lang="en-US" sz="1800" b="1" dirty="0">
                <a:solidFill>
                  <a:srgbClr val="FF0000"/>
                </a:solidFill>
              </a:rPr>
              <a:t>?</a:t>
            </a:r>
            <a:r>
              <a:rPr lang="en-US" sz="1800" dirty="0"/>
              <a:t>                      )</a:t>
            </a:r>
          </a:p>
          <a:p>
            <a:pPr marL="0" indent="0">
              <a:buNone/>
            </a:pPr>
            <a:r>
              <a:rPr lang="en-US" sz="1800" dirty="0"/>
              <a:t>            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}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C00000"/>
                </a:solidFill>
              </a:rPr>
              <a:t>O</a:t>
            </a:r>
            <a:r>
              <a:rPr lang="en-US" sz="1800" b="1" dirty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8456" y="4572000"/>
            <a:ext cx="296754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InsideStackPriority</a:t>
            </a:r>
            <a:r>
              <a:rPr lang="en-US" dirty="0"/>
              <a:t>(</a:t>
            </a:r>
            <a:r>
              <a:rPr lang="en-US" b="1" dirty="0"/>
              <a:t>TOP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O-stack</a:t>
            </a:r>
            <a:r>
              <a:rPr lang="en-US" dirty="0"/>
              <a:t>))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4572000"/>
            <a:ext cx="19686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779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Practice </a:t>
            </a:r>
            <a:r>
              <a:rPr lang="en-US" sz="3600" b="1" dirty="0"/>
              <a:t>exercise for </a:t>
            </a:r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sz="2400" dirty="0"/>
                  <a:t>Execute the algorithm on 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 ( (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 (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) ) ^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associativity </a:t>
            </a:r>
            <a:r>
              <a:rPr lang="en-US" sz="3600" b="1" dirty="0"/>
              <a:t>of operators ?</a:t>
            </a:r>
            <a:br>
              <a:rPr lang="en-US" sz="3600" b="1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Associativity</a:t>
            </a:r>
            <a:r>
              <a:rPr lang="en-US" sz="3600" b="1" dirty="0"/>
              <a:t> of arithmetic operators 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Left associative operators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=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=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Right associative operators: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^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 = 2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2) = 512.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we need is the following: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^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current operator </a:t>
                </a:r>
                <a:r>
                  <a:rPr lang="en-US" sz="2000" dirty="0"/>
                  <a:t>of the expression, and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^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is on </a:t>
                </a:r>
                <a:r>
                  <a:rPr lang="en-US" sz="2000" b="1" dirty="0"/>
                  <a:t>top of stack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^ </a:t>
                </a:r>
                <a:r>
                  <a:rPr lang="en-US" sz="2000" dirty="0"/>
                  <a:t>should be evaluated before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^</a:t>
                </a:r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How to incorporate it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2133600"/>
            <a:ext cx="41720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have already handled left associativity </a:t>
            </a:r>
          </a:p>
          <a:p>
            <a:r>
              <a:rPr lang="en-US" dirty="0"/>
              <a:t>in our algorithm.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19059" y="3593068"/>
            <a:ext cx="34057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to handle right associativity 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486400"/>
            <a:ext cx="25480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Play with the </a:t>
            </a:r>
            <a:r>
              <a:rPr lang="en-US" b="1" dirty="0"/>
              <a:t>priorities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B224E-BA87-771B-A37C-4D7DA09A7DCA}"/>
              </a:ext>
            </a:extLst>
          </p:cNvPr>
          <p:cNvSpPr/>
          <p:nvPr/>
        </p:nvSpPr>
        <p:spPr>
          <a:xfrm>
            <a:off x="1981200" y="1456952"/>
            <a:ext cx="1905000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942B7-295F-2C6A-D6C6-F2E65A15A2A4}"/>
              </a:ext>
            </a:extLst>
          </p:cNvPr>
          <p:cNvSpPr/>
          <p:nvPr/>
        </p:nvSpPr>
        <p:spPr>
          <a:xfrm>
            <a:off x="1981200" y="1831228"/>
            <a:ext cx="1905000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149E9-CE90-BB8C-5F20-B35B48CCCCDB}"/>
              </a:ext>
            </a:extLst>
          </p:cNvPr>
          <p:cNvSpPr/>
          <p:nvPr/>
        </p:nvSpPr>
        <p:spPr>
          <a:xfrm>
            <a:off x="1828800" y="2223995"/>
            <a:ext cx="1905000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402157-EE72-B1B9-F414-9015E334BCA8}"/>
              </a:ext>
            </a:extLst>
          </p:cNvPr>
          <p:cNvSpPr/>
          <p:nvPr/>
        </p:nvSpPr>
        <p:spPr>
          <a:xfrm>
            <a:off x="1676400" y="2558957"/>
            <a:ext cx="1905000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BC122-5916-B26D-D886-6352B4E78CD6}"/>
              </a:ext>
            </a:extLst>
          </p:cNvPr>
          <p:cNvSpPr/>
          <p:nvPr/>
        </p:nvSpPr>
        <p:spPr>
          <a:xfrm>
            <a:off x="1667435" y="3627438"/>
            <a:ext cx="1380565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77F4D-E51C-6BA3-BE70-F9D0EE55F4DC}"/>
              </a:ext>
            </a:extLst>
          </p:cNvPr>
          <p:cNvSpPr/>
          <p:nvPr/>
        </p:nvSpPr>
        <p:spPr>
          <a:xfrm>
            <a:off x="2965076" y="3627438"/>
            <a:ext cx="1380565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8">
            <a:extLst>
              <a:ext uri="{FF2B5EF4-FFF2-40B4-BE49-F238E27FC236}">
                <a16:creationId xmlns:a16="http://schemas.microsoft.com/office/drawing/2014/main" id="{43069E16-1DE9-AD40-9208-8319385E37B4}"/>
              </a:ext>
            </a:extLst>
          </p:cNvPr>
          <p:cNvSpPr/>
          <p:nvPr/>
        </p:nvSpPr>
        <p:spPr>
          <a:xfrm>
            <a:off x="685800" y="2165374"/>
            <a:ext cx="1295400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8">
            <a:extLst>
              <a:ext uri="{FF2B5EF4-FFF2-40B4-BE49-F238E27FC236}">
                <a16:creationId xmlns:a16="http://schemas.microsoft.com/office/drawing/2014/main" id="{ACF5F52D-DA2A-B246-83EF-A39A85288A19}"/>
              </a:ext>
            </a:extLst>
          </p:cNvPr>
          <p:cNvSpPr/>
          <p:nvPr/>
        </p:nvSpPr>
        <p:spPr>
          <a:xfrm>
            <a:off x="762000" y="3581400"/>
            <a:ext cx="990600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Associativity</a:t>
            </a:r>
            <a:r>
              <a:rPr lang="en-US" sz="3600" b="1" dirty="0"/>
              <a:t> of arithmetic operators 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Left associative operators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=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=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Right associative operators: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^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 = 2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2) = 512.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1300" y="5103719"/>
            <a:ext cx="25480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Play with the </a:t>
            </a:r>
            <a:r>
              <a:rPr lang="en-US" b="1" dirty="0"/>
              <a:t>priorities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B224E-BA87-771B-A37C-4D7DA09A7DCA}"/>
              </a:ext>
            </a:extLst>
          </p:cNvPr>
          <p:cNvSpPr/>
          <p:nvPr/>
        </p:nvSpPr>
        <p:spPr>
          <a:xfrm>
            <a:off x="1981200" y="1456952"/>
            <a:ext cx="1905000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942B7-295F-2C6A-D6C6-F2E65A15A2A4}"/>
              </a:ext>
            </a:extLst>
          </p:cNvPr>
          <p:cNvSpPr/>
          <p:nvPr/>
        </p:nvSpPr>
        <p:spPr>
          <a:xfrm>
            <a:off x="1981200" y="1831228"/>
            <a:ext cx="1905000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149E9-CE90-BB8C-5F20-B35B48CCCCDB}"/>
              </a:ext>
            </a:extLst>
          </p:cNvPr>
          <p:cNvSpPr/>
          <p:nvPr/>
        </p:nvSpPr>
        <p:spPr>
          <a:xfrm>
            <a:off x="1828800" y="2223995"/>
            <a:ext cx="1905000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402157-EE72-B1B9-F414-9015E334BCA8}"/>
              </a:ext>
            </a:extLst>
          </p:cNvPr>
          <p:cNvSpPr/>
          <p:nvPr/>
        </p:nvSpPr>
        <p:spPr>
          <a:xfrm>
            <a:off x="1676400" y="2558957"/>
            <a:ext cx="1905000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BC122-5916-B26D-D886-6352B4E78CD6}"/>
              </a:ext>
            </a:extLst>
          </p:cNvPr>
          <p:cNvSpPr/>
          <p:nvPr/>
        </p:nvSpPr>
        <p:spPr>
          <a:xfrm>
            <a:off x="1667435" y="3627438"/>
            <a:ext cx="1380565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77F4D-E51C-6BA3-BE70-F9D0EE55F4DC}"/>
              </a:ext>
            </a:extLst>
          </p:cNvPr>
          <p:cNvSpPr/>
          <p:nvPr/>
        </p:nvSpPr>
        <p:spPr>
          <a:xfrm>
            <a:off x="2965076" y="3627438"/>
            <a:ext cx="1380565" cy="334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C1B64FB-9919-F10B-304E-68B5EFB0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9305" y="1749799"/>
            <a:ext cx="914400" cy="914400"/>
          </a:xfrm>
          <a:prstGeom prst="rect">
            <a:avLst/>
          </a:prstGeom>
        </p:spPr>
      </p:pic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D17FF358-A5EB-A22A-1EE5-AA60236A3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6082" y="36751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" grpId="0" uiExpand="1" build="p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handle associativity of operators ?</a:t>
            </a:r>
            <a:br>
              <a:rPr lang="en-US" sz="3200" b="1" dirty="0"/>
            </a:br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</a:t>
            </a:r>
            <a:r>
              <a:rPr lang="en-US" sz="2000" b="1" dirty="0"/>
              <a:t>right associative </a:t>
            </a:r>
            <a:r>
              <a:rPr lang="en-US" sz="2000" dirty="0"/>
              <a:t>operator.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-stack 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705600" y="41148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056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2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1BFB1D-4C83-B2E7-C5E7-9AD68AA3F3A6}"/>
              </a:ext>
            </a:extLst>
          </p:cNvPr>
          <p:cNvSpPr/>
          <p:nvPr/>
        </p:nvSpPr>
        <p:spPr>
          <a:xfrm>
            <a:off x="2362200" y="2895600"/>
            <a:ext cx="5715000" cy="1752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694C3B-5922-DC67-D7A1-EDFF463F2F30}"/>
              </a:ext>
            </a:extLst>
          </p:cNvPr>
          <p:cNvSpPr/>
          <p:nvPr/>
        </p:nvSpPr>
        <p:spPr>
          <a:xfrm>
            <a:off x="1219200" y="1600200"/>
            <a:ext cx="1733463" cy="369332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Final </a:t>
            </a:r>
            <a:r>
              <a:rPr lang="en-US" sz="3200" b="1" dirty="0"/>
              <a:t>Algorithm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E1CF-901A-2286-6DDA-FBA8BAD966DF}"/>
              </a:ext>
            </a:extLst>
          </p:cNvPr>
          <p:cNvSpPr txBox="1"/>
          <p:nvPr/>
        </p:nvSpPr>
        <p:spPr>
          <a:xfrm>
            <a:off x="381000" y="12954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315A20-F999-D5FB-7CF6-1C150EB16AAF}"/>
                  </a:ext>
                </a:extLst>
              </p:cNvPr>
              <p:cNvSpPr txBox="1"/>
              <p:nvPr/>
            </p:nvSpPr>
            <p:spPr>
              <a:xfrm>
                <a:off x="6019800" y="1600200"/>
                <a:ext cx="28956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– </m:t>
                          </m:r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315A20-F999-D5FB-7CF6-1C150EB1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00200"/>
                <a:ext cx="2895600" cy="369332"/>
              </a:xfrm>
              <a:prstGeom prst="rect">
                <a:avLst/>
              </a:prstGeom>
              <a:blipFill>
                <a:blip r:embed="rId2"/>
                <a:stretch>
                  <a:fillRect b="-1129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E317A5E-E622-4860-8DCB-2DE3E926E095}"/>
              </a:ext>
            </a:extLst>
          </p:cNvPr>
          <p:cNvSpPr txBox="1"/>
          <p:nvPr/>
        </p:nvSpPr>
        <p:spPr>
          <a:xfrm>
            <a:off x="8612959" y="1602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                 </a:t>
            </a:r>
            <a:r>
              <a:rPr lang="en-US" sz="1800" dirty="0">
                <a:solidFill>
                  <a:srgbClr val="C00000"/>
                </a:solidFill>
              </a:rPr>
              <a:t>? </a:t>
            </a:r>
            <a:r>
              <a:rPr lang="en-US" sz="1800" dirty="0"/>
              <a:t>           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Cases: 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: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00B0F0"/>
                </a:solidFill>
              </a:rPr>
              <a:t>N</a:t>
            </a:r>
            <a:r>
              <a:rPr lang="en-US" sz="1800" b="1" dirty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              :      </a:t>
            </a:r>
            <a:r>
              <a:rPr lang="en-US" sz="1800" b="1" dirty="0"/>
              <a:t>while</a:t>
            </a:r>
            <a:r>
              <a:rPr lang="en-US" sz="1800" dirty="0"/>
              <a:t>(      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&lt;&gt; </a:t>
            </a:r>
            <a:r>
              <a:rPr lang="en-US" sz="1800" b="1" dirty="0">
                <a:solidFill>
                  <a:srgbClr val="FF0000"/>
                </a:solidFill>
              </a:rPr>
              <a:t>(     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                    {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}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       //popping the matching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otherwise   :</a:t>
            </a:r>
            <a:r>
              <a:rPr lang="en-US" sz="1800" b="1" dirty="0"/>
              <a:t>         while</a:t>
            </a:r>
            <a:r>
              <a:rPr lang="en-US" sz="1800" dirty="0"/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InsideStackPriority</a:t>
            </a:r>
            <a:r>
              <a:rPr lang="en-US" sz="1800" dirty="0"/>
              <a:t>(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)) &gt;=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}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C00000"/>
                </a:solidFill>
              </a:rPr>
              <a:t>O</a:t>
            </a:r>
            <a:r>
              <a:rPr lang="en-US" sz="1800" b="1" dirty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050D3-221B-3249-8BA3-CEB7872FB479}"/>
              </a:ext>
            </a:extLst>
          </p:cNvPr>
          <p:cNvSpPr txBox="1"/>
          <p:nvPr/>
        </p:nvSpPr>
        <p:spPr>
          <a:xfrm>
            <a:off x="1130252" y="1642646"/>
            <a:ext cx="1911357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NOTEMPTY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</a:rPr>
              <a:t>O-stack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CF71D-8348-B947-B407-E0B13D1B8A4B}"/>
              </a:ext>
            </a:extLst>
          </p:cNvPr>
          <p:cNvSpPr txBox="1"/>
          <p:nvPr/>
        </p:nvSpPr>
        <p:spPr>
          <a:xfrm>
            <a:off x="4766589" y="5379045"/>
            <a:ext cx="3828869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Proceed along the line of processing</a:t>
            </a:r>
            <a:r>
              <a:rPr lang="en-US" b="1" dirty="0">
                <a:solidFill>
                  <a:srgbClr val="C00000"/>
                </a:solidFill>
              </a:rPr>
              <a:t> ) 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Pop all operators from the 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</a:p>
          <a:p>
            <a:r>
              <a:rPr lang="en-US" dirty="0"/>
              <a:t>One by one and execute them until</a:t>
            </a:r>
          </a:p>
          <a:p>
            <a:r>
              <a:rPr lang="en-US" dirty="0"/>
              <a:t>You encounter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.  Then pop 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 as well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4326EF04-7A3C-5249-AA30-7F715B17A84B}"/>
              </a:ext>
            </a:extLst>
          </p:cNvPr>
          <p:cNvSpPr/>
          <p:nvPr/>
        </p:nvSpPr>
        <p:spPr>
          <a:xfrm>
            <a:off x="4537989" y="4861223"/>
            <a:ext cx="3996411" cy="1752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come up with alternate way that does not ask for changing the code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8" grpId="0" animBg="1"/>
      <p:bldP spid="2" grpId="0"/>
      <p:bldP spid="5" grpId="0"/>
      <p:bldP spid="6" grpId="0" animBg="1"/>
      <p:bldP spid="7" grpId="0"/>
      <p:bldP spid="3" grpId="0" uiExpand="1" build="p"/>
      <p:bldP spid="11" grpId="0" animBg="1"/>
      <p:bldP spid="11" grpId="1" animBg="1"/>
      <p:bldP spid="9" grpId="0" animBg="1"/>
      <p:bldP spid="9" grpId="1" animBg="1"/>
      <p:bldP spid="14" grpId="0" animBg="1"/>
      <p:bldP spid="14" grpI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403B1A-F88A-B048-A833-8B1E06B8E33D}"/>
              </a:ext>
            </a:extLst>
          </p:cNvPr>
          <p:cNvSpPr/>
          <p:nvPr/>
        </p:nvSpPr>
        <p:spPr>
          <a:xfrm>
            <a:off x="2362200" y="4648200"/>
            <a:ext cx="5715000" cy="1752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                 </a:t>
            </a:r>
            <a:r>
              <a:rPr lang="en-US" sz="1800" dirty="0">
                <a:solidFill>
                  <a:srgbClr val="C00000"/>
                </a:solidFill>
              </a:rPr>
              <a:t>? </a:t>
            </a:r>
            <a:r>
              <a:rPr lang="en-US" sz="1800" dirty="0"/>
              <a:t>           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Cases: 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: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00B0F0"/>
                </a:solidFill>
              </a:rPr>
              <a:t>N</a:t>
            </a:r>
            <a:r>
              <a:rPr lang="en-US" sz="1800" b="1" dirty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              :      </a:t>
            </a:r>
            <a:r>
              <a:rPr lang="en-US" sz="1800" b="1" dirty="0"/>
              <a:t>while</a:t>
            </a:r>
            <a:r>
              <a:rPr lang="en-US" sz="1800" dirty="0"/>
              <a:t>(      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&lt;&gt; </a:t>
            </a:r>
            <a:r>
              <a:rPr lang="en-US" sz="1800" b="1" dirty="0">
                <a:solidFill>
                  <a:srgbClr val="FF0000"/>
                </a:solidFill>
              </a:rPr>
              <a:t>(     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                    {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}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       //popping the matching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otherwise   :</a:t>
            </a:r>
            <a:r>
              <a:rPr lang="en-US" sz="1800" b="1" dirty="0"/>
              <a:t>         while</a:t>
            </a:r>
            <a:r>
              <a:rPr lang="en-US" sz="1800" dirty="0"/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InsideStackPriority</a:t>
            </a:r>
            <a:r>
              <a:rPr lang="en-US" sz="1800" dirty="0"/>
              <a:t>(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)) &gt;=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}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C00000"/>
                </a:solidFill>
              </a:rPr>
              <a:t>O</a:t>
            </a:r>
            <a:r>
              <a:rPr lang="en-US" sz="1800" b="1" dirty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694C3B-5922-DC67-D7A1-EDFF463F2F30}"/>
              </a:ext>
            </a:extLst>
          </p:cNvPr>
          <p:cNvSpPr/>
          <p:nvPr/>
        </p:nvSpPr>
        <p:spPr>
          <a:xfrm>
            <a:off x="1219200" y="1600200"/>
            <a:ext cx="1733463" cy="369332"/>
          </a:xfrm>
          <a:prstGeom prst="round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Final </a:t>
            </a:r>
            <a:r>
              <a:rPr lang="en-US" sz="3200" b="1" dirty="0"/>
              <a:t>Algorithm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E1CF-901A-2286-6DDA-FBA8BAD966DF}"/>
              </a:ext>
            </a:extLst>
          </p:cNvPr>
          <p:cNvSpPr txBox="1"/>
          <p:nvPr/>
        </p:nvSpPr>
        <p:spPr>
          <a:xfrm>
            <a:off x="381000" y="12954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315A20-F999-D5FB-7CF6-1C150EB16AAF}"/>
                  </a:ext>
                </a:extLst>
              </p:cNvPr>
              <p:cNvSpPr txBox="1"/>
              <p:nvPr/>
            </p:nvSpPr>
            <p:spPr>
              <a:xfrm>
                <a:off x="6019800" y="1600200"/>
                <a:ext cx="28956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– </m:t>
                          </m:r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6 </m:t>
                          </m:r>
                          <m:r>
                            <a:rPr lang="en-US" sz="1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315A20-F999-D5FB-7CF6-1C150EB1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00200"/>
                <a:ext cx="2895600" cy="369332"/>
              </a:xfrm>
              <a:prstGeom prst="rect">
                <a:avLst/>
              </a:prstGeom>
              <a:blipFill>
                <a:blip r:embed="rId2"/>
                <a:stretch>
                  <a:fillRect b="-1129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E317A5E-E622-4860-8DCB-2DE3E926E095}"/>
              </a:ext>
            </a:extLst>
          </p:cNvPr>
          <p:cNvSpPr txBox="1"/>
          <p:nvPr/>
        </p:nvSpPr>
        <p:spPr>
          <a:xfrm>
            <a:off x="8612959" y="1602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4AC4E-B380-2A2D-A35A-08B246462AB9}"/>
              </a:ext>
            </a:extLst>
          </p:cNvPr>
          <p:cNvSpPr txBox="1"/>
          <p:nvPr/>
        </p:nvSpPr>
        <p:spPr>
          <a:xfrm>
            <a:off x="1275050" y="1600200"/>
            <a:ext cx="1753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TOP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</a:rPr>
              <a:t>O-stack</a:t>
            </a:r>
            <a:r>
              <a:rPr lang="en-US" sz="1600" dirty="0"/>
              <a:t>) &lt;&gt; </a:t>
            </a:r>
            <a:r>
              <a:rPr lang="en-US" sz="1600" b="1" dirty="0">
                <a:solidFill>
                  <a:srgbClr val="FF0000"/>
                </a:solidFill>
              </a:rPr>
              <a:t>#</a:t>
            </a:r>
            <a:endParaRPr lang="en-IN" sz="1600" dirty="0"/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B5B5432F-D9EA-7349-B82D-9A38A9A7C44D}"/>
              </a:ext>
            </a:extLst>
          </p:cNvPr>
          <p:cNvSpPr/>
          <p:nvPr/>
        </p:nvSpPr>
        <p:spPr>
          <a:xfrm>
            <a:off x="6521824" y="3726974"/>
            <a:ext cx="2622176" cy="369332"/>
          </a:xfrm>
          <a:prstGeom prst="round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Just set priority of </a:t>
            </a:r>
            <a:r>
              <a:rPr lang="en-IN" dirty="0">
                <a:solidFill>
                  <a:srgbClr val="C00000"/>
                </a:solidFill>
              </a:rPr>
              <a:t>#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" name="6-point Star 9">
            <a:extLst>
              <a:ext uri="{FF2B5EF4-FFF2-40B4-BE49-F238E27FC236}">
                <a16:creationId xmlns:a16="http://schemas.microsoft.com/office/drawing/2014/main" id="{310EFDEE-8CCE-3440-BC3B-F41C54630145}"/>
              </a:ext>
            </a:extLst>
          </p:cNvPr>
          <p:cNvSpPr/>
          <p:nvPr/>
        </p:nvSpPr>
        <p:spPr>
          <a:xfrm>
            <a:off x="5105400" y="2077482"/>
            <a:ext cx="4038599" cy="246276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Take a pause and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get amazed by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the </a:t>
            </a:r>
            <a:r>
              <a:rPr lang="en-US" sz="1600" b="1" u="sng" dirty="0">
                <a:solidFill>
                  <a:srgbClr val="7030A0"/>
                </a:solidFill>
              </a:rPr>
              <a:t>elegance of this code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and the role played by stack to solve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3881189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2" grpId="0" animBg="1"/>
      <p:bldP spid="12" grpId="1" animBg="1"/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How to describe your solution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Strive to express your solution at a high level than writing a </a:t>
            </a:r>
            <a:r>
              <a:rPr lang="en-US" b="1" dirty="0">
                <a:solidFill>
                  <a:srgbClr val="0070C0"/>
                </a:solidFill>
              </a:rPr>
              <a:t>C </a:t>
            </a:r>
            <a:r>
              <a:rPr lang="en-US" b="1" dirty="0">
                <a:solidFill>
                  <a:schemeClr val="tx1"/>
                </a:solidFill>
              </a:rPr>
              <a:t>code.</a:t>
            </a:r>
          </a:p>
          <a:p>
            <a:r>
              <a:rPr lang="en-US" b="1" dirty="0">
                <a:solidFill>
                  <a:schemeClr val="tx1"/>
                </a:solidFill>
              </a:rPr>
              <a:t>You need to acquire this skill.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62A-74B6-C34E-A54A-3ED12FB5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Evaluating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an arithmetic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C26A-12DC-D24E-8B1D-0CA2753F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7E99-1E74-424F-B3DE-490F0DFC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78A4A3-9B79-844E-BB4A-210CFB1B77DA}"/>
                  </a:ext>
                </a:extLst>
              </p:cNvPr>
              <p:cNvSpPr txBox="1"/>
              <p:nvPr/>
            </p:nvSpPr>
            <p:spPr>
              <a:xfrm>
                <a:off x="3028660" y="3339961"/>
                <a:ext cx="3816879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^ 2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∗67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78A4A3-9B79-844E-BB4A-210CFB1B7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60" y="3339961"/>
                <a:ext cx="3816879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9067800" cy="5562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Query: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Range-minima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Lecture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data structure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size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query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 in practice sheet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 data structure for range minima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size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query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9067800" cy="5562599"/>
              </a:xfrm>
              <a:blipFill>
                <a:blip r:embed="rId2"/>
                <a:stretch>
                  <a:fillRect l="-840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47074"/>
                  </p:ext>
                </p:extLst>
              </p:nvPr>
            </p:nvGraphicFramePr>
            <p:xfrm>
              <a:off x="990600" y="2514600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247074"/>
                  </p:ext>
                </p:extLst>
              </p:nvPr>
            </p:nvGraphicFramePr>
            <p:xfrm>
              <a:off x="990600" y="2514600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1" t="-3333" r="-151470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941" t="-3333" r="-141470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41" t="-3333" r="-131470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286" t="-3333" r="-117714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5882" t="-3333" r="-11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5882" t="-3333" r="-10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5882" t="-3333" r="-9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5882" t="-3333" r="-8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5882" t="-3333" r="-7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882" t="-3333" r="-6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882" t="-3333" r="-5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4286" t="-3333" r="-39714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8824" t="-3333" r="-30882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08824" t="-3333" r="-20882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8824" t="-3333" r="-10882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8824" t="-3333" r="-8824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44E06-332E-B738-D125-354C1FF95799}"/>
                  </a:ext>
                </a:extLst>
              </p:cNvPr>
              <p:cNvSpPr txBox="1"/>
              <p:nvPr/>
            </p:nvSpPr>
            <p:spPr>
              <a:xfrm>
                <a:off x="3256433" y="1828800"/>
                <a:ext cx="4363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report the smallest element from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],…,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44E06-332E-B738-D125-354C1FF9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33" y="1828800"/>
                <a:ext cx="4363567" cy="369332"/>
              </a:xfrm>
              <a:prstGeom prst="rect">
                <a:avLst/>
              </a:prstGeom>
              <a:blipFill>
                <a:blip r:embed="rId4"/>
                <a:stretch>
                  <a:fillRect l="-1163" t="-6667" r="-29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8F2D30-CCC0-C3C7-DE66-9D5AFD51872E}"/>
              </a:ext>
            </a:extLst>
          </p:cNvPr>
          <p:cNvSpPr txBox="1"/>
          <p:nvPr/>
        </p:nvSpPr>
        <p:spPr>
          <a:xfrm>
            <a:off x="466165" y="25101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IN" sz="2400" dirty="0"/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090A87A1-CE59-6038-402B-3310156FAD1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0D4454-057E-06E1-C4D7-7CDBB5C2CF0C}"/>
                  </a:ext>
                </a:extLst>
              </p:cNvPr>
              <p:cNvSpPr txBox="1"/>
              <p:nvPr/>
            </p:nvSpPr>
            <p:spPr>
              <a:xfrm>
                <a:off x="914400" y="1066800"/>
                <a:ext cx="2924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an array </a:t>
                </a:r>
                <a:r>
                  <a:rPr lang="en-US" sz="1800" b="1" dirty="0"/>
                  <a:t>A</a:t>
                </a:r>
                <a:r>
                  <a:rPr lang="en-US" sz="1800" dirty="0"/>
                  <a:t> storing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numbers</a:t>
                </a:r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20D4454-057E-06E1-C4D7-7CDBB5C2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66800"/>
                <a:ext cx="2924006" cy="369332"/>
              </a:xfrm>
              <a:prstGeom prst="rect">
                <a:avLst/>
              </a:prstGeom>
              <a:blipFill>
                <a:blip r:embed="rId5"/>
                <a:stretch>
                  <a:fillRect l="-1732" t="-6667" r="-4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86AC92-D19E-D376-F144-FA80180CC439}"/>
                  </a:ext>
                </a:extLst>
              </p:cNvPr>
              <p:cNvSpPr txBox="1"/>
              <p:nvPr/>
            </p:nvSpPr>
            <p:spPr>
              <a:xfrm>
                <a:off x="7467600" y="4388087"/>
                <a:ext cx="632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A</a:t>
                </a:r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86AC92-D19E-D376-F144-FA80180C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388087"/>
                <a:ext cx="632224" cy="369332"/>
              </a:xfrm>
              <a:prstGeom prst="rect">
                <a:avLst/>
              </a:prstGeom>
              <a:blipFill>
                <a:blip r:embed="rId6"/>
                <a:stretch>
                  <a:fillRect t="-6667" r="-8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7" grpId="0"/>
      <p:bldP spid="40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36760F-A36D-3545-A695-BE1BA69B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Without loss of generality and for the sake of simplicity, </a:t>
                </a:r>
              </a:p>
              <a:p>
                <a:pPr marL="0" indent="0">
                  <a:buNone/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power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That is,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259828"/>
                  </p:ext>
                </p:extLst>
              </p:nvPr>
            </p:nvGraphicFramePr>
            <p:xfrm>
              <a:off x="990600" y="2480826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259828"/>
                  </p:ext>
                </p:extLst>
              </p:nvPr>
            </p:nvGraphicFramePr>
            <p:xfrm>
              <a:off x="990600" y="2480826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1" t="-3333" r="-151470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941" t="-3333" r="-141470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41" t="-3333" r="-131470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286" t="-3333" r="-117714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5882" t="-3333" r="-11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5882" t="-3333" r="-10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5882" t="-3333" r="-9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5882" t="-3333" r="-8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5882" t="-3333" r="-7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882" t="-3333" r="-6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882" t="-3333" r="-511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4286" t="-3333" r="-39714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8824" t="-3333" r="-30882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08824" t="-3333" r="-20882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8824" t="-3333" r="-108824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8824" t="-3333" r="-8824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8F2D30-CCC0-C3C7-DE66-9D5AFD51872E}"/>
              </a:ext>
            </a:extLst>
          </p:cNvPr>
          <p:cNvSpPr txBox="1"/>
          <p:nvPr/>
        </p:nvSpPr>
        <p:spPr>
          <a:xfrm>
            <a:off x="466165" y="243541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IN" sz="2400" dirty="0"/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090A87A1-CE59-6038-402B-3310156FAD1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  <a:p>
            <a:endParaRPr lang="en-US" sz="3600" b="1" dirty="0"/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FC9C8F38-C488-BFA1-220B-9C60BE48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97579"/>
              </p:ext>
            </p:extLst>
          </p:nvPr>
        </p:nvGraphicFramePr>
        <p:xfrm>
          <a:off x="3276600" y="3743205"/>
          <a:ext cx="173354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3918333958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9699603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927865934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375014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76617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B148D1C3-587C-BC67-50F4-2726A5B00D25}"/>
              </a:ext>
            </a:extLst>
          </p:cNvPr>
          <p:cNvSpPr/>
          <p:nvPr/>
        </p:nvSpPr>
        <p:spPr>
          <a:xfrm rot="5400000">
            <a:off x="1680760" y="2143577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0C2B443-EE92-A79F-0D9A-7EDB1DA6C8F8}"/>
              </a:ext>
            </a:extLst>
          </p:cNvPr>
          <p:cNvSpPr/>
          <p:nvPr/>
        </p:nvSpPr>
        <p:spPr>
          <a:xfrm rot="5400000">
            <a:off x="3413185" y="2143577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F99DA7-9D05-4B6E-61F9-71941B16E275}"/>
              </a:ext>
            </a:extLst>
          </p:cNvPr>
          <p:cNvSpPr/>
          <p:nvPr/>
        </p:nvSpPr>
        <p:spPr>
          <a:xfrm rot="5400000">
            <a:off x="5151216" y="2143575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E69E3DA-7CF1-5BA7-F5D1-38FA94B57F5F}"/>
              </a:ext>
            </a:extLst>
          </p:cNvPr>
          <p:cNvSpPr/>
          <p:nvPr/>
        </p:nvSpPr>
        <p:spPr>
          <a:xfrm rot="5400000">
            <a:off x="6898210" y="2143575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74E988-EBF1-2CA8-91DE-6D93BBB54E8F}"/>
              </a:ext>
            </a:extLst>
          </p:cNvPr>
          <p:cNvCxnSpPr>
            <a:cxnSpLocks/>
          </p:cNvCxnSpPr>
          <p:nvPr/>
        </p:nvCxnSpPr>
        <p:spPr>
          <a:xfrm>
            <a:off x="1848971" y="3188086"/>
            <a:ext cx="1656229" cy="555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6E8AAE-3703-4246-C042-FF5901E7CD37}"/>
              </a:ext>
            </a:extLst>
          </p:cNvPr>
          <p:cNvCxnSpPr>
            <a:cxnSpLocks/>
          </p:cNvCxnSpPr>
          <p:nvPr/>
        </p:nvCxnSpPr>
        <p:spPr>
          <a:xfrm>
            <a:off x="3581396" y="3188085"/>
            <a:ext cx="382686" cy="555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8EE5D4-A47B-B626-0B32-7FF50731EE6D}"/>
              </a:ext>
            </a:extLst>
          </p:cNvPr>
          <p:cNvCxnSpPr>
            <a:cxnSpLocks/>
          </p:cNvCxnSpPr>
          <p:nvPr/>
        </p:nvCxnSpPr>
        <p:spPr>
          <a:xfrm flipH="1">
            <a:off x="4426876" y="3188085"/>
            <a:ext cx="892551" cy="555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D87200-FE44-F6E2-4F71-62EA74048DB3}"/>
              </a:ext>
            </a:extLst>
          </p:cNvPr>
          <p:cNvCxnSpPr>
            <a:cxnSpLocks/>
          </p:cNvCxnSpPr>
          <p:nvPr/>
        </p:nvCxnSpPr>
        <p:spPr>
          <a:xfrm flipH="1">
            <a:off x="4795270" y="3188085"/>
            <a:ext cx="2287397" cy="555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B8A063-F753-BBC4-2AFB-C05FC1B4B36A}"/>
                  </a:ext>
                </a:extLst>
              </p:cNvPr>
              <p:cNvSpPr txBox="1"/>
              <p:nvPr/>
            </p:nvSpPr>
            <p:spPr>
              <a:xfrm>
                <a:off x="3322297" y="372709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B8A063-F753-BBC4-2AFB-C05FC1B4B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97" y="3727097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B8187A-B500-3C7F-A5D9-792D9266159A}"/>
                  </a:ext>
                </a:extLst>
              </p:cNvPr>
              <p:cNvSpPr txBox="1"/>
              <p:nvPr/>
            </p:nvSpPr>
            <p:spPr>
              <a:xfrm>
                <a:off x="3660826" y="3726575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B8187A-B500-3C7F-A5D9-792D9266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26" y="3726575"/>
                <a:ext cx="5389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32A1EA-572A-E27F-33A4-3BC045801644}"/>
                  </a:ext>
                </a:extLst>
              </p:cNvPr>
              <p:cNvSpPr txBox="1"/>
              <p:nvPr/>
            </p:nvSpPr>
            <p:spPr>
              <a:xfrm>
                <a:off x="4111019" y="3740971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32A1EA-572A-E27F-33A4-3BC045801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9" y="3740971"/>
                <a:ext cx="5389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1A80B3-50C9-5F5F-8B1C-76E76845BEF8}"/>
                  </a:ext>
                </a:extLst>
              </p:cNvPr>
              <p:cNvSpPr txBox="1"/>
              <p:nvPr/>
            </p:nvSpPr>
            <p:spPr>
              <a:xfrm>
                <a:off x="4541812" y="3726575"/>
                <a:ext cx="49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1A80B3-50C9-5F5F-8B1C-76E76845B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12" y="3726575"/>
                <a:ext cx="4968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516DC68-C60C-F97F-58B5-56E17A26444F}"/>
              </a:ext>
            </a:extLst>
          </p:cNvPr>
          <p:cNvSpPr txBox="1"/>
          <p:nvPr/>
        </p:nvSpPr>
        <p:spPr>
          <a:xfrm>
            <a:off x="2886232" y="368040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28C4CC-DDB1-A81E-CEC0-FD682C1108EA}"/>
                  </a:ext>
                </a:extLst>
              </p:cNvPr>
              <p:cNvSpPr txBox="1"/>
              <p:nvPr/>
            </p:nvSpPr>
            <p:spPr>
              <a:xfrm>
                <a:off x="8168770" y="246500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28C4CC-DDB1-A81E-CEC0-FD682C11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770" y="2465008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27684-8C9F-2236-E849-8991780916ED}"/>
                  </a:ext>
                </a:extLst>
              </p:cNvPr>
              <p:cNvSpPr txBox="1"/>
              <p:nvPr/>
            </p:nvSpPr>
            <p:spPr>
              <a:xfrm>
                <a:off x="8000455" y="3838608"/>
                <a:ext cx="711220" cy="615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27684-8C9F-2236-E849-899178091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55" y="3838608"/>
                <a:ext cx="711220" cy="615297"/>
              </a:xfrm>
              <a:prstGeom prst="rect">
                <a:avLst/>
              </a:prstGeom>
              <a:blipFill>
                <a:blip r:embed="rId9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Down 26">
            <a:extLst>
              <a:ext uri="{FF2B5EF4-FFF2-40B4-BE49-F238E27FC236}">
                <a16:creationId xmlns:a16="http://schemas.microsoft.com/office/drawing/2014/main" id="{38354F7E-C861-5AA1-56D6-8B6C4F05498D}"/>
              </a:ext>
            </a:extLst>
          </p:cNvPr>
          <p:cNvSpPr/>
          <p:nvPr/>
        </p:nvSpPr>
        <p:spPr>
          <a:xfrm>
            <a:off x="8213594" y="2897078"/>
            <a:ext cx="292730" cy="877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55FEDA-E17F-B732-36DB-DF58B97E2717}"/>
              </a:ext>
            </a:extLst>
          </p:cNvPr>
          <p:cNvCxnSpPr>
            <a:cxnSpLocks/>
          </p:cNvCxnSpPr>
          <p:nvPr/>
        </p:nvCxnSpPr>
        <p:spPr>
          <a:xfrm>
            <a:off x="2725271" y="2105475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CBEE58-C729-F679-5432-CB070FD30D72}"/>
              </a:ext>
            </a:extLst>
          </p:cNvPr>
          <p:cNvCxnSpPr>
            <a:cxnSpLocks/>
          </p:cNvCxnSpPr>
          <p:nvPr/>
        </p:nvCxnSpPr>
        <p:spPr>
          <a:xfrm>
            <a:off x="4448732" y="2089666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545BCF-AAB0-A82C-F7D6-3DBFBB2BB690}"/>
              </a:ext>
            </a:extLst>
          </p:cNvPr>
          <p:cNvCxnSpPr>
            <a:cxnSpLocks/>
          </p:cNvCxnSpPr>
          <p:nvPr/>
        </p:nvCxnSpPr>
        <p:spPr>
          <a:xfrm>
            <a:off x="6192359" y="2105475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93565F-FAF7-0D27-1E2F-EF0C6569A723}"/>
              </a:ext>
            </a:extLst>
          </p:cNvPr>
          <p:cNvCxnSpPr>
            <a:cxnSpLocks/>
          </p:cNvCxnSpPr>
          <p:nvPr/>
        </p:nvCxnSpPr>
        <p:spPr>
          <a:xfrm>
            <a:off x="7924792" y="2105475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19962D-7395-B75F-B336-CDB497C7F775}"/>
              </a:ext>
            </a:extLst>
          </p:cNvPr>
          <p:cNvCxnSpPr>
            <a:cxnSpLocks/>
          </p:cNvCxnSpPr>
          <p:nvPr/>
        </p:nvCxnSpPr>
        <p:spPr>
          <a:xfrm>
            <a:off x="999557" y="2105475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CBF863-5DA9-85F6-B44A-E8A8BD740166}"/>
              </a:ext>
            </a:extLst>
          </p:cNvPr>
          <p:cNvCxnSpPr>
            <a:cxnSpLocks/>
          </p:cNvCxnSpPr>
          <p:nvPr/>
        </p:nvCxnSpPr>
        <p:spPr>
          <a:xfrm>
            <a:off x="972671" y="2252226"/>
            <a:ext cx="17526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D82382-F099-5D2E-B8B9-4490515015FE}"/>
                  </a:ext>
                </a:extLst>
              </p:cNvPr>
              <p:cNvSpPr txBox="1"/>
              <p:nvPr/>
            </p:nvSpPr>
            <p:spPr>
              <a:xfrm>
                <a:off x="1532576" y="190500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D82382-F099-5D2E-B8B9-449051501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576" y="1905000"/>
                <a:ext cx="3709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44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  <p:bldP spid="6" grpId="0" animBg="1"/>
      <p:bldP spid="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066800"/>
                <a:ext cx="9067800" cy="5562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Description</a:t>
                </a:r>
                <a:r>
                  <a:rPr lang="en-US" sz="2000" b="1" dirty="0"/>
                  <a:t> of the data structure:</a:t>
                </a:r>
              </a:p>
              <a:p>
                <a:r>
                  <a:rPr lang="en-US" sz="2000" b="1" dirty="0"/>
                  <a:t>A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(</a:t>
                </a:r>
                <a:r>
                  <a:rPr lang="en-US" sz="2000" b="1" dirty="0"/>
                  <a:t>B</a:t>
                </a:r>
                <a:r>
                  <a:rPr lang="en-US" sz="2000" dirty="0"/>
                  <a:t>) : The data structure for </a:t>
                </a:r>
                <a:r>
                  <a:rPr lang="en-US" sz="2000" dirty="0" err="1"/>
                  <a:t>RangeMinima</a:t>
                </a:r>
                <a:r>
                  <a:rPr lang="en-US" sz="2000" dirty="0"/>
                  <a:t> from Lecture for </a:t>
                </a:r>
                <a:r>
                  <a:rPr lang="en-US" sz="2000" b="1" dirty="0"/>
                  <a:t>B</a:t>
                </a:r>
                <a:r>
                  <a:rPr lang="en-US" sz="2000" dirty="0"/>
                  <a:t> </a:t>
                </a:r>
                <a:endParaRPr lang="en-IN" sz="2000" dirty="0"/>
              </a:p>
              <a:p>
                <a:endParaRPr lang="en-IN" sz="2000" dirty="0"/>
              </a:p>
              <a:p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9067800" cy="5562599"/>
              </a:xfrm>
              <a:blipFill>
                <a:blip r:embed="rId2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475124"/>
                  </p:ext>
                </p:extLst>
              </p:nvPr>
            </p:nvGraphicFramePr>
            <p:xfrm>
              <a:off x="990600" y="2451092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475124"/>
                  </p:ext>
                </p:extLst>
              </p:nvPr>
            </p:nvGraphicFramePr>
            <p:xfrm>
              <a:off x="990600" y="2451092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1" r="-151470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941" r="-141470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41" r="-131470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286" r="-117714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5882" r="-11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5882" r="-10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5882" r="-9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5882" r="-8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5882" r="-7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882" r="-6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882" r="-5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4286" r="-39714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8824" r="-3088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08824" r="-2088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8824" r="-1088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8824" r="-882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8F2D30-CCC0-C3C7-DE66-9D5AFD51872E}"/>
              </a:ext>
            </a:extLst>
          </p:cNvPr>
          <p:cNvSpPr txBox="1"/>
          <p:nvPr/>
        </p:nvSpPr>
        <p:spPr>
          <a:xfrm>
            <a:off x="466165" y="24056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IN" sz="2400" dirty="0"/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090A87A1-CE59-6038-402B-3310156FAD1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  <a:p>
            <a:endParaRPr lang="en-US" sz="3600" b="1" dirty="0"/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FC9C8F38-C488-BFA1-220B-9C60BE48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36342"/>
              </p:ext>
            </p:extLst>
          </p:nvPr>
        </p:nvGraphicFramePr>
        <p:xfrm>
          <a:off x="3276600" y="3713471"/>
          <a:ext cx="173354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3918333958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9699603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927865934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375014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76617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B148D1C3-587C-BC67-50F4-2726A5B00D25}"/>
              </a:ext>
            </a:extLst>
          </p:cNvPr>
          <p:cNvSpPr/>
          <p:nvPr/>
        </p:nvSpPr>
        <p:spPr>
          <a:xfrm rot="5400000">
            <a:off x="1680760" y="2113843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0C2B443-EE92-A79F-0D9A-7EDB1DA6C8F8}"/>
              </a:ext>
            </a:extLst>
          </p:cNvPr>
          <p:cNvSpPr/>
          <p:nvPr/>
        </p:nvSpPr>
        <p:spPr>
          <a:xfrm rot="5400000">
            <a:off x="3413185" y="2113843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F99DA7-9D05-4B6E-61F9-71941B16E275}"/>
              </a:ext>
            </a:extLst>
          </p:cNvPr>
          <p:cNvSpPr/>
          <p:nvPr/>
        </p:nvSpPr>
        <p:spPr>
          <a:xfrm rot="5400000">
            <a:off x="5151216" y="2113841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E69E3DA-7CF1-5BA7-F5D1-38FA94B57F5F}"/>
              </a:ext>
            </a:extLst>
          </p:cNvPr>
          <p:cNvSpPr/>
          <p:nvPr/>
        </p:nvSpPr>
        <p:spPr>
          <a:xfrm rot="5400000">
            <a:off x="6898210" y="2113841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74E988-EBF1-2CA8-91DE-6D93BBB54E8F}"/>
              </a:ext>
            </a:extLst>
          </p:cNvPr>
          <p:cNvCxnSpPr>
            <a:cxnSpLocks/>
          </p:cNvCxnSpPr>
          <p:nvPr/>
        </p:nvCxnSpPr>
        <p:spPr>
          <a:xfrm>
            <a:off x="1848971" y="3158352"/>
            <a:ext cx="1656229" cy="555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6E8AAE-3703-4246-C042-FF5901E7CD37}"/>
              </a:ext>
            </a:extLst>
          </p:cNvPr>
          <p:cNvCxnSpPr>
            <a:cxnSpLocks/>
          </p:cNvCxnSpPr>
          <p:nvPr/>
        </p:nvCxnSpPr>
        <p:spPr>
          <a:xfrm>
            <a:off x="3581396" y="3158351"/>
            <a:ext cx="382686" cy="555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8EE5D4-A47B-B626-0B32-7FF50731EE6D}"/>
              </a:ext>
            </a:extLst>
          </p:cNvPr>
          <p:cNvCxnSpPr>
            <a:cxnSpLocks/>
          </p:cNvCxnSpPr>
          <p:nvPr/>
        </p:nvCxnSpPr>
        <p:spPr>
          <a:xfrm flipH="1">
            <a:off x="4426876" y="3158351"/>
            <a:ext cx="892551" cy="555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D87200-FE44-F6E2-4F71-62EA74048DB3}"/>
              </a:ext>
            </a:extLst>
          </p:cNvPr>
          <p:cNvCxnSpPr>
            <a:cxnSpLocks/>
          </p:cNvCxnSpPr>
          <p:nvPr/>
        </p:nvCxnSpPr>
        <p:spPr>
          <a:xfrm flipH="1">
            <a:off x="4795270" y="3158351"/>
            <a:ext cx="2287397" cy="555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B8A063-F753-BBC4-2AFB-C05FC1B4B36A}"/>
                  </a:ext>
                </a:extLst>
              </p:cNvPr>
              <p:cNvSpPr txBox="1"/>
              <p:nvPr/>
            </p:nvSpPr>
            <p:spPr>
              <a:xfrm>
                <a:off x="3322297" y="369736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B8A063-F753-BBC4-2AFB-C05FC1B4B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97" y="3697363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B8187A-B500-3C7F-A5D9-792D9266159A}"/>
                  </a:ext>
                </a:extLst>
              </p:cNvPr>
              <p:cNvSpPr txBox="1"/>
              <p:nvPr/>
            </p:nvSpPr>
            <p:spPr>
              <a:xfrm>
                <a:off x="3660826" y="3696841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B8187A-B500-3C7F-A5D9-792D9266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26" y="3696841"/>
                <a:ext cx="5389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32A1EA-572A-E27F-33A4-3BC045801644}"/>
                  </a:ext>
                </a:extLst>
              </p:cNvPr>
              <p:cNvSpPr txBox="1"/>
              <p:nvPr/>
            </p:nvSpPr>
            <p:spPr>
              <a:xfrm>
                <a:off x="4111019" y="3711237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32A1EA-572A-E27F-33A4-3BC045801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9" y="3711237"/>
                <a:ext cx="5389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1A80B3-50C9-5F5F-8B1C-76E76845BEF8}"/>
                  </a:ext>
                </a:extLst>
              </p:cNvPr>
              <p:cNvSpPr txBox="1"/>
              <p:nvPr/>
            </p:nvSpPr>
            <p:spPr>
              <a:xfrm>
                <a:off x="4541812" y="3696841"/>
                <a:ext cx="49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1A80B3-50C9-5F5F-8B1C-76E76845B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12" y="3696841"/>
                <a:ext cx="4968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516DC68-C60C-F97F-58B5-56E17A26444F}"/>
              </a:ext>
            </a:extLst>
          </p:cNvPr>
          <p:cNvSpPr txBox="1"/>
          <p:nvPr/>
        </p:nvSpPr>
        <p:spPr>
          <a:xfrm>
            <a:off x="2886232" y="365067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28C4CC-DDB1-A81E-CEC0-FD682C1108EA}"/>
                  </a:ext>
                </a:extLst>
              </p:cNvPr>
              <p:cNvSpPr txBox="1"/>
              <p:nvPr/>
            </p:nvSpPr>
            <p:spPr>
              <a:xfrm>
                <a:off x="8168770" y="2435274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328C4CC-DDB1-A81E-CEC0-FD682C11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770" y="2435274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27684-8C9F-2236-E849-8991780916ED}"/>
                  </a:ext>
                </a:extLst>
              </p:cNvPr>
              <p:cNvSpPr txBox="1"/>
              <p:nvPr/>
            </p:nvSpPr>
            <p:spPr>
              <a:xfrm>
                <a:off x="8000455" y="3808874"/>
                <a:ext cx="711220" cy="615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27684-8C9F-2236-E849-899178091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55" y="3808874"/>
                <a:ext cx="711220" cy="615297"/>
              </a:xfrm>
              <a:prstGeom prst="rect">
                <a:avLst/>
              </a:prstGeom>
              <a:blipFill>
                <a:blip r:embed="rId9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Down 26">
            <a:extLst>
              <a:ext uri="{FF2B5EF4-FFF2-40B4-BE49-F238E27FC236}">
                <a16:creationId xmlns:a16="http://schemas.microsoft.com/office/drawing/2014/main" id="{38354F7E-C861-5AA1-56D6-8B6C4F05498D}"/>
              </a:ext>
            </a:extLst>
          </p:cNvPr>
          <p:cNvSpPr/>
          <p:nvPr/>
        </p:nvSpPr>
        <p:spPr>
          <a:xfrm>
            <a:off x="8213594" y="2867344"/>
            <a:ext cx="292730" cy="87706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55FEDA-E17F-B732-36DB-DF58B97E2717}"/>
              </a:ext>
            </a:extLst>
          </p:cNvPr>
          <p:cNvCxnSpPr>
            <a:cxnSpLocks/>
          </p:cNvCxnSpPr>
          <p:nvPr/>
        </p:nvCxnSpPr>
        <p:spPr>
          <a:xfrm>
            <a:off x="2725271" y="207574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CBEE58-C729-F679-5432-CB070FD30D72}"/>
              </a:ext>
            </a:extLst>
          </p:cNvPr>
          <p:cNvCxnSpPr>
            <a:cxnSpLocks/>
          </p:cNvCxnSpPr>
          <p:nvPr/>
        </p:nvCxnSpPr>
        <p:spPr>
          <a:xfrm>
            <a:off x="4448732" y="205993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545BCF-AAB0-A82C-F7D6-3DBFBB2BB690}"/>
              </a:ext>
            </a:extLst>
          </p:cNvPr>
          <p:cNvCxnSpPr>
            <a:cxnSpLocks/>
          </p:cNvCxnSpPr>
          <p:nvPr/>
        </p:nvCxnSpPr>
        <p:spPr>
          <a:xfrm>
            <a:off x="6192359" y="207574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93565F-FAF7-0D27-1E2F-EF0C6569A723}"/>
              </a:ext>
            </a:extLst>
          </p:cNvPr>
          <p:cNvCxnSpPr>
            <a:cxnSpLocks/>
          </p:cNvCxnSpPr>
          <p:nvPr/>
        </p:nvCxnSpPr>
        <p:spPr>
          <a:xfrm>
            <a:off x="7924792" y="207574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19962D-7395-B75F-B336-CDB497C7F775}"/>
              </a:ext>
            </a:extLst>
          </p:cNvPr>
          <p:cNvCxnSpPr>
            <a:cxnSpLocks/>
          </p:cNvCxnSpPr>
          <p:nvPr/>
        </p:nvCxnSpPr>
        <p:spPr>
          <a:xfrm>
            <a:off x="999557" y="207574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0E0D81-579D-5B4F-14C8-4F3A06985A31}"/>
              </a:ext>
            </a:extLst>
          </p:cNvPr>
          <p:cNvGrpSpPr/>
          <p:nvPr/>
        </p:nvGrpSpPr>
        <p:grpSpPr>
          <a:xfrm>
            <a:off x="6673312" y="1524000"/>
            <a:ext cx="324897" cy="911274"/>
            <a:chOff x="6673312" y="2435868"/>
            <a:chExt cx="324897" cy="911274"/>
          </a:xfrm>
        </p:grpSpPr>
        <p:sp>
          <p:nvSpPr>
            <p:cNvPr id="28" name="Up Arrow 27">
              <a:extLst>
                <a:ext uri="{FF2B5EF4-FFF2-40B4-BE49-F238E27FC236}">
                  <a16:creationId xmlns:a16="http://schemas.microsoft.com/office/drawing/2014/main" id="{8028E4DD-B2C8-6A7D-79C3-CC586C401B62}"/>
                </a:ext>
              </a:extLst>
            </p:cNvPr>
            <p:cNvSpPr/>
            <p:nvPr/>
          </p:nvSpPr>
          <p:spPr>
            <a:xfrm rot="10800000">
              <a:off x="6714603" y="2857938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48ABC26-96D7-D137-5F5C-FB875656B657}"/>
                    </a:ext>
                  </a:extLst>
                </p:cNvPr>
                <p:cNvSpPr txBox="1"/>
                <p:nvPr/>
              </p:nvSpPr>
              <p:spPr>
                <a:xfrm>
                  <a:off x="6673312" y="24358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48ABC26-96D7-D137-5F5C-FB875656B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312" y="2435868"/>
                  <a:ext cx="32489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EF8D60-1E92-2C07-3BB2-8189C585F6B4}"/>
              </a:ext>
            </a:extLst>
          </p:cNvPr>
          <p:cNvGrpSpPr/>
          <p:nvPr/>
        </p:nvGrpSpPr>
        <p:grpSpPr>
          <a:xfrm>
            <a:off x="1899255" y="1588801"/>
            <a:ext cx="318612" cy="862029"/>
            <a:chOff x="1899255" y="2500669"/>
            <a:chExt cx="318612" cy="862029"/>
          </a:xfrm>
        </p:grpSpPr>
        <p:sp>
          <p:nvSpPr>
            <p:cNvPr id="10" name="Up Arrow 27">
              <a:extLst>
                <a:ext uri="{FF2B5EF4-FFF2-40B4-BE49-F238E27FC236}">
                  <a16:creationId xmlns:a16="http://schemas.microsoft.com/office/drawing/2014/main" id="{0ADDA988-CA57-A05E-8821-E80CCAEF057A}"/>
                </a:ext>
              </a:extLst>
            </p:cNvPr>
            <p:cNvSpPr/>
            <p:nvPr/>
          </p:nvSpPr>
          <p:spPr>
            <a:xfrm rot="10800000">
              <a:off x="1940546" y="2873494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8ACB5A-C75F-900A-C272-B607C2774EEF}"/>
                    </a:ext>
                  </a:extLst>
                </p:cNvPr>
                <p:cNvSpPr txBox="1"/>
                <p:nvPr/>
              </p:nvSpPr>
              <p:spPr>
                <a:xfrm>
                  <a:off x="1899255" y="2500669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8ACB5A-C75F-900A-C272-B607C2774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9255" y="2500669"/>
                  <a:ext cx="31861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A15EDCA-8633-E069-9C70-FBC174C4C5F2}"/>
              </a:ext>
            </a:extLst>
          </p:cNvPr>
          <p:cNvSpPr/>
          <p:nvPr/>
        </p:nvSpPr>
        <p:spPr>
          <a:xfrm>
            <a:off x="1861865" y="2449596"/>
            <a:ext cx="5204556" cy="344207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52150B-39CE-D091-02E3-62FC55385654}"/>
              </a:ext>
            </a:extLst>
          </p:cNvPr>
          <p:cNvSpPr/>
          <p:nvPr/>
        </p:nvSpPr>
        <p:spPr>
          <a:xfrm>
            <a:off x="3720681" y="3696841"/>
            <a:ext cx="831218" cy="378424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A7CC8F-C1B4-3708-1D04-62B0B63F7449}"/>
              </a:ext>
            </a:extLst>
          </p:cNvPr>
          <p:cNvCxnSpPr>
            <a:cxnSpLocks/>
          </p:cNvCxnSpPr>
          <p:nvPr/>
        </p:nvCxnSpPr>
        <p:spPr>
          <a:xfrm>
            <a:off x="2133600" y="2084460"/>
            <a:ext cx="5914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A7CABE-60CC-25A1-DDD1-3BAA47A5B2E3}"/>
              </a:ext>
            </a:extLst>
          </p:cNvPr>
          <p:cNvCxnSpPr>
            <a:cxnSpLocks/>
          </p:cNvCxnSpPr>
          <p:nvPr/>
        </p:nvCxnSpPr>
        <p:spPr>
          <a:xfrm flipH="1">
            <a:off x="6190121" y="2104506"/>
            <a:ext cx="591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5D5FAB5-ADF3-8548-76B5-4B93070608EA}"/>
                  </a:ext>
                </a:extLst>
              </p:cNvPr>
              <p:cNvSpPr txBox="1"/>
              <p:nvPr/>
            </p:nvSpPr>
            <p:spPr>
              <a:xfrm>
                <a:off x="4100429" y="1641055"/>
                <a:ext cx="538930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5D5FAB5-ADF3-8548-76B5-4B930706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429" y="1641055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8067B4-5244-2499-17C0-319D23E34F7A}"/>
                  </a:ext>
                </a:extLst>
              </p:cNvPr>
              <p:cNvSpPr txBox="1"/>
              <p:nvPr/>
            </p:nvSpPr>
            <p:spPr>
              <a:xfrm>
                <a:off x="6172940" y="1553187"/>
                <a:ext cx="49404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8067B4-5244-2499-17C0-319D23E3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40" y="1553187"/>
                <a:ext cx="4940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7093B8-24AD-0859-0601-EF8D026D736B}"/>
                  </a:ext>
                </a:extLst>
              </p:cNvPr>
              <p:cNvSpPr txBox="1"/>
              <p:nvPr/>
            </p:nvSpPr>
            <p:spPr>
              <a:xfrm>
                <a:off x="2218731" y="1629387"/>
                <a:ext cx="36580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07093B8-24AD-0859-0601-EF8D026D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731" y="1629387"/>
                <a:ext cx="3658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82F835-88E2-234D-B04E-A4303ECB693A}"/>
              </a:ext>
            </a:extLst>
          </p:cNvPr>
          <p:cNvCxnSpPr>
            <a:cxnSpLocks/>
          </p:cNvCxnSpPr>
          <p:nvPr/>
        </p:nvCxnSpPr>
        <p:spPr>
          <a:xfrm>
            <a:off x="2725086" y="2084460"/>
            <a:ext cx="35139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8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0" grpId="0" animBg="1"/>
      <p:bldP spid="42" grpId="0" animBg="1"/>
      <p:bldP spid="52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82134"/>
                <a:ext cx="9067800" cy="59758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Query algorithm </a:t>
                </a:r>
                <a:r>
                  <a:rPr lang="en-US" sz="2000" b="1" dirty="0"/>
                  <a:t>for  the Range-Minima(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="1" dirty="0"/>
                  <a:t>)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;</a:t>
                </a:r>
              </a:p>
              <a:p>
                <a:pPr marL="0" indent="0">
                  <a:buNone/>
                </a:pPr>
                <a:r>
                  <a:rPr lang="en-IN" sz="2000" dirty="0"/>
                  <a:t>If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)</a:t>
                </a:r>
              </a:p>
              <a:p>
                <a:pPr marL="0" indent="0">
                  <a:buNone/>
                </a:pPr>
                <a:r>
                  <a:rPr lang="en-IN" sz="2000" dirty="0"/>
                  <a:t>Else {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sym typeface="Wingdings" pitchFamily="2" charset="2"/>
                  </a:rPr>
                  <a:t></a:t>
                </a:r>
              </a:p>
              <a:p>
                <a:pPr marL="0" indent="0">
                  <a:buNone/>
                </a:pPr>
                <a:r>
                  <a:rPr lang="en-IN" sz="2000" dirty="0">
                    <a:sym typeface="Wingdings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sym typeface="Wingdings" pitchFamily="2" charset="2"/>
                  </a:rPr>
                  <a:t></a:t>
                </a:r>
              </a:p>
              <a:p>
                <a:pPr marL="0" indent="0">
                  <a:buNone/>
                </a:pPr>
                <a:r>
                  <a:rPr lang="en-IN" sz="2000" dirty="0">
                    <a:sym typeface="Wingdings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sym typeface="Wingdings" pitchFamily="2" charset="2"/>
                  </a:rPr>
                  <a:t>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IN" sz="2000" dirty="0"/>
              </a:p>
              <a:p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82134"/>
                <a:ext cx="9067800" cy="5975866"/>
              </a:xfrm>
              <a:blipFill>
                <a:blip r:embed="rId2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972286"/>
                  </p:ext>
                </p:extLst>
              </p:nvPr>
            </p:nvGraphicFramePr>
            <p:xfrm>
              <a:off x="990600" y="2462491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oMath>
                            </m:oMathPara>
                          </a14:m>
                          <a:endParaRPr lang="en-IN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9728D601-C210-7DDA-DCA9-84694CFA2B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972286"/>
                  </p:ext>
                </p:extLst>
              </p:nvPr>
            </p:nvGraphicFramePr>
            <p:xfrm>
              <a:off x="990600" y="2462491"/>
              <a:ext cx="6934192" cy="3708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433387">
                      <a:extLst>
                        <a:ext uri="{9D8B030D-6E8A-4147-A177-3AD203B41FA5}">
                          <a16:colId xmlns:a16="http://schemas.microsoft.com/office/drawing/2014/main" val="3918333958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69960309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927865934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75014435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8295632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088911741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91506582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428921130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400335587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66390564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6260529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068624375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912398153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181194923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2204114710"/>
                        </a:ext>
                      </a:extLst>
                    </a:gridCol>
                    <a:gridCol w="433387">
                      <a:extLst>
                        <a:ext uri="{9D8B030D-6E8A-4147-A177-3AD203B41FA5}">
                          <a16:colId xmlns:a16="http://schemas.microsoft.com/office/drawing/2014/main" val="3371644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1" t="-3226" r="-151470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941" t="-3226" r="-141470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941" t="-3226" r="-1314706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4286" t="-3226" r="-117714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5882" t="-3226" r="-11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5882" t="-3226" r="-10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5882" t="-3226" r="-9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5882" t="-3226" r="-8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5882" t="-3226" r="-7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882" t="-3226" r="-6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882" t="-3226" r="-51176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74286" t="-3226" r="-39714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8824" t="-3226" r="-3088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08824" t="-3226" r="-2088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8824" t="-3226" r="-1088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8824" t="-3226" r="-882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8576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8F2D30-CCC0-C3C7-DE66-9D5AFD51872E}"/>
              </a:ext>
            </a:extLst>
          </p:cNvPr>
          <p:cNvSpPr txBox="1"/>
          <p:nvPr/>
        </p:nvSpPr>
        <p:spPr>
          <a:xfrm>
            <a:off x="466165" y="259234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IN" sz="2400" dirty="0"/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090A87A1-CE59-6038-402B-3310156FAD11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7030A0"/>
                </a:solidFill>
              </a:rPr>
              <a:t>Range-Minima</a:t>
            </a:r>
            <a:r>
              <a:rPr lang="en-US" sz="3600" b="1" dirty="0"/>
              <a:t> Problem</a:t>
            </a:r>
          </a:p>
          <a:p>
            <a:endParaRPr lang="en-US" sz="3600" b="1" dirty="0"/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FC9C8F38-C488-BFA1-220B-9C60BE48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37514"/>
              </p:ext>
            </p:extLst>
          </p:nvPr>
        </p:nvGraphicFramePr>
        <p:xfrm>
          <a:off x="3276600" y="3724870"/>
          <a:ext cx="173354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3387">
                  <a:extLst>
                    <a:ext uri="{9D8B030D-6E8A-4147-A177-3AD203B41FA5}">
                      <a16:colId xmlns:a16="http://schemas.microsoft.com/office/drawing/2014/main" val="3918333958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9699603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927865934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375014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76617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B148D1C3-587C-BC67-50F4-2726A5B00D25}"/>
              </a:ext>
            </a:extLst>
          </p:cNvPr>
          <p:cNvSpPr/>
          <p:nvPr/>
        </p:nvSpPr>
        <p:spPr>
          <a:xfrm rot="5400000">
            <a:off x="1680760" y="2125242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0C2B443-EE92-A79F-0D9A-7EDB1DA6C8F8}"/>
              </a:ext>
            </a:extLst>
          </p:cNvPr>
          <p:cNvSpPr/>
          <p:nvPr/>
        </p:nvSpPr>
        <p:spPr>
          <a:xfrm rot="5400000">
            <a:off x="3413185" y="2125242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F99DA7-9D05-4B6E-61F9-71941B16E275}"/>
              </a:ext>
            </a:extLst>
          </p:cNvPr>
          <p:cNvSpPr/>
          <p:nvPr/>
        </p:nvSpPr>
        <p:spPr>
          <a:xfrm rot="5400000">
            <a:off x="5151216" y="2125240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E69E3DA-7CF1-5BA7-F5D1-38FA94B57F5F}"/>
              </a:ext>
            </a:extLst>
          </p:cNvPr>
          <p:cNvSpPr/>
          <p:nvPr/>
        </p:nvSpPr>
        <p:spPr>
          <a:xfrm rot="5400000">
            <a:off x="6898210" y="2125240"/>
            <a:ext cx="336422" cy="1752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74E988-EBF1-2CA8-91DE-6D93BBB54E8F}"/>
              </a:ext>
            </a:extLst>
          </p:cNvPr>
          <p:cNvCxnSpPr>
            <a:cxnSpLocks/>
          </p:cNvCxnSpPr>
          <p:nvPr/>
        </p:nvCxnSpPr>
        <p:spPr>
          <a:xfrm>
            <a:off x="1848971" y="3169751"/>
            <a:ext cx="1656229" cy="555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6E8AAE-3703-4246-C042-FF5901E7CD37}"/>
              </a:ext>
            </a:extLst>
          </p:cNvPr>
          <p:cNvCxnSpPr>
            <a:cxnSpLocks/>
          </p:cNvCxnSpPr>
          <p:nvPr/>
        </p:nvCxnSpPr>
        <p:spPr>
          <a:xfrm>
            <a:off x="3581396" y="3169750"/>
            <a:ext cx="382686" cy="555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8EE5D4-A47B-B626-0B32-7FF50731EE6D}"/>
              </a:ext>
            </a:extLst>
          </p:cNvPr>
          <p:cNvCxnSpPr>
            <a:cxnSpLocks/>
          </p:cNvCxnSpPr>
          <p:nvPr/>
        </p:nvCxnSpPr>
        <p:spPr>
          <a:xfrm flipH="1">
            <a:off x="4426876" y="3169750"/>
            <a:ext cx="892551" cy="555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D87200-FE44-F6E2-4F71-62EA74048DB3}"/>
              </a:ext>
            </a:extLst>
          </p:cNvPr>
          <p:cNvCxnSpPr>
            <a:cxnSpLocks/>
          </p:cNvCxnSpPr>
          <p:nvPr/>
        </p:nvCxnSpPr>
        <p:spPr>
          <a:xfrm flipH="1">
            <a:off x="4795270" y="3169750"/>
            <a:ext cx="2287397" cy="555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B8A063-F753-BBC4-2AFB-C05FC1B4B36A}"/>
                  </a:ext>
                </a:extLst>
              </p:cNvPr>
              <p:cNvSpPr txBox="1"/>
              <p:nvPr/>
            </p:nvSpPr>
            <p:spPr>
              <a:xfrm>
                <a:off x="3322297" y="370876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B8A063-F753-BBC4-2AFB-C05FC1B4B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297" y="3708762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B8187A-B500-3C7F-A5D9-792D9266159A}"/>
                  </a:ext>
                </a:extLst>
              </p:cNvPr>
              <p:cNvSpPr txBox="1"/>
              <p:nvPr/>
            </p:nvSpPr>
            <p:spPr>
              <a:xfrm>
                <a:off x="3660826" y="3708240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B8187A-B500-3C7F-A5D9-792D9266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26" y="3708240"/>
                <a:ext cx="5389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32A1EA-572A-E27F-33A4-3BC045801644}"/>
                  </a:ext>
                </a:extLst>
              </p:cNvPr>
              <p:cNvSpPr txBox="1"/>
              <p:nvPr/>
            </p:nvSpPr>
            <p:spPr>
              <a:xfrm>
                <a:off x="4111019" y="3722636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32A1EA-572A-E27F-33A4-3BC045801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9" y="3722636"/>
                <a:ext cx="5389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1A80B3-50C9-5F5F-8B1C-76E76845BEF8}"/>
                  </a:ext>
                </a:extLst>
              </p:cNvPr>
              <p:cNvSpPr txBox="1"/>
              <p:nvPr/>
            </p:nvSpPr>
            <p:spPr>
              <a:xfrm>
                <a:off x="4541812" y="3708240"/>
                <a:ext cx="49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1A80B3-50C9-5F5F-8B1C-76E76845B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812" y="3708240"/>
                <a:ext cx="4968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516DC68-C60C-F97F-58B5-56E17A26444F}"/>
              </a:ext>
            </a:extLst>
          </p:cNvPr>
          <p:cNvSpPr txBox="1"/>
          <p:nvPr/>
        </p:nvSpPr>
        <p:spPr>
          <a:xfrm>
            <a:off x="2886232" y="366207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IN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55FEDA-E17F-B732-36DB-DF58B97E2717}"/>
              </a:ext>
            </a:extLst>
          </p:cNvPr>
          <p:cNvCxnSpPr>
            <a:cxnSpLocks/>
          </p:cNvCxnSpPr>
          <p:nvPr/>
        </p:nvCxnSpPr>
        <p:spPr>
          <a:xfrm>
            <a:off x="2725271" y="208714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CBEE58-C729-F679-5432-CB070FD30D72}"/>
              </a:ext>
            </a:extLst>
          </p:cNvPr>
          <p:cNvCxnSpPr>
            <a:cxnSpLocks/>
          </p:cNvCxnSpPr>
          <p:nvPr/>
        </p:nvCxnSpPr>
        <p:spPr>
          <a:xfrm>
            <a:off x="4448732" y="2071331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545BCF-AAB0-A82C-F7D6-3DBFBB2BB690}"/>
              </a:ext>
            </a:extLst>
          </p:cNvPr>
          <p:cNvCxnSpPr>
            <a:cxnSpLocks/>
          </p:cNvCxnSpPr>
          <p:nvPr/>
        </p:nvCxnSpPr>
        <p:spPr>
          <a:xfrm>
            <a:off x="6192359" y="208714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93565F-FAF7-0D27-1E2F-EF0C6569A723}"/>
              </a:ext>
            </a:extLst>
          </p:cNvPr>
          <p:cNvCxnSpPr>
            <a:cxnSpLocks/>
          </p:cNvCxnSpPr>
          <p:nvPr/>
        </p:nvCxnSpPr>
        <p:spPr>
          <a:xfrm>
            <a:off x="7924792" y="208714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19962D-7395-B75F-B336-CDB497C7F775}"/>
              </a:ext>
            </a:extLst>
          </p:cNvPr>
          <p:cNvCxnSpPr>
            <a:cxnSpLocks/>
          </p:cNvCxnSpPr>
          <p:nvPr/>
        </p:nvCxnSpPr>
        <p:spPr>
          <a:xfrm>
            <a:off x="999557" y="208714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0E0D81-579D-5B4F-14C8-4F3A06985A31}"/>
              </a:ext>
            </a:extLst>
          </p:cNvPr>
          <p:cNvGrpSpPr/>
          <p:nvPr/>
        </p:nvGrpSpPr>
        <p:grpSpPr>
          <a:xfrm>
            <a:off x="6673312" y="1524000"/>
            <a:ext cx="324897" cy="911274"/>
            <a:chOff x="6673312" y="2435868"/>
            <a:chExt cx="324897" cy="911274"/>
          </a:xfrm>
        </p:grpSpPr>
        <p:sp>
          <p:nvSpPr>
            <p:cNvPr id="28" name="Up Arrow 27">
              <a:extLst>
                <a:ext uri="{FF2B5EF4-FFF2-40B4-BE49-F238E27FC236}">
                  <a16:creationId xmlns:a16="http://schemas.microsoft.com/office/drawing/2014/main" id="{8028E4DD-B2C8-6A7D-79C3-CC586C401B62}"/>
                </a:ext>
              </a:extLst>
            </p:cNvPr>
            <p:cNvSpPr/>
            <p:nvPr/>
          </p:nvSpPr>
          <p:spPr>
            <a:xfrm rot="10800000">
              <a:off x="6714603" y="2857938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48ABC26-96D7-D137-5F5C-FB875656B657}"/>
                    </a:ext>
                  </a:extLst>
                </p:cNvPr>
                <p:cNvSpPr txBox="1"/>
                <p:nvPr/>
              </p:nvSpPr>
              <p:spPr>
                <a:xfrm>
                  <a:off x="6673312" y="24358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48ABC26-96D7-D137-5F5C-FB875656B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312" y="2435868"/>
                  <a:ext cx="32489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EF8D60-1E92-2C07-3BB2-8189C585F6B4}"/>
              </a:ext>
            </a:extLst>
          </p:cNvPr>
          <p:cNvGrpSpPr/>
          <p:nvPr/>
        </p:nvGrpSpPr>
        <p:grpSpPr>
          <a:xfrm>
            <a:off x="1899255" y="1600200"/>
            <a:ext cx="318612" cy="862029"/>
            <a:chOff x="1899255" y="2500669"/>
            <a:chExt cx="318612" cy="862029"/>
          </a:xfrm>
        </p:grpSpPr>
        <p:sp>
          <p:nvSpPr>
            <p:cNvPr id="10" name="Up Arrow 27">
              <a:extLst>
                <a:ext uri="{FF2B5EF4-FFF2-40B4-BE49-F238E27FC236}">
                  <a16:creationId xmlns:a16="http://schemas.microsoft.com/office/drawing/2014/main" id="{0ADDA988-CA57-A05E-8821-E80CCAEF057A}"/>
                </a:ext>
              </a:extLst>
            </p:cNvPr>
            <p:cNvSpPr/>
            <p:nvPr/>
          </p:nvSpPr>
          <p:spPr>
            <a:xfrm rot="10800000">
              <a:off x="1940546" y="2873494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8ACB5A-C75F-900A-C272-B607C2774EEF}"/>
                    </a:ext>
                  </a:extLst>
                </p:cNvPr>
                <p:cNvSpPr txBox="1"/>
                <p:nvPr/>
              </p:nvSpPr>
              <p:spPr>
                <a:xfrm>
                  <a:off x="1899255" y="2500669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I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8ACB5A-C75F-900A-C272-B607C2774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9255" y="2500669"/>
                  <a:ext cx="31861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A15EDCA-8633-E069-9C70-FBC174C4C5F2}"/>
              </a:ext>
            </a:extLst>
          </p:cNvPr>
          <p:cNvSpPr/>
          <p:nvPr/>
        </p:nvSpPr>
        <p:spPr>
          <a:xfrm>
            <a:off x="1861865" y="2460995"/>
            <a:ext cx="5204556" cy="344207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52150B-39CE-D091-02E3-62FC55385654}"/>
              </a:ext>
            </a:extLst>
          </p:cNvPr>
          <p:cNvSpPr/>
          <p:nvPr/>
        </p:nvSpPr>
        <p:spPr>
          <a:xfrm>
            <a:off x="3720681" y="3708240"/>
            <a:ext cx="831218" cy="378424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A7CC8F-C1B4-3708-1D04-62B0B63F7449}"/>
              </a:ext>
            </a:extLst>
          </p:cNvPr>
          <p:cNvCxnSpPr>
            <a:cxnSpLocks/>
          </p:cNvCxnSpPr>
          <p:nvPr/>
        </p:nvCxnSpPr>
        <p:spPr>
          <a:xfrm>
            <a:off x="2133600" y="2095859"/>
            <a:ext cx="5914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A7CABE-60CC-25A1-DDD1-3BAA47A5B2E3}"/>
              </a:ext>
            </a:extLst>
          </p:cNvPr>
          <p:cNvCxnSpPr>
            <a:cxnSpLocks/>
          </p:cNvCxnSpPr>
          <p:nvPr/>
        </p:nvCxnSpPr>
        <p:spPr>
          <a:xfrm flipH="1">
            <a:off x="6190121" y="2115905"/>
            <a:ext cx="5916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F88F56-25DE-DE42-8BF2-82149B398791}"/>
                  </a:ext>
                </a:extLst>
              </p:cNvPr>
              <p:cNvSpPr txBox="1"/>
              <p:nvPr/>
            </p:nvSpPr>
            <p:spPr>
              <a:xfrm>
                <a:off x="1411434" y="5498068"/>
                <a:ext cx="6029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smallest element from </a:t>
                </a:r>
                <a:r>
                  <a:rPr lang="en-US" b="1" dirty="0"/>
                  <a:t>B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] to </a:t>
                </a:r>
                <a:r>
                  <a:rPr lang="en-US" b="1" dirty="0"/>
                  <a:t>B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] found using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(</a:t>
                </a:r>
                <a:r>
                  <a:rPr lang="en-US" b="1" dirty="0"/>
                  <a:t>B</a:t>
                </a:r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F88F56-25DE-DE42-8BF2-82149B398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34" y="5498068"/>
                <a:ext cx="6029664" cy="369332"/>
              </a:xfrm>
              <a:prstGeom prst="rect">
                <a:avLst/>
              </a:prstGeom>
              <a:blipFill>
                <a:blip r:embed="rId13"/>
                <a:stretch>
                  <a:fillRect l="-84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65DDBA-8F0A-774D-B8BD-C37B4BA7CA97}"/>
                  </a:ext>
                </a:extLst>
              </p:cNvPr>
              <p:cNvSpPr txBox="1"/>
              <p:nvPr/>
            </p:nvSpPr>
            <p:spPr>
              <a:xfrm>
                <a:off x="1211963" y="4572000"/>
                <a:ext cx="997837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dirty="0">
                    <a:solidFill>
                      <a:srgbClr val="0070C0"/>
                    </a:solidFill>
                  </a:rPr>
                  <a:t> </a:t>
                </a:r>
                <a:r>
                  <a:rPr lang="en-IN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IN" dirty="0"/>
                  <a:t>;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65DDBA-8F0A-774D-B8BD-C37B4BA7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63" y="4572000"/>
                <a:ext cx="997837" cy="504818"/>
              </a:xfrm>
              <a:prstGeom prst="rect">
                <a:avLst/>
              </a:prstGeom>
              <a:blipFill>
                <a:blip r:embed="rId14"/>
                <a:stretch>
                  <a:fillRect l="-1250" r="-375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92E771-E0CF-2149-A2D9-B60B951AAF0D}"/>
                  </a:ext>
                </a:extLst>
              </p:cNvPr>
              <p:cNvSpPr txBox="1"/>
              <p:nvPr/>
            </p:nvSpPr>
            <p:spPr>
              <a:xfrm>
                <a:off x="1447800" y="5791200"/>
                <a:ext cx="6556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smallest element from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] to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+1)⋅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found by scanning </a:t>
                </a:r>
                <a:r>
                  <a:rPr lang="en-US" b="1" dirty="0"/>
                  <a:t>A</a:t>
                </a:r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92E771-E0CF-2149-A2D9-B60B951A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791200"/>
                <a:ext cx="6556731" cy="369332"/>
              </a:xfrm>
              <a:prstGeom prst="rect">
                <a:avLst/>
              </a:prstGeom>
              <a:blipFill>
                <a:blip r:embed="rId15"/>
                <a:stretch>
                  <a:fillRect l="-96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270B8A-DA5D-D749-806B-4B02D678C8C3}"/>
                  </a:ext>
                </a:extLst>
              </p:cNvPr>
              <p:cNvSpPr txBox="1"/>
              <p:nvPr/>
            </p:nvSpPr>
            <p:spPr>
              <a:xfrm>
                <a:off x="1447800" y="6172200"/>
                <a:ext cx="6468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smallest element from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to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] found by scanning </a:t>
                </a:r>
                <a:r>
                  <a:rPr lang="en-US" b="1" dirty="0"/>
                  <a:t>A</a:t>
                </a:r>
                <a:r>
                  <a:rPr lang="en-US" dirty="0"/>
                  <a:t>;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270B8A-DA5D-D749-806B-4B02D678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72200"/>
                <a:ext cx="6468822" cy="369332"/>
              </a:xfrm>
              <a:prstGeom prst="rect">
                <a:avLst/>
              </a:prstGeom>
              <a:blipFill>
                <a:blip r:embed="rId16"/>
                <a:stretch>
                  <a:fillRect l="-980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3A4A85-7B90-5745-9346-447B4A620477}"/>
                  </a:ext>
                </a:extLst>
              </p:cNvPr>
              <p:cNvSpPr txBox="1"/>
              <p:nvPr/>
            </p:nvSpPr>
            <p:spPr>
              <a:xfrm>
                <a:off x="1810442" y="5105400"/>
                <a:ext cx="5585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Scan </a:t>
                </a:r>
                <a:r>
                  <a:rPr lang="en-IN" b="1" dirty="0"/>
                  <a:t>A </a:t>
                </a:r>
                <a:r>
                  <a:rPr lang="en-IN" dirty="0"/>
                  <a:t>from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and report the smallest element found;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3A4A85-7B90-5745-9346-447B4A620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42" y="5105400"/>
                <a:ext cx="5585632" cy="369332"/>
              </a:xfrm>
              <a:prstGeom prst="rect">
                <a:avLst/>
              </a:prstGeom>
              <a:blipFill>
                <a:blip r:embed="rId17"/>
                <a:stretch>
                  <a:fillRect l="-907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31C3E6-6779-DA4B-992D-0F1C95BFD4D9}"/>
                  </a:ext>
                </a:extLst>
              </p:cNvPr>
              <p:cNvSpPr txBox="1"/>
              <p:nvPr/>
            </p:nvSpPr>
            <p:spPr>
              <a:xfrm>
                <a:off x="844475" y="6501581"/>
                <a:ext cx="2192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min(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) }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31C3E6-6779-DA4B-992D-0F1C95BF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75" y="6501581"/>
                <a:ext cx="2192139" cy="369332"/>
              </a:xfrm>
              <a:prstGeom prst="rect">
                <a:avLst/>
              </a:prstGeom>
              <a:blipFill>
                <a:blip r:embed="rId18"/>
                <a:stretch>
                  <a:fillRect l="-2299" t="-10345" r="-1149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A904EB-1448-3548-A97E-1DCC4DBEF0E8}"/>
              </a:ext>
            </a:extLst>
          </p:cNvPr>
          <p:cNvCxnSpPr>
            <a:cxnSpLocks/>
          </p:cNvCxnSpPr>
          <p:nvPr/>
        </p:nvCxnSpPr>
        <p:spPr>
          <a:xfrm>
            <a:off x="2725086" y="2084460"/>
            <a:ext cx="35139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00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" grpId="0"/>
      <p:bldP spid="12" grpId="0"/>
      <p:bldP spid="43" grpId="0"/>
      <p:bldP spid="46" grpId="0"/>
      <p:bldP spid="14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DD37-0291-5440-B281-63896958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Lesson learnt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7E02-D4C4-854E-AEBC-11731D58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solution given in the previous slide is a </a:t>
            </a:r>
            <a:r>
              <a:rPr lang="en-US" sz="2400" u="sng" dirty="0"/>
              <a:t>formal solution </a:t>
            </a:r>
            <a:r>
              <a:rPr lang="en-US" sz="2400" dirty="0"/>
              <a:t>which is </a:t>
            </a:r>
            <a:r>
              <a:rPr lang="en-US" sz="2400" u="sng" dirty="0"/>
              <a:t>complete </a:t>
            </a:r>
            <a:r>
              <a:rPr lang="en-US" sz="2400" dirty="0"/>
              <a:t>as well as </a:t>
            </a:r>
            <a:r>
              <a:rPr lang="en-US" sz="2400" u="sng" dirty="0"/>
              <a:t>unambiguous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Strive for writing such code in Quiz or Exams.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0787A-C119-E743-A634-12900374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A01A-D367-FC46-8622-F099BCBC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new </a:t>
            </a:r>
            <a:r>
              <a:rPr lang="en-US" b="1" dirty="0">
                <a:solidFill>
                  <a:srgbClr val="7030A0"/>
                </a:solidFill>
              </a:rPr>
              <a:t>Problem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B23FE-45AE-B146-91A2-CFDB27957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 data structure for range minima with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size and </a:t>
                </a: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query time.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OR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 data structure for range minima with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size and </a:t>
                </a: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query time.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Ponder over this problem without fear. This will surely not be asked in Quiz 2.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B23FE-45AE-B146-91A2-CFDB27957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36118-8226-7B49-BE5C-0575F08C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62A-74B6-C34E-A54A-3ED12FB5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Evaluating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an arithmetic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5C26A-12DC-D24E-8B1D-0CA2753F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7E99-1E74-424F-B3DE-490F0DFC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78A4A3-9B79-844E-BB4A-210CFB1B77DA}"/>
                  </a:ext>
                </a:extLst>
              </p:cNvPr>
              <p:cNvSpPr txBox="1"/>
              <p:nvPr/>
            </p:nvSpPr>
            <p:spPr>
              <a:xfrm>
                <a:off x="3028660" y="3339961"/>
                <a:ext cx="3816879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67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78A4A3-9B79-844E-BB4A-210CFB1B7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60" y="3339961"/>
                <a:ext cx="3816879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0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B3B3-2C92-DD4A-9726-97486D1E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BB6E-3C9D-7743-A899-0B1F2FDE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a scan of the expression from left to right, and 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… execute an operation as soon as it is possible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77FD7-C930-6F4A-8260-37477A7A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ight Arrow 47">
            <a:extLst>
              <a:ext uri="{FF2B5EF4-FFF2-40B4-BE49-F238E27FC236}">
                <a16:creationId xmlns:a16="http://schemas.microsoft.com/office/drawing/2014/main" id="{30862C92-8C85-4E45-A323-245DB3C9BF28}"/>
              </a:ext>
            </a:extLst>
          </p:cNvPr>
          <p:cNvSpPr/>
          <p:nvPr/>
        </p:nvSpPr>
        <p:spPr>
          <a:xfrm>
            <a:off x="1981200" y="3352800"/>
            <a:ext cx="43434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00634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34" y="2979463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1820781" y="2979463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81" y="2979463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2402736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736" y="2979463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13" y="2979463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290" y="2979463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35" y="2979463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1524000" y="2979463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79463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88" y="2979463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687911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911" y="2979463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33" y="2979463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0" y="2979463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52421E-2B19-C943-BE25-675923F66E58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52421E-2B19-C943-BE25-675923F66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88CF7918-6933-9A4B-A181-BC4FBA97E990}"/>
              </a:ext>
            </a:extLst>
          </p:cNvPr>
          <p:cNvSpPr/>
          <p:nvPr/>
        </p:nvSpPr>
        <p:spPr>
          <a:xfrm>
            <a:off x="1600199" y="2879725"/>
            <a:ext cx="4516537" cy="473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115E23DB-1057-1448-887F-C301F8C70B3A}"/>
              </a:ext>
            </a:extLst>
          </p:cNvPr>
          <p:cNvSpPr/>
          <p:nvPr/>
        </p:nvSpPr>
        <p:spPr>
          <a:xfrm>
            <a:off x="1600200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F22410C-750D-2F40-A70C-0ED1EA28C66E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30CC12-7807-A74A-91FB-D0C831B739D7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7074DD-7E63-A946-AE3F-0767FB8F8B44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A14BB-769D-2C49-A2EA-8654077527D2}"/>
              </a:ext>
            </a:extLst>
          </p:cNvPr>
          <p:cNvGrpSpPr/>
          <p:nvPr/>
        </p:nvGrpSpPr>
        <p:grpSpPr>
          <a:xfrm>
            <a:off x="1897209" y="457199"/>
            <a:ext cx="2823578" cy="2083833"/>
            <a:chOff x="1897209" y="457199"/>
            <a:chExt cx="2823578" cy="208383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EBA243-5557-B84D-83EB-74E3413457DC}"/>
                </a:ext>
              </a:extLst>
            </p:cNvPr>
            <p:cNvGrpSpPr/>
            <p:nvPr/>
          </p:nvGrpSpPr>
          <p:grpSpPr>
            <a:xfrm>
              <a:off x="1897209" y="1702832"/>
              <a:ext cx="457200" cy="838200"/>
              <a:chOff x="2743200" y="3886200"/>
              <a:chExt cx="457200" cy="83820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2724247-248F-0444-89F6-5CFEAC2EE04C}"/>
                  </a:ext>
                </a:extLst>
              </p:cNvPr>
              <p:cNvSpPr/>
              <p:nvPr/>
            </p:nvSpPr>
            <p:spPr>
              <a:xfrm>
                <a:off x="2743200" y="3886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BA17887-56F9-9B43-BB13-E82319B241EC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16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56EBC46-F1E9-7D45-8E88-F7C1686B590A}"/>
                </a:ext>
              </a:extLst>
            </p:cNvPr>
            <p:cNvGrpSpPr/>
            <p:nvPr/>
          </p:nvGrpSpPr>
          <p:grpSpPr>
            <a:xfrm>
              <a:off x="2489650" y="1459635"/>
              <a:ext cx="462523" cy="1055132"/>
              <a:chOff x="3200400" y="3657600"/>
              <a:chExt cx="462523" cy="105513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55CA335-B4CA-5D41-965F-1C2CD86CDB58}"/>
                  </a:ext>
                </a:extLst>
              </p:cNvPr>
              <p:cNvSpPr/>
              <p:nvPr/>
            </p:nvSpPr>
            <p:spPr>
              <a:xfrm>
                <a:off x="3200400" y="3657600"/>
                <a:ext cx="457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CC1B117-52E5-EE40-905C-D930D6B82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7ED7FF1-E5AD-EE4A-BAD5-3849C94828AB}"/>
                </a:ext>
              </a:extLst>
            </p:cNvPr>
            <p:cNvGrpSpPr/>
            <p:nvPr/>
          </p:nvGrpSpPr>
          <p:grpSpPr>
            <a:xfrm>
              <a:off x="3088912" y="1174441"/>
              <a:ext cx="461025" cy="1340326"/>
              <a:chOff x="3657599" y="3372406"/>
              <a:chExt cx="461025" cy="1340326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F4D36C1-B235-6A4F-BF62-A44DF74A3930}"/>
                  </a:ext>
                </a:extLst>
              </p:cNvPr>
              <p:cNvSpPr/>
              <p:nvPr/>
            </p:nvSpPr>
            <p:spPr>
              <a:xfrm>
                <a:off x="3657599" y="3372406"/>
                <a:ext cx="457201" cy="9709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61D4BA4-20DE-0E40-968A-D40B52F65762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1578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2E15A1-08AC-694D-8818-285C293DEB9D}"/>
                </a:ext>
              </a:extLst>
            </p:cNvPr>
            <p:cNvSpPr/>
            <p:nvPr/>
          </p:nvSpPr>
          <p:spPr>
            <a:xfrm>
              <a:off x="3679028" y="838199"/>
              <a:ext cx="461024" cy="1307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F0B063A-2350-9443-BA08-5065AEAFC491}"/>
                </a:ext>
              </a:extLst>
            </p:cNvPr>
            <p:cNvSpPr/>
            <p:nvPr/>
          </p:nvSpPr>
          <p:spPr>
            <a:xfrm>
              <a:off x="4247525" y="457199"/>
              <a:ext cx="461024" cy="1693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D611C97-3845-2F4D-A527-CDC6A66B883D}"/>
                    </a:ext>
                  </a:extLst>
                </p:cNvPr>
                <p:cNvSpPr txBox="1"/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A979B8-741D-8840-ABA2-E2539BDC2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CEBA804-EAD8-CC43-B789-977EABB913BC}"/>
                    </a:ext>
                  </a:extLst>
                </p:cNvPr>
                <p:cNvSpPr txBox="1"/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AEEF396-2EA1-6341-A760-7D72947EB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0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4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7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0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916554" y="4646971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54" y="4646971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2132702" y="446902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02" y="4469026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48630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C9EC04-7405-474F-B159-3876110DFF5F}"/>
              </a:ext>
            </a:extLst>
          </p:cNvPr>
          <p:cNvGrpSpPr/>
          <p:nvPr/>
        </p:nvGrpSpPr>
        <p:grpSpPr>
          <a:xfrm>
            <a:off x="1897209" y="457199"/>
            <a:ext cx="2823578" cy="2083833"/>
            <a:chOff x="1897209" y="457199"/>
            <a:chExt cx="2823578" cy="20838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A35EDE-318A-914D-B98C-B8DED92A3C7A}"/>
                </a:ext>
              </a:extLst>
            </p:cNvPr>
            <p:cNvGrpSpPr/>
            <p:nvPr/>
          </p:nvGrpSpPr>
          <p:grpSpPr>
            <a:xfrm>
              <a:off x="1897209" y="1702832"/>
              <a:ext cx="457200" cy="838200"/>
              <a:chOff x="2743200" y="3886200"/>
              <a:chExt cx="457200" cy="8382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61BEC4-3192-DC4A-9AFE-E53A0571E406}"/>
                  </a:ext>
                </a:extLst>
              </p:cNvPr>
              <p:cNvSpPr/>
              <p:nvPr/>
            </p:nvSpPr>
            <p:spPr>
              <a:xfrm>
                <a:off x="2743200" y="3886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A6AFE59-8E8E-204F-8D8A-86422F50811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197" r="-16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1CCD789-D7E4-9A4A-896D-C8B4EC72F43E}"/>
                </a:ext>
              </a:extLst>
            </p:cNvPr>
            <p:cNvGrpSpPr/>
            <p:nvPr/>
          </p:nvGrpSpPr>
          <p:grpSpPr>
            <a:xfrm>
              <a:off x="2489650" y="1459635"/>
              <a:ext cx="462523" cy="1055132"/>
              <a:chOff x="3200400" y="3657600"/>
              <a:chExt cx="462523" cy="105513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9E4CB2-28DA-D940-B403-7EEA46693C90}"/>
                  </a:ext>
                </a:extLst>
              </p:cNvPr>
              <p:cNvSpPr/>
              <p:nvPr/>
            </p:nvSpPr>
            <p:spPr>
              <a:xfrm>
                <a:off x="3200400" y="3657600"/>
                <a:ext cx="457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DF17F01-639C-2F45-9E8C-4F51B0031470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F8646C8-44F1-1F49-8EB8-F910CFF82249}"/>
                </a:ext>
              </a:extLst>
            </p:cNvPr>
            <p:cNvGrpSpPr/>
            <p:nvPr/>
          </p:nvGrpSpPr>
          <p:grpSpPr>
            <a:xfrm>
              <a:off x="3088912" y="1174441"/>
              <a:ext cx="461025" cy="1340326"/>
              <a:chOff x="3657599" y="3372406"/>
              <a:chExt cx="461025" cy="134032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497408E-5655-F446-A93A-E6CA6FB37E45}"/>
                  </a:ext>
                </a:extLst>
              </p:cNvPr>
              <p:cNvSpPr/>
              <p:nvPr/>
            </p:nvSpPr>
            <p:spPr>
              <a:xfrm>
                <a:off x="3657599" y="3372406"/>
                <a:ext cx="457201" cy="9709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F162625-D78C-8048-B60F-2435D0F838E2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578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AEA89F-70E7-7F41-9B99-312D8AA0BB92}"/>
                </a:ext>
              </a:extLst>
            </p:cNvPr>
            <p:cNvSpPr/>
            <p:nvPr/>
          </p:nvSpPr>
          <p:spPr>
            <a:xfrm>
              <a:off x="3679028" y="838199"/>
              <a:ext cx="461024" cy="1307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F8EA32A-8093-4C44-AC96-B761E3657224}"/>
                </a:ext>
              </a:extLst>
            </p:cNvPr>
            <p:cNvSpPr/>
            <p:nvPr/>
          </p:nvSpPr>
          <p:spPr>
            <a:xfrm>
              <a:off x="4247525" y="457199"/>
              <a:ext cx="461024" cy="1693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A979B8-741D-8840-ABA2-E2539BDC26F0}"/>
                    </a:ext>
                  </a:extLst>
                </p:cNvPr>
                <p:cNvSpPr txBox="1"/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A979B8-741D-8840-ABA2-E2539BDC2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AEEF396-2EA1-6341-A760-7D72947EB9E8}"/>
                    </a:ext>
                  </a:extLst>
                </p:cNvPr>
                <p:cNvSpPr txBox="1"/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AEEF396-2EA1-6341-A760-7D72947EB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72653E3E-C022-054B-B8CB-153A56F791F4}"/>
              </a:ext>
            </a:extLst>
          </p:cNvPr>
          <p:cNvGrpSpPr/>
          <p:nvPr/>
        </p:nvGrpSpPr>
        <p:grpSpPr>
          <a:xfrm>
            <a:off x="4816022" y="206847"/>
            <a:ext cx="461024" cy="2303479"/>
            <a:chOff x="5025376" y="2409253"/>
            <a:chExt cx="461024" cy="230347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822B5B-5B06-9A42-BF4A-2D3204ABCA82}"/>
                </a:ext>
              </a:extLst>
            </p:cNvPr>
            <p:cNvSpPr/>
            <p:nvPr/>
          </p:nvSpPr>
          <p:spPr>
            <a:xfrm>
              <a:off x="5025376" y="2409253"/>
              <a:ext cx="461009" cy="1934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E3548F3-C8AF-8D4F-BD66-22C298A71C38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392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916554" y="4646971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54" y="4646971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913593" y="4350794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593" y="4350794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2132702" y="446902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02" y="4469026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2132701" y="4165182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01" y="4165182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5430089" y="2668259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C9EC04-7405-474F-B159-3876110DFF5F}"/>
              </a:ext>
            </a:extLst>
          </p:cNvPr>
          <p:cNvGrpSpPr/>
          <p:nvPr/>
        </p:nvGrpSpPr>
        <p:grpSpPr>
          <a:xfrm>
            <a:off x="1897209" y="457199"/>
            <a:ext cx="2823578" cy="2083833"/>
            <a:chOff x="1897209" y="457199"/>
            <a:chExt cx="2823578" cy="20838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A35EDE-318A-914D-B98C-B8DED92A3C7A}"/>
                </a:ext>
              </a:extLst>
            </p:cNvPr>
            <p:cNvGrpSpPr/>
            <p:nvPr/>
          </p:nvGrpSpPr>
          <p:grpSpPr>
            <a:xfrm>
              <a:off x="1897209" y="1702832"/>
              <a:ext cx="457200" cy="838200"/>
              <a:chOff x="2743200" y="3886200"/>
              <a:chExt cx="457200" cy="8382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61BEC4-3192-DC4A-9AFE-E53A0571E406}"/>
                  </a:ext>
                </a:extLst>
              </p:cNvPr>
              <p:cNvSpPr/>
              <p:nvPr/>
            </p:nvSpPr>
            <p:spPr>
              <a:xfrm>
                <a:off x="2743200" y="3886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A6AFE59-8E8E-204F-8D8A-86422F50811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197" r="-16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1CCD789-D7E4-9A4A-896D-C8B4EC72F43E}"/>
                </a:ext>
              </a:extLst>
            </p:cNvPr>
            <p:cNvGrpSpPr/>
            <p:nvPr/>
          </p:nvGrpSpPr>
          <p:grpSpPr>
            <a:xfrm>
              <a:off x="2489650" y="1459635"/>
              <a:ext cx="462523" cy="1055132"/>
              <a:chOff x="3200400" y="3657600"/>
              <a:chExt cx="462523" cy="105513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9E4CB2-28DA-D940-B403-7EEA46693C90}"/>
                  </a:ext>
                </a:extLst>
              </p:cNvPr>
              <p:cNvSpPr/>
              <p:nvPr/>
            </p:nvSpPr>
            <p:spPr>
              <a:xfrm>
                <a:off x="3200400" y="3657600"/>
                <a:ext cx="457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DF17F01-639C-2F45-9E8C-4F51B0031470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F8646C8-44F1-1F49-8EB8-F910CFF82249}"/>
                </a:ext>
              </a:extLst>
            </p:cNvPr>
            <p:cNvGrpSpPr/>
            <p:nvPr/>
          </p:nvGrpSpPr>
          <p:grpSpPr>
            <a:xfrm>
              <a:off x="3088912" y="1174441"/>
              <a:ext cx="461025" cy="1340326"/>
              <a:chOff x="3657599" y="3372406"/>
              <a:chExt cx="461025" cy="134032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497408E-5655-F446-A93A-E6CA6FB37E45}"/>
                  </a:ext>
                </a:extLst>
              </p:cNvPr>
              <p:cNvSpPr/>
              <p:nvPr/>
            </p:nvSpPr>
            <p:spPr>
              <a:xfrm>
                <a:off x="3657599" y="3372406"/>
                <a:ext cx="457201" cy="9709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F162625-D78C-8048-B60F-2435D0F838E2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578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AEA89F-70E7-7F41-9B99-312D8AA0BB92}"/>
                </a:ext>
              </a:extLst>
            </p:cNvPr>
            <p:cNvSpPr/>
            <p:nvPr/>
          </p:nvSpPr>
          <p:spPr>
            <a:xfrm>
              <a:off x="3679028" y="838199"/>
              <a:ext cx="461024" cy="1307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F8EA32A-8093-4C44-AC96-B761E3657224}"/>
                </a:ext>
              </a:extLst>
            </p:cNvPr>
            <p:cNvSpPr/>
            <p:nvPr/>
          </p:nvSpPr>
          <p:spPr>
            <a:xfrm>
              <a:off x="4247525" y="457199"/>
              <a:ext cx="461024" cy="1693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A979B8-741D-8840-ABA2-E2539BDC26F0}"/>
                    </a:ext>
                  </a:extLst>
                </p:cNvPr>
                <p:cNvSpPr txBox="1"/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A979B8-741D-8840-ABA2-E2539BDC2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AEEF396-2EA1-6341-A760-7D72947EB9E8}"/>
                    </a:ext>
                  </a:extLst>
                </p:cNvPr>
                <p:cNvSpPr txBox="1"/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AEEF396-2EA1-6341-A760-7D72947EB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72653E3E-C022-054B-B8CB-153A56F791F4}"/>
              </a:ext>
            </a:extLst>
          </p:cNvPr>
          <p:cNvGrpSpPr/>
          <p:nvPr/>
        </p:nvGrpSpPr>
        <p:grpSpPr>
          <a:xfrm>
            <a:off x="4816022" y="206847"/>
            <a:ext cx="461024" cy="2303479"/>
            <a:chOff x="5025376" y="2409253"/>
            <a:chExt cx="461024" cy="230347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822B5B-5B06-9A42-BF4A-2D3204ABCA82}"/>
                </a:ext>
              </a:extLst>
            </p:cNvPr>
            <p:cNvSpPr/>
            <p:nvPr/>
          </p:nvSpPr>
          <p:spPr>
            <a:xfrm>
              <a:off x="5025376" y="2409253"/>
              <a:ext cx="461009" cy="1934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E3548F3-C8AF-8D4F-BD66-22C298A71C38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507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74837"/>
            <a:ext cx="8382001" cy="46783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Expression: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/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C0B2A-A49B-8A40-8E06-7EA486BD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091" y="5607380"/>
                <a:ext cx="4779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/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A07CAB-3DCF-2442-AB35-F92F6E7D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10" y="5808948"/>
                <a:ext cx="455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/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17F61-7694-864A-8FE1-F607237B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90" y="5509735"/>
                <a:ext cx="46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/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B88A35-AD59-8C44-B265-5D976424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65" y="5204935"/>
                <a:ext cx="46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/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351B-6D7A-1840-BC3C-FADF61B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86" y="4921297"/>
                <a:ext cx="4592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/>
              <p:nvPr/>
            </p:nvSpPr>
            <p:spPr>
              <a:xfrm>
                <a:off x="4916554" y="4646971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5EE8B2-8F7C-1B46-8F75-B98F5ECD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54" y="4646971"/>
                <a:ext cx="461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/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846D54-76C0-CE46-9288-1DC3D5F7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2" y="2979463"/>
                <a:ext cx="4610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/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BD6A5D-0662-5146-AB80-070B43D45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2" y="2979463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/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2C9E18-D576-F845-8ECA-DC1481FE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34" y="5879067"/>
                <a:ext cx="4726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/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D0139F-160C-AE4B-8C56-332782E0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42758"/>
                <a:ext cx="477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/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40994D-D91E-A443-BD65-C67085B8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1" y="5325069"/>
                <a:ext cx="477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/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6FDA0B-10B6-C643-BCC7-6B0D02E7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99" y="4749132"/>
                <a:ext cx="477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/>
              <p:nvPr/>
            </p:nvSpPr>
            <p:spPr>
              <a:xfrm>
                <a:off x="2132702" y="4469026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B8C93-C644-DD40-951D-B92B8F8C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02" y="4469026"/>
                <a:ext cx="477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/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B212540-58DD-4F41-A4C1-313DF076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287" y="2979463"/>
                <a:ext cx="477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B2DE0-6614-934C-A23C-B43321326BCE}"/>
              </a:ext>
            </a:extLst>
          </p:cNvPr>
          <p:cNvGrpSpPr/>
          <p:nvPr/>
        </p:nvGrpSpPr>
        <p:grpSpPr>
          <a:xfrm>
            <a:off x="1676400" y="4078069"/>
            <a:ext cx="1404039" cy="2816662"/>
            <a:chOff x="1752600" y="2590800"/>
            <a:chExt cx="1404039" cy="281666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2A5BF1-0BD8-1E45-AD9D-5C1EC5CF4B13}"/>
                </a:ext>
              </a:extLst>
            </p:cNvPr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9BB832-02F3-3642-8D5E-2B1576595D04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94D4CCB-1D6F-1C4F-AE62-0DC7DBA5C5AC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0A2A8D8-9664-A448-904D-0EC573729931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8F9E0-1D81-DE4D-AD7B-4F9F8EFE284D}"/>
                </a:ext>
              </a:extLst>
            </p:cNvPr>
            <p:cNvSpPr txBox="1"/>
            <p:nvPr/>
          </p:nvSpPr>
          <p:spPr>
            <a:xfrm>
              <a:off x="1752600" y="4761131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4113C-7E3A-DF4C-AE81-79087871CF7C}"/>
              </a:ext>
            </a:extLst>
          </p:cNvPr>
          <p:cNvGrpSpPr/>
          <p:nvPr/>
        </p:nvGrpSpPr>
        <p:grpSpPr>
          <a:xfrm>
            <a:off x="4388310" y="4038600"/>
            <a:ext cx="1435329" cy="2856131"/>
            <a:chOff x="4844361" y="2590800"/>
            <a:chExt cx="1435329" cy="285613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63B528-5055-194C-8B63-3314B5F54848}"/>
                </a:ext>
              </a:extLst>
            </p:cNvPr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2AF2F5-6A78-1B4D-8479-4F6E4B4DA025}"/>
                  </a:ext>
                </a:extLst>
              </p:cNvPr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B2957BD-5036-D544-A474-5AB6A2A36D80}"/>
                  </a:ext>
                </a:extLst>
              </p:cNvPr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DDA051-36FC-E24A-9EF9-8C68CEF66918}"/>
                  </a:ext>
                </a:extLst>
              </p:cNvPr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BF5C0D5-44E4-324B-9D25-841B632C8635}"/>
                </a:ext>
              </a:extLst>
            </p:cNvPr>
            <p:cNvSpPr txBox="1"/>
            <p:nvPr/>
          </p:nvSpPr>
          <p:spPr>
            <a:xfrm>
              <a:off x="4844361" y="48006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2E228-7146-5048-A576-BF95E66953C3}"/>
              </a:ext>
            </a:extLst>
          </p:cNvPr>
          <p:cNvGrpSpPr/>
          <p:nvPr/>
        </p:nvGrpSpPr>
        <p:grpSpPr>
          <a:xfrm>
            <a:off x="-83618" y="0"/>
            <a:ext cx="1226618" cy="2628900"/>
            <a:chOff x="457200" y="2171700"/>
            <a:chExt cx="1226618" cy="26289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D01769-D2EC-684B-AFBB-48FB5D70CABE}"/>
                </a:ext>
              </a:extLst>
            </p:cNvPr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4AF3E57-94FC-B14C-BA49-9692C2379846}"/>
                </a:ext>
              </a:extLst>
            </p:cNvPr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Priority no.</a:t>
              </a:r>
              <a:endParaRPr lang="en-IN" dirty="0"/>
            </a:p>
          </p:txBody>
        </p:sp>
      </p:grpSp>
      <p:sp>
        <p:nvSpPr>
          <p:cNvPr id="63" name="Down Arrow 62">
            <a:extLst>
              <a:ext uri="{FF2B5EF4-FFF2-40B4-BE49-F238E27FC236}">
                <a16:creationId xmlns:a16="http://schemas.microsoft.com/office/drawing/2014/main" id="{299F806F-A3FB-AB45-B066-9F51C36DA395}"/>
              </a:ext>
            </a:extLst>
          </p:cNvPr>
          <p:cNvSpPr/>
          <p:nvPr/>
        </p:nvSpPr>
        <p:spPr>
          <a:xfrm>
            <a:off x="4863084" y="2667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C9EC04-7405-474F-B159-3876110DFF5F}"/>
              </a:ext>
            </a:extLst>
          </p:cNvPr>
          <p:cNvGrpSpPr/>
          <p:nvPr/>
        </p:nvGrpSpPr>
        <p:grpSpPr>
          <a:xfrm>
            <a:off x="1897209" y="457199"/>
            <a:ext cx="2823578" cy="2083833"/>
            <a:chOff x="1897209" y="457199"/>
            <a:chExt cx="2823578" cy="20838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A35EDE-318A-914D-B98C-B8DED92A3C7A}"/>
                </a:ext>
              </a:extLst>
            </p:cNvPr>
            <p:cNvGrpSpPr/>
            <p:nvPr/>
          </p:nvGrpSpPr>
          <p:grpSpPr>
            <a:xfrm>
              <a:off x="1897209" y="1702832"/>
              <a:ext cx="457200" cy="838200"/>
              <a:chOff x="2743200" y="3886200"/>
              <a:chExt cx="457200" cy="8382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261BEC4-3192-DC4A-9AFE-E53A0571E406}"/>
                  </a:ext>
                </a:extLst>
              </p:cNvPr>
              <p:cNvSpPr/>
              <p:nvPr/>
            </p:nvSpPr>
            <p:spPr>
              <a:xfrm>
                <a:off x="2743200" y="3886200"/>
                <a:ext cx="4572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A6AFE59-8E8E-204F-8D8A-86422F50811A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4355068"/>
                    <a:ext cx="455701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197" r="-16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1CCD789-D7E4-9A4A-896D-C8B4EC72F43E}"/>
                </a:ext>
              </a:extLst>
            </p:cNvPr>
            <p:cNvGrpSpPr/>
            <p:nvPr/>
          </p:nvGrpSpPr>
          <p:grpSpPr>
            <a:xfrm>
              <a:off x="2489650" y="1459635"/>
              <a:ext cx="462523" cy="1055132"/>
              <a:chOff x="3200400" y="3657600"/>
              <a:chExt cx="462523" cy="105513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49E4CB2-28DA-D940-B403-7EEA46693C90}"/>
                  </a:ext>
                </a:extLst>
              </p:cNvPr>
              <p:cNvSpPr/>
              <p:nvPr/>
            </p:nvSpPr>
            <p:spPr>
              <a:xfrm>
                <a:off x="3200400" y="3657600"/>
                <a:ext cx="4572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DF17F01-639C-2F45-9E8C-4F51B0031470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1899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F8646C8-44F1-1F49-8EB8-F910CFF82249}"/>
                </a:ext>
              </a:extLst>
            </p:cNvPr>
            <p:cNvGrpSpPr/>
            <p:nvPr/>
          </p:nvGrpSpPr>
          <p:grpSpPr>
            <a:xfrm>
              <a:off x="3088912" y="1174441"/>
              <a:ext cx="461025" cy="1340326"/>
              <a:chOff x="3657599" y="3372406"/>
              <a:chExt cx="461025" cy="134032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497408E-5655-F446-A93A-E6CA6FB37E45}"/>
                  </a:ext>
                </a:extLst>
              </p:cNvPr>
              <p:cNvSpPr/>
              <p:nvPr/>
            </p:nvSpPr>
            <p:spPr>
              <a:xfrm>
                <a:off x="3657599" y="3372406"/>
                <a:ext cx="457201" cy="9709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F162625-D78C-8048-B60F-2435D0F838E2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343400"/>
                    <a:ext cx="461024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578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AEA89F-70E7-7F41-9B99-312D8AA0BB92}"/>
                </a:ext>
              </a:extLst>
            </p:cNvPr>
            <p:cNvSpPr/>
            <p:nvPr/>
          </p:nvSpPr>
          <p:spPr>
            <a:xfrm>
              <a:off x="3679028" y="838199"/>
              <a:ext cx="461024" cy="1307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F8EA32A-8093-4C44-AC96-B761E3657224}"/>
                </a:ext>
              </a:extLst>
            </p:cNvPr>
            <p:cNvSpPr/>
            <p:nvPr/>
          </p:nvSpPr>
          <p:spPr>
            <a:xfrm>
              <a:off x="4247525" y="457199"/>
              <a:ext cx="461024" cy="1693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A979B8-741D-8840-ABA2-E2539BDC26F0}"/>
                    </a:ext>
                  </a:extLst>
                </p:cNvPr>
                <p:cNvSpPr txBox="1"/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A979B8-741D-8840-ABA2-E2539BDC2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204" y="2133600"/>
                  <a:ext cx="45929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AEEF396-2EA1-6341-A760-7D72947EB9E8}"/>
                    </a:ext>
                  </a:extLst>
                </p:cNvPr>
                <p:cNvSpPr txBox="1"/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AEEF396-2EA1-6341-A760-7D72947EB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763" y="2140256"/>
                  <a:ext cx="46102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9790FB0-AC83-4C4C-B943-B22433A5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779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72653E3E-C022-054B-B8CB-153A56F791F4}"/>
              </a:ext>
            </a:extLst>
          </p:cNvPr>
          <p:cNvGrpSpPr/>
          <p:nvPr/>
        </p:nvGrpSpPr>
        <p:grpSpPr>
          <a:xfrm>
            <a:off x="4816022" y="838199"/>
            <a:ext cx="461024" cy="1672127"/>
            <a:chOff x="5025376" y="3040605"/>
            <a:chExt cx="461024" cy="167212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B822B5B-5B06-9A42-BF4A-2D3204ABCA82}"/>
                </a:ext>
              </a:extLst>
            </p:cNvPr>
            <p:cNvSpPr/>
            <p:nvPr/>
          </p:nvSpPr>
          <p:spPr>
            <a:xfrm>
              <a:off x="5049852" y="3040605"/>
              <a:ext cx="436533" cy="1302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E3548F3-C8AF-8D4F-BD66-22C298A71C38}"/>
                    </a:ext>
                  </a:extLst>
                </p:cNvPr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E889A28-AA5D-5B48-B7BE-561581B81522}"/>
              </a:ext>
            </a:extLst>
          </p:cNvPr>
          <p:cNvSpPr/>
          <p:nvPr/>
        </p:nvSpPr>
        <p:spPr>
          <a:xfrm>
            <a:off x="4267200" y="457200"/>
            <a:ext cx="461024" cy="1693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0AF4DEE-6FE3-9947-AB70-D44D36E59BEB}"/>
              </a:ext>
            </a:extLst>
          </p:cNvPr>
          <p:cNvGrpSpPr/>
          <p:nvPr/>
        </p:nvGrpSpPr>
        <p:grpSpPr>
          <a:xfrm>
            <a:off x="3297374" y="3465477"/>
            <a:ext cx="1086907" cy="369332"/>
            <a:chOff x="3297374" y="3470830"/>
            <a:chExt cx="108690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77DE071-2390-944A-B743-31DDACF46440}"/>
                    </a:ext>
                  </a:extLst>
                </p:cNvPr>
                <p:cNvSpPr txBox="1"/>
                <p:nvPr/>
              </p:nvSpPr>
              <p:spPr>
                <a:xfrm>
                  <a:off x="3297374" y="347083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BF1D8E4-F358-684F-A194-6B0BF8F33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7374" y="3470830"/>
                  <a:ext cx="477951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0981B37-0D7D-9349-A296-FA61B7FF1521}"/>
                    </a:ext>
                  </a:extLst>
                </p:cNvPr>
                <p:cNvSpPr txBox="1"/>
                <p:nvPr/>
              </p:nvSpPr>
              <p:spPr>
                <a:xfrm>
                  <a:off x="3610316" y="347083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4933036-989C-F145-82FD-BA678F6AF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316" y="3470830"/>
                  <a:ext cx="46102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D4144F6-5B99-AE46-A157-E2EC2402D1FD}"/>
                    </a:ext>
                  </a:extLst>
                </p:cNvPr>
                <p:cNvSpPr txBox="1"/>
                <p:nvPr/>
              </p:nvSpPr>
              <p:spPr>
                <a:xfrm>
                  <a:off x="3906330" y="347083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F5A442F-4EB7-564B-8DC7-452C80AB2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30" y="3470830"/>
                  <a:ext cx="47795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A926C11-9A68-3B43-8D21-129995513282}"/>
                  </a:ext>
                </a:extLst>
              </p:cNvPr>
              <p:cNvSpPr txBox="1"/>
              <p:nvPr/>
            </p:nvSpPr>
            <p:spPr>
              <a:xfrm>
                <a:off x="2877728" y="3465477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A926C11-9A68-3B43-8D21-12999551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728" y="3465477"/>
                <a:ext cx="398872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9927F47-77EE-A545-949F-F26C82F7C6FA}"/>
                  </a:ext>
                </a:extLst>
              </p:cNvPr>
              <p:cNvSpPr txBox="1"/>
              <p:nvPr/>
            </p:nvSpPr>
            <p:spPr>
              <a:xfrm>
                <a:off x="3087551" y="3465477"/>
                <a:ext cx="398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9927F47-77EE-A545-949F-F26C82F7C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51" y="3465477"/>
                <a:ext cx="39887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5009C9B-05DA-2A4D-9168-573044A93E85}"/>
              </a:ext>
            </a:extLst>
          </p:cNvPr>
          <p:cNvSpPr/>
          <p:nvPr/>
        </p:nvSpPr>
        <p:spPr>
          <a:xfrm>
            <a:off x="4212954" y="261072"/>
            <a:ext cx="603068" cy="2241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/>
      <p:bldP spid="77" grpId="0" animBg="1"/>
      <p:bldP spid="82" grpId="0" animBg="1"/>
      <p:bldP spid="83" grpId="0"/>
      <p:bldP spid="83" grpId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7042</TotalTime>
  <Words>2038</Words>
  <Application>Microsoft Macintosh PowerPoint</Application>
  <PresentationFormat>On-screen Show (4:3)</PresentationFormat>
  <Paragraphs>721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Cambria Math</vt:lpstr>
      <vt:lpstr>Office Theme</vt:lpstr>
      <vt:lpstr>Data Structures and Algorithms (ESO207A) </vt:lpstr>
      <vt:lpstr>Quick Recap of last lecture</vt:lpstr>
      <vt:lpstr>Evaluating  an arithmetic operation</vt:lpstr>
      <vt:lpstr>Evaluating  an arithmetic operation</vt:lpstr>
      <vt:lpstr>The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algorithm</vt:lpstr>
      <vt:lpstr>Next step</vt:lpstr>
      <vt:lpstr>How to handle parentheses ?</vt:lpstr>
      <vt:lpstr>How to handle parentheses ?</vt:lpstr>
      <vt:lpstr>How to handle parentheses ?</vt:lpstr>
      <vt:lpstr>How to handle parentheses ?</vt:lpstr>
      <vt:lpstr>PowerPoint Presentation</vt:lpstr>
      <vt:lpstr>How to handle parentheses ?</vt:lpstr>
      <vt:lpstr>How to handle parentheses ?</vt:lpstr>
      <vt:lpstr>How to handle parentheses ?</vt:lpstr>
      <vt:lpstr>The algorithm generalized to handle parentheses</vt:lpstr>
      <vt:lpstr>Practice exercise for Homework</vt:lpstr>
      <vt:lpstr>How to handle associativity of operators ? </vt:lpstr>
      <vt:lpstr>Associativity of arithmetic operators  </vt:lpstr>
      <vt:lpstr>Associativity of arithmetic operators  </vt:lpstr>
      <vt:lpstr>How to handle associativity of operators ? Using two types of priorities of each right associative operator.</vt:lpstr>
      <vt:lpstr>The Final Algorithm</vt:lpstr>
      <vt:lpstr>The Final Algorithm</vt:lpstr>
      <vt:lpstr>How to describe your solution</vt:lpstr>
      <vt:lpstr>PowerPoint Presentation</vt:lpstr>
      <vt:lpstr>PowerPoint Presentation</vt:lpstr>
      <vt:lpstr>PowerPoint Presentation</vt:lpstr>
      <vt:lpstr>PowerPoint Presentation</vt:lpstr>
      <vt:lpstr>Lesson learnt …</vt:lpstr>
      <vt:lpstr>A new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784</cp:revision>
  <dcterms:created xsi:type="dcterms:W3CDTF">2011-12-03T04:13:03Z</dcterms:created>
  <dcterms:modified xsi:type="dcterms:W3CDTF">2022-08-31T07:15:29Z</dcterms:modified>
</cp:coreProperties>
</file>