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583" r:id="rId2"/>
    <p:sldId id="558" r:id="rId3"/>
    <p:sldId id="565" r:id="rId4"/>
    <p:sldId id="560" r:id="rId5"/>
    <p:sldId id="634" r:id="rId6"/>
    <p:sldId id="561" r:id="rId7"/>
    <p:sldId id="688" r:id="rId8"/>
    <p:sldId id="618" r:id="rId9"/>
    <p:sldId id="627" r:id="rId10"/>
    <p:sldId id="628" r:id="rId11"/>
    <p:sldId id="629" r:id="rId12"/>
    <p:sldId id="630" r:id="rId13"/>
    <p:sldId id="631" r:id="rId14"/>
    <p:sldId id="632" r:id="rId15"/>
    <p:sldId id="635" r:id="rId16"/>
    <p:sldId id="689" r:id="rId17"/>
    <p:sldId id="637" r:id="rId18"/>
    <p:sldId id="564" r:id="rId19"/>
    <p:sldId id="566" r:id="rId20"/>
    <p:sldId id="638" r:id="rId21"/>
    <p:sldId id="680" r:id="rId22"/>
    <p:sldId id="500" r:id="rId23"/>
    <p:sldId id="539" r:id="rId24"/>
    <p:sldId id="690" r:id="rId25"/>
    <p:sldId id="681" r:id="rId26"/>
    <p:sldId id="639" r:id="rId27"/>
    <p:sldId id="573" r:id="rId28"/>
    <p:sldId id="691" r:id="rId29"/>
    <p:sldId id="682" r:id="rId30"/>
    <p:sldId id="614" r:id="rId31"/>
    <p:sldId id="615" r:id="rId32"/>
    <p:sldId id="617" r:id="rId33"/>
    <p:sldId id="683" r:id="rId34"/>
    <p:sldId id="616" r:id="rId35"/>
    <p:sldId id="684" r:id="rId36"/>
    <p:sldId id="619" r:id="rId37"/>
    <p:sldId id="692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143" autoAdjust="0"/>
  </p:normalViewPr>
  <p:slideViewPr>
    <p:cSldViewPr>
      <p:cViewPr varScale="1">
        <p:scale>
          <a:sx n="72" d="100"/>
          <a:sy n="72" d="100"/>
        </p:scale>
        <p:origin x="105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>
                <a:solidFill>
                  <a:srgbClr val="002060"/>
                </a:solidFill>
              </a:rPr>
              <a:t>(</a:t>
            </a:r>
            <a:r>
              <a:rPr lang="en-US" sz="2700" b="1">
                <a:solidFill>
                  <a:srgbClr val="7030A0"/>
                </a:solidFill>
              </a:rPr>
              <a:t>ESO207A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14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</a:rPr>
              <a:t>Queue</a:t>
            </a:r>
            <a:r>
              <a:rPr lang="en-US" sz="2000" b="1" dirty="0">
                <a:solidFill>
                  <a:schemeClr val="tx1"/>
                </a:solidFill>
              </a:rPr>
              <a:t> :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 new data Structure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Solving the </a:t>
            </a:r>
            <a:r>
              <a:rPr lang="en-US" sz="2000" b="1" dirty="0">
                <a:solidFill>
                  <a:srgbClr val="7030A0"/>
                </a:solidFill>
              </a:rPr>
              <a:t>directory </a:t>
            </a:r>
            <a:r>
              <a:rPr lang="en-US" sz="2000" b="1" dirty="0">
                <a:solidFill>
                  <a:schemeClr val="tx1"/>
                </a:solidFill>
              </a:rPr>
              <a:t>problem (finally … </a:t>
            </a:r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A new problem (for next lecture)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How to access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element from the queue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2394466"/>
            <a:ext cx="3581400" cy="501134"/>
            <a:chOff x="2133600" y="2394466"/>
            <a:chExt cx="3581400" cy="501134"/>
          </a:xfrm>
        </p:grpSpPr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2133600" y="2394466"/>
              <a:ext cx="358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2133600" y="2895600"/>
              <a:ext cx="3581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133600" y="2394466"/>
              <a:ext cx="0" cy="50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9400" y="2450068"/>
                <a:ext cx="660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450068"/>
                <a:ext cx="6600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2286000" y="2667000"/>
            <a:ext cx="73162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514600" y="2667000"/>
            <a:ext cx="73162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743200" y="2667000"/>
            <a:ext cx="73162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342180" y="2450068"/>
            <a:ext cx="1458420" cy="369332"/>
            <a:chOff x="3657600" y="2450068"/>
            <a:chExt cx="145842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7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41148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3434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575038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3906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How to access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element from the queue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2394466"/>
            <a:ext cx="3581400" cy="501134"/>
            <a:chOff x="2133600" y="2394466"/>
            <a:chExt cx="3581400" cy="501134"/>
          </a:xfrm>
        </p:grpSpPr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2133600" y="2394466"/>
              <a:ext cx="358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2133600" y="2895600"/>
              <a:ext cx="3581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133600" y="2394466"/>
              <a:ext cx="0" cy="50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0800" y="2450068"/>
                <a:ext cx="660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450068"/>
                <a:ext cx="6600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/>
          <p:cNvSpPr/>
          <p:nvPr/>
        </p:nvSpPr>
        <p:spPr>
          <a:xfrm>
            <a:off x="2286000" y="2667000"/>
            <a:ext cx="73162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514600" y="2667000"/>
            <a:ext cx="73162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113580" y="2450068"/>
            <a:ext cx="1458420" cy="369332"/>
            <a:chOff x="3657600" y="2450068"/>
            <a:chExt cx="145842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7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41148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3434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575038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240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How to access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element from the queue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2394466"/>
            <a:ext cx="3581400" cy="501134"/>
            <a:chOff x="2133600" y="2394466"/>
            <a:chExt cx="3581400" cy="501134"/>
          </a:xfrm>
        </p:grpSpPr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2133600" y="2394466"/>
              <a:ext cx="358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2133600" y="2895600"/>
              <a:ext cx="3581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133600" y="2394466"/>
              <a:ext cx="0" cy="50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62200" y="2450068"/>
                <a:ext cx="660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450068"/>
                <a:ext cx="6600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2286000" y="2667000"/>
            <a:ext cx="73162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884980" y="2450068"/>
            <a:ext cx="1458420" cy="369332"/>
            <a:chOff x="3657600" y="2450068"/>
            <a:chExt cx="145842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7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41148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3434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575038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06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How to access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element from the queue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2394466"/>
            <a:ext cx="3581400" cy="501134"/>
            <a:chOff x="2133600" y="2394466"/>
            <a:chExt cx="3581400" cy="501134"/>
          </a:xfrm>
        </p:grpSpPr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2133600" y="2394466"/>
              <a:ext cx="358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2133600" y="2895600"/>
              <a:ext cx="3581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133600" y="2394466"/>
              <a:ext cx="0" cy="50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33600" y="2450068"/>
                <a:ext cx="660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450068"/>
                <a:ext cx="6600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656380" y="2450068"/>
            <a:ext cx="1458420" cy="369332"/>
            <a:chOff x="3657600" y="2450068"/>
            <a:chExt cx="145842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7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41148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3434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575038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1262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How to access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element from the queue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2394466"/>
            <a:ext cx="3581400" cy="501134"/>
            <a:chOff x="2133600" y="2394466"/>
            <a:chExt cx="3581400" cy="501134"/>
          </a:xfrm>
        </p:grpSpPr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2133600" y="2394466"/>
              <a:ext cx="358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2133600" y="2895600"/>
              <a:ext cx="3581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133600" y="2394466"/>
              <a:ext cx="0" cy="50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133600" y="2450068"/>
            <a:ext cx="1458420" cy="369332"/>
            <a:chOff x="3657600" y="2450068"/>
            <a:chExt cx="145842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7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41148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3434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575038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B9187A-62B7-7048-8A20-CE3F13B26A44}"/>
              </a:ext>
            </a:extLst>
          </p:cNvPr>
          <p:cNvSpPr txBox="1"/>
          <p:nvPr/>
        </p:nvSpPr>
        <p:spPr>
          <a:xfrm>
            <a:off x="990600" y="480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B38DD-D17A-5341-B3CA-892A44AE7B63}"/>
              </a:ext>
            </a:extLst>
          </p:cNvPr>
          <p:cNvSpPr txBox="1"/>
          <p:nvPr/>
        </p:nvSpPr>
        <p:spPr>
          <a:xfrm>
            <a:off x="594850" y="4495800"/>
            <a:ext cx="99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Front</a:t>
            </a:r>
            <a:r>
              <a:rPr lang="en-US" sz="1800" b="1" dirty="0"/>
              <a:t>(Q</a:t>
            </a:r>
            <a:r>
              <a:rPr lang="en-US" sz="1800" dirty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598872-00E4-3E4F-B06E-BBD2DA83C2D1}"/>
                  </a:ext>
                </a:extLst>
              </p:cNvPr>
              <p:cNvSpPr txBox="1"/>
              <p:nvPr/>
            </p:nvSpPr>
            <p:spPr>
              <a:xfrm>
                <a:off x="585136" y="3973016"/>
                <a:ext cx="39868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Dequeue</a:t>
                </a:r>
                <a:r>
                  <a:rPr lang="en-US" dirty="0"/>
                  <a:t> operations followed by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598872-00E4-3E4F-B06E-BBD2DA83C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36" y="3973016"/>
                <a:ext cx="3986861" cy="369332"/>
              </a:xfrm>
              <a:prstGeom prst="rect">
                <a:avLst/>
              </a:prstGeom>
              <a:blipFill>
                <a:blip r:embed="rId8"/>
                <a:stretch>
                  <a:fillRect l="-637" t="-6667" r="-19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325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7A1A97-BA47-5245-A580-EE8693CB5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Implementation of Queue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425DDA6-286E-6B43-9BA0-D04B75D16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using </a:t>
            </a:r>
            <a:r>
              <a:rPr lang="en-US" sz="4000" b="1" dirty="0">
                <a:solidFill>
                  <a:srgbClr val="7030A0"/>
                </a:solidFill>
              </a:rPr>
              <a:t>arrays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FB5FB3-E501-5846-BA48-F11C60D1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EE63-8907-1649-B641-B5198683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important </a:t>
            </a:r>
            <a:r>
              <a:rPr lang="en-US" sz="3600" b="1" dirty="0">
                <a:solidFill>
                  <a:srgbClr val="7030A0"/>
                </a:solidFill>
              </a:rPr>
              <a:t>assumption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/>
              <a:t>for the </a:t>
            </a:r>
            <a:r>
              <a:rPr lang="en-US" sz="3600" b="1" dirty="0">
                <a:solidFill>
                  <a:srgbClr val="0070C0"/>
                </a:solidFill>
              </a:rPr>
              <a:t>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C351A-88A0-C245-BB26-EEA1314606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/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Though the number of operations on </a:t>
                </a:r>
                <a:r>
                  <a:rPr lang="en-US" sz="2400" b="1" dirty="0"/>
                  <a:t>Queue </a:t>
                </a:r>
                <a:r>
                  <a:rPr lang="en-US" sz="2400" dirty="0"/>
                  <a:t>may be arbitrarily large, 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the total number of elements present in the Queue 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at any moment of time will be at most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/>
                  <a:t>How will you use this assumption it to implement </a:t>
                </a:r>
                <a:r>
                  <a:rPr lang="en-US" sz="2400" b="1" dirty="0"/>
                  <a:t>Queue </a:t>
                </a:r>
                <a:r>
                  <a:rPr lang="en-US" sz="2400" dirty="0"/>
                  <a:t>using </a:t>
                </a:r>
                <a:r>
                  <a:rPr lang="en-US" sz="2400" b="1" dirty="0"/>
                  <a:t>array </a:t>
                </a:r>
                <a:r>
                  <a:rPr lang="en-US" sz="2400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C351A-88A0-C245-BB26-EEA1314606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>
                <a:blip r:embed="rId2"/>
                <a:stretch>
                  <a:fillRect l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515D4-C573-0940-91C5-ABB66D2B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9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Implementation of </a:t>
            </a:r>
            <a:r>
              <a:rPr lang="en-US" sz="3600" b="1" dirty="0">
                <a:solidFill>
                  <a:srgbClr val="7030A0"/>
                </a:solidFill>
              </a:rPr>
              <a:t>Queue </a:t>
            </a:r>
            <a:r>
              <a:rPr lang="en-US" sz="3600" b="1" dirty="0"/>
              <a:t>using</a:t>
            </a:r>
            <a:r>
              <a:rPr lang="en-US" sz="3600" b="1" dirty="0">
                <a:solidFill>
                  <a:srgbClr val="7030A0"/>
                </a:solidFill>
              </a:rPr>
              <a:t> array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front</a:t>
            </a:r>
            <a:r>
              <a:rPr lang="en-US" sz="2000" dirty="0"/>
              <a:t>:  the position of the </a:t>
            </a:r>
            <a:r>
              <a:rPr lang="en-US" sz="2000" b="1" dirty="0"/>
              <a:t>first</a:t>
            </a:r>
            <a:r>
              <a:rPr lang="en-US" sz="2000" dirty="0"/>
              <a:t> element of the queue in the array.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rear</a:t>
            </a:r>
            <a:r>
              <a:rPr lang="en-US" sz="2000" dirty="0"/>
              <a:t>:   the position of the </a:t>
            </a:r>
            <a:r>
              <a:rPr lang="en-US" sz="2000" b="1" dirty="0"/>
              <a:t>last</a:t>
            </a:r>
            <a:r>
              <a:rPr lang="en-US" sz="2000" dirty="0"/>
              <a:t> element of the queue in the array.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Enqueue</a:t>
            </a:r>
            <a:r>
              <a:rPr lang="en-US" sz="2000" dirty="0"/>
              <a:t>(</a:t>
            </a:r>
            <a:r>
              <a:rPr lang="en-US" sz="2000" dirty="0" err="1"/>
              <a:t>x,</a:t>
            </a:r>
            <a:r>
              <a:rPr lang="en-US" sz="2000" b="1" dirty="0" err="1">
                <a:solidFill>
                  <a:srgbClr val="7030A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       </a:t>
            </a:r>
            <a:r>
              <a:rPr lang="en-US" sz="2000" dirty="0">
                <a:solidFill>
                  <a:srgbClr val="0070C0"/>
                </a:solidFill>
              </a:rPr>
              <a:t>rear 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rear</a:t>
            </a:r>
            <a:r>
              <a:rPr lang="en-US" sz="2000" dirty="0"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;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    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70C0"/>
                </a:solidFill>
              </a:rPr>
              <a:t>rear</a:t>
            </a:r>
            <a:r>
              <a:rPr lang="en-US" sz="2000" dirty="0"/>
              <a:t>]</a:t>
            </a:r>
            <a:r>
              <a:rPr lang="en-US" sz="2000" dirty="0">
                <a:sym typeface="Wingdings" pitchFamily="2" charset="2"/>
              </a:rPr>
              <a:t>x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}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Dequeue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           x</a:t>
            </a:r>
            <a:r>
              <a:rPr lang="en-US" sz="2000" dirty="0">
                <a:sym typeface="Wingdings" pitchFamily="2" charset="2"/>
              </a:rPr>
              <a:t>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70C0"/>
                </a:solidFill>
              </a:rPr>
              <a:t>front</a:t>
            </a:r>
            <a:r>
              <a:rPr lang="en-US" sz="2000" dirty="0"/>
              <a:t>]</a:t>
            </a:r>
            <a:r>
              <a:rPr lang="en-US" sz="2000" dirty="0">
                <a:sym typeface="Wingdings" pitchFamily="2" charset="2"/>
              </a:rPr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    </a:t>
            </a:r>
            <a:r>
              <a:rPr lang="en-US" sz="2000" dirty="0">
                <a:solidFill>
                  <a:srgbClr val="0070C0"/>
                </a:solidFill>
              </a:rPr>
              <a:t>front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front</a:t>
            </a:r>
            <a:r>
              <a:rPr lang="en-US" sz="2000" dirty="0"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    return </a:t>
            </a:r>
            <a:r>
              <a:rPr lang="en-US" sz="2000" dirty="0"/>
              <a:t>x</a:t>
            </a:r>
            <a:r>
              <a:rPr lang="en-US" sz="20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72000" y="4495800"/>
            <a:ext cx="3048000" cy="381000"/>
            <a:chOff x="3505200" y="4114800"/>
            <a:chExt cx="3048000" cy="381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05200" y="4114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505200" y="4495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05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886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67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48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87068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29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10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91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53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570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49702" y="4495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10200" y="4495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26130" y="44958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495800" y="4876800"/>
            <a:ext cx="547201" cy="688777"/>
            <a:chOff x="4495800" y="5943600"/>
            <a:chExt cx="547201" cy="688777"/>
          </a:xfrm>
        </p:grpSpPr>
        <p:sp>
          <p:nvSpPr>
            <p:cNvPr id="28" name="Up Arrow 27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95800" y="6324600"/>
              <a:ext cx="547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front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69541" y="4876800"/>
            <a:ext cx="483659" cy="688777"/>
            <a:chOff x="4559342" y="5943600"/>
            <a:chExt cx="483659" cy="688777"/>
          </a:xfrm>
        </p:grpSpPr>
        <p:sp>
          <p:nvSpPr>
            <p:cNvPr id="32" name="Up Arrow 31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59342" y="6324600"/>
              <a:ext cx="483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rear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107130" y="4495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688541" y="4876800"/>
            <a:ext cx="483659" cy="688777"/>
            <a:chOff x="4559342" y="5943600"/>
            <a:chExt cx="483659" cy="688777"/>
          </a:xfrm>
        </p:grpSpPr>
        <p:sp>
          <p:nvSpPr>
            <p:cNvPr id="36" name="Up Arrow 35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59342" y="6324600"/>
              <a:ext cx="483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rear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62999" y="4876800"/>
            <a:ext cx="547201" cy="688777"/>
            <a:chOff x="4495800" y="5943600"/>
            <a:chExt cx="547201" cy="688777"/>
          </a:xfrm>
        </p:grpSpPr>
        <p:sp>
          <p:nvSpPr>
            <p:cNvPr id="39" name="Up Arrow 38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95800" y="6324600"/>
              <a:ext cx="547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front</a:t>
              </a:r>
            </a:p>
          </p:txBody>
        </p:sp>
      </p:grpSp>
      <p:sp>
        <p:nvSpPr>
          <p:cNvPr id="41" name="Down Ribbon 40"/>
          <p:cNvSpPr/>
          <p:nvPr/>
        </p:nvSpPr>
        <p:spPr>
          <a:xfrm>
            <a:off x="6019800" y="3124200"/>
            <a:ext cx="2833202" cy="1066800"/>
          </a:xfrm>
          <a:prstGeom prst="ribbon">
            <a:avLst>
              <a:gd name="adj1" fmla="val 16667"/>
              <a:gd name="adj2" fmla="val 7153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There is a serious </a:t>
            </a:r>
            <a:r>
              <a:rPr lang="en-US" b="1" dirty="0">
                <a:solidFill>
                  <a:srgbClr val="C00000"/>
                </a:solidFill>
              </a:rPr>
              <a:t>problem</a:t>
            </a:r>
            <a:r>
              <a:rPr lang="en-US" b="1" dirty="0">
                <a:solidFill>
                  <a:schemeClr val="tx1"/>
                </a:solidFill>
              </a:rPr>
              <a:t> 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0A3EE-499E-3846-8166-97DA8D050126}"/>
              </a:ext>
            </a:extLst>
          </p:cNvPr>
          <p:cNvSpPr/>
          <p:nvPr/>
        </p:nvSpPr>
        <p:spPr>
          <a:xfrm>
            <a:off x="1523999" y="1600200"/>
            <a:ext cx="3352797" cy="380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4BCB4-0FBD-E347-999D-FE26968075D6}"/>
              </a:ext>
            </a:extLst>
          </p:cNvPr>
          <p:cNvSpPr/>
          <p:nvPr/>
        </p:nvSpPr>
        <p:spPr>
          <a:xfrm>
            <a:off x="4876800" y="1600200"/>
            <a:ext cx="3352797" cy="380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B2AE16-AFDA-434A-88CC-50482485B474}"/>
              </a:ext>
            </a:extLst>
          </p:cNvPr>
          <p:cNvSpPr/>
          <p:nvPr/>
        </p:nvSpPr>
        <p:spPr>
          <a:xfrm>
            <a:off x="1447800" y="1981204"/>
            <a:ext cx="3352797" cy="380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EABDEC-CAB8-5042-B375-436292B6F2AD}"/>
              </a:ext>
            </a:extLst>
          </p:cNvPr>
          <p:cNvSpPr/>
          <p:nvPr/>
        </p:nvSpPr>
        <p:spPr>
          <a:xfrm>
            <a:off x="4876801" y="1981204"/>
            <a:ext cx="3352797" cy="380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1A811D-2DC6-B64D-A57B-D8AACBBD2C3D}"/>
              </a:ext>
            </a:extLst>
          </p:cNvPr>
          <p:cNvSpPr/>
          <p:nvPr/>
        </p:nvSpPr>
        <p:spPr>
          <a:xfrm>
            <a:off x="914400" y="3048000"/>
            <a:ext cx="2209801" cy="380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A36C37-61D6-014C-96A2-08590F191A4A}"/>
              </a:ext>
            </a:extLst>
          </p:cNvPr>
          <p:cNvSpPr/>
          <p:nvPr/>
        </p:nvSpPr>
        <p:spPr>
          <a:xfrm>
            <a:off x="762000" y="3505204"/>
            <a:ext cx="2209801" cy="380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E5B771-5D6D-FF49-A32C-CA316AC69A9B}"/>
              </a:ext>
            </a:extLst>
          </p:cNvPr>
          <p:cNvSpPr/>
          <p:nvPr/>
        </p:nvSpPr>
        <p:spPr>
          <a:xfrm>
            <a:off x="914400" y="4572004"/>
            <a:ext cx="2209801" cy="380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136FBB-6A7B-324F-8AEA-DE8B6D4A034F}"/>
              </a:ext>
            </a:extLst>
          </p:cNvPr>
          <p:cNvSpPr/>
          <p:nvPr/>
        </p:nvSpPr>
        <p:spPr>
          <a:xfrm>
            <a:off x="762000" y="4953000"/>
            <a:ext cx="2209801" cy="380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E2EF10-90D5-174E-91DC-F5AF8C4BC4D0}"/>
              </a:ext>
            </a:extLst>
          </p:cNvPr>
          <p:cNvSpPr/>
          <p:nvPr/>
        </p:nvSpPr>
        <p:spPr>
          <a:xfrm>
            <a:off x="838200" y="5334000"/>
            <a:ext cx="2209801" cy="380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3E423-438A-784D-A8D7-327072ECD68D}"/>
              </a:ext>
            </a:extLst>
          </p:cNvPr>
          <p:cNvSpPr txBox="1"/>
          <p:nvPr/>
        </p:nvSpPr>
        <p:spPr>
          <a:xfrm>
            <a:off x="4180946" y="4481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Q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990B64-4479-9042-894B-1797A4ADC93A}"/>
                  </a:ext>
                </a:extLst>
              </p:cNvPr>
              <p:cNvSpPr txBox="1"/>
              <p:nvPr/>
            </p:nvSpPr>
            <p:spPr>
              <a:xfrm>
                <a:off x="3124198" y="846138"/>
                <a:ext cx="231268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Keep an array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990B64-4479-9042-894B-1797A4ADC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198" y="846138"/>
                <a:ext cx="2312684" cy="369332"/>
              </a:xfrm>
              <a:prstGeom prst="rect">
                <a:avLst/>
              </a:prstGeom>
              <a:blipFill>
                <a:blip r:embed="rId2"/>
                <a:stretch>
                  <a:fillRect l="-217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15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24" grpId="0"/>
      <p:bldP spid="24" grpId="1"/>
      <p:bldP spid="25" grpId="0"/>
      <p:bldP spid="26" grpId="0"/>
      <p:bldP spid="27" grpId="0"/>
      <p:bldP spid="34" grpId="0"/>
      <p:bldP spid="41" grpId="0" animBg="1"/>
      <p:bldP spid="5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8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Implementation of </a:t>
            </a:r>
            <a:r>
              <a:rPr lang="en-US" sz="3600" b="1" dirty="0">
                <a:solidFill>
                  <a:srgbClr val="7030A0"/>
                </a:solidFill>
              </a:rPr>
              <a:t>Queue </a:t>
            </a:r>
            <a:r>
              <a:rPr lang="en-US" sz="3600" b="1" dirty="0"/>
              <a:t>using</a:t>
            </a:r>
            <a:r>
              <a:rPr lang="en-US" sz="3600" b="1" dirty="0">
                <a:solidFill>
                  <a:srgbClr val="7030A0"/>
                </a:solidFill>
              </a:rPr>
              <a:t> array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95600" y="2283023"/>
            <a:ext cx="3048000" cy="381000"/>
            <a:chOff x="3505200" y="4114800"/>
            <a:chExt cx="3048000" cy="381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05200" y="4114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505200" y="4495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505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86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67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48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187068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29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10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91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53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935584" y="22976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36141" y="2664023"/>
            <a:ext cx="483659" cy="688777"/>
            <a:chOff x="4559342" y="5943600"/>
            <a:chExt cx="483659" cy="688777"/>
          </a:xfrm>
        </p:grpSpPr>
        <p:sp>
          <p:nvSpPr>
            <p:cNvPr id="25" name="Up Arrow 24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59342" y="6324600"/>
              <a:ext cx="483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rear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29599" y="2283023"/>
            <a:ext cx="1599573" cy="1069777"/>
            <a:chOff x="4329599" y="2283023"/>
            <a:chExt cx="1599573" cy="1069777"/>
          </a:xfrm>
        </p:grpSpPr>
        <p:sp>
          <p:nvSpPr>
            <p:cNvPr id="18" name="TextBox 17"/>
            <p:cNvSpPr txBox="1"/>
            <p:nvPr/>
          </p:nvSpPr>
          <p:spPr>
            <a:xfrm>
              <a:off x="4492502" y="228302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4936" y="228302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h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68930" y="2283023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k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329599" y="2664023"/>
              <a:ext cx="547201" cy="688777"/>
              <a:chOff x="4495800" y="5943600"/>
              <a:chExt cx="547201" cy="688777"/>
            </a:xfrm>
          </p:grpSpPr>
          <p:sp>
            <p:nvSpPr>
              <p:cNvPr id="22" name="Up Arrow 21"/>
              <p:cNvSpPr/>
              <p:nvPr/>
            </p:nvSpPr>
            <p:spPr>
              <a:xfrm>
                <a:off x="4686300" y="5943600"/>
                <a:ext cx="190500" cy="457200"/>
              </a:xfrm>
              <a:prstGeom prst="up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95800" y="6324600"/>
                <a:ext cx="547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front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635502" y="2283023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v</a:t>
              </a:r>
            </a:p>
          </p:txBody>
        </p:sp>
      </p:grpSp>
      <p:sp>
        <p:nvSpPr>
          <p:cNvPr id="30" name="Down Ribbon 29"/>
          <p:cNvSpPr/>
          <p:nvPr/>
        </p:nvSpPr>
        <p:spPr>
          <a:xfrm>
            <a:off x="2971800" y="4114800"/>
            <a:ext cx="2833202" cy="1066800"/>
          </a:xfrm>
          <a:prstGeom prst="ribbon">
            <a:avLst>
              <a:gd name="adj1" fmla="val 16667"/>
              <a:gd name="adj2" fmla="val 7153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How to perform </a:t>
            </a:r>
            <a:r>
              <a:rPr lang="en-US" b="1" dirty="0" err="1">
                <a:solidFill>
                  <a:srgbClr val="C00000"/>
                </a:solidFill>
              </a:rPr>
              <a:t>Enqueue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t</a:t>
            </a:r>
            <a:r>
              <a:rPr lang="en-US" b="1" dirty="0" err="1">
                <a:solidFill>
                  <a:schemeClr val="tx1"/>
                </a:solidFill>
              </a:rPr>
              <a:t>,</a:t>
            </a:r>
            <a:r>
              <a:rPr lang="en-US" b="1" dirty="0" err="1">
                <a:solidFill>
                  <a:srgbClr val="7030A0"/>
                </a:solidFill>
              </a:rPr>
              <a:t>Q</a:t>
            </a:r>
            <a:r>
              <a:rPr lang="en-US" b="1" dirty="0">
                <a:solidFill>
                  <a:schemeClr val="tx1"/>
                </a:solidFill>
              </a:rPr>
              <a:t>) ?</a:t>
            </a:r>
          </a:p>
        </p:txBody>
      </p:sp>
      <p:sp>
        <p:nvSpPr>
          <p:cNvPr id="31" name="Down Ribbon 30"/>
          <p:cNvSpPr/>
          <p:nvPr/>
        </p:nvSpPr>
        <p:spPr>
          <a:xfrm>
            <a:off x="2971800" y="4419600"/>
            <a:ext cx="2833202" cy="1066800"/>
          </a:xfrm>
          <a:prstGeom prst="ribbon">
            <a:avLst>
              <a:gd name="adj1" fmla="val 16667"/>
              <a:gd name="adj2" fmla="val 7153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How to perform </a:t>
            </a:r>
            <a:r>
              <a:rPr lang="en-US" b="1" dirty="0" err="1">
                <a:solidFill>
                  <a:srgbClr val="C00000"/>
                </a:solidFill>
              </a:rPr>
              <a:t>Enqueue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x</a:t>
            </a:r>
            <a:r>
              <a:rPr lang="en-US" b="1" dirty="0" err="1">
                <a:solidFill>
                  <a:schemeClr val="tx1"/>
                </a:solidFill>
              </a:rPr>
              <a:t>,</a:t>
            </a:r>
            <a:r>
              <a:rPr lang="en-US" b="1" dirty="0" err="1">
                <a:solidFill>
                  <a:srgbClr val="7030A0"/>
                </a:solidFill>
              </a:rPr>
              <a:t>Q</a:t>
            </a:r>
            <a:r>
              <a:rPr lang="en-US" b="1" dirty="0">
                <a:solidFill>
                  <a:schemeClr val="tx1"/>
                </a:solidFill>
              </a:rPr>
              <a:t>) 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67136" y="2286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D0CF601-D893-E449-A85F-F876D58FFCC4}"/>
                  </a:ext>
                </a:extLst>
              </p:cNvPr>
              <p:cNvSpPr txBox="1"/>
              <p:nvPr/>
            </p:nvSpPr>
            <p:spPr>
              <a:xfrm>
                <a:off x="3124198" y="846138"/>
                <a:ext cx="231268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Keep an array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D0CF601-D893-E449-A85F-F876D58FF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198" y="846138"/>
                <a:ext cx="2312684" cy="369332"/>
              </a:xfrm>
              <a:prstGeom prst="rect">
                <a:avLst/>
              </a:prstGeom>
              <a:blipFill>
                <a:blip r:embed="rId2"/>
                <a:stretch>
                  <a:fillRect l="-217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28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0.29844 -0.0053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1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44 -0.00533 L -0.24844 -0.00533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 animBg="1"/>
      <p:bldP spid="30" grpId="1" animBg="1"/>
      <p:bldP spid="31" grpId="0" animBg="1"/>
      <p:bldP spid="31" grpId="1" animBg="1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Implementation of </a:t>
            </a:r>
            <a:r>
              <a:rPr lang="en-US" sz="3600" b="1" dirty="0">
                <a:solidFill>
                  <a:srgbClr val="7030A0"/>
                </a:solidFill>
              </a:rPr>
              <a:t>Queue </a:t>
            </a:r>
            <a:r>
              <a:rPr lang="en-US" sz="3600" b="1" dirty="0"/>
              <a:t>using</a:t>
            </a:r>
            <a:r>
              <a:rPr lang="en-US" sz="3600" b="1" dirty="0">
                <a:solidFill>
                  <a:srgbClr val="7030A0"/>
                </a:solidFill>
              </a:rPr>
              <a:t> array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Enqueue</a:t>
            </a:r>
            <a:r>
              <a:rPr lang="en-US" sz="2000" dirty="0"/>
              <a:t>(</a:t>
            </a:r>
            <a:r>
              <a:rPr lang="en-US" sz="2000" dirty="0" err="1"/>
              <a:t>x,</a:t>
            </a:r>
            <a:r>
              <a:rPr lang="en-US" sz="2000" b="1" dirty="0" err="1">
                <a:solidFill>
                  <a:srgbClr val="7030A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      </a:t>
            </a:r>
            <a:r>
              <a:rPr lang="en-US" sz="2000" dirty="0">
                <a:solidFill>
                  <a:srgbClr val="0070C0"/>
                </a:solidFill>
              </a:rPr>
              <a:t>rear 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rear</a:t>
            </a:r>
            <a:r>
              <a:rPr lang="en-US" sz="2000" dirty="0"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; 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   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70C0"/>
                </a:solidFill>
              </a:rPr>
              <a:t>rear</a:t>
            </a:r>
            <a:r>
              <a:rPr lang="en-US" sz="2000" dirty="0"/>
              <a:t>]</a:t>
            </a:r>
            <a:r>
              <a:rPr lang="en-US" sz="2000" dirty="0">
                <a:sym typeface="Wingdings" pitchFamily="2" charset="2"/>
              </a:rPr>
              <a:t>x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Dequeue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           x</a:t>
            </a:r>
            <a:r>
              <a:rPr lang="en-US" sz="2000" dirty="0">
                <a:sym typeface="Wingdings" pitchFamily="2" charset="2"/>
              </a:rPr>
              <a:t>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70C0"/>
                </a:solidFill>
              </a:rPr>
              <a:t>front</a:t>
            </a:r>
            <a:r>
              <a:rPr lang="en-US" sz="2000" dirty="0"/>
              <a:t>]</a:t>
            </a:r>
            <a:r>
              <a:rPr lang="en-US" sz="2000" dirty="0">
                <a:sym typeface="Wingdings" pitchFamily="2" charset="2"/>
              </a:rPr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    </a:t>
            </a:r>
            <a:r>
              <a:rPr lang="en-US" sz="2000" dirty="0">
                <a:solidFill>
                  <a:srgbClr val="0070C0"/>
                </a:solidFill>
              </a:rPr>
              <a:t>front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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front</a:t>
            </a:r>
            <a:r>
              <a:rPr lang="en-US" sz="2000" dirty="0"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    return </a:t>
            </a:r>
            <a:r>
              <a:rPr lang="en-US" sz="2000" dirty="0"/>
              <a:t>x</a:t>
            </a:r>
            <a:r>
              <a:rPr lang="en-US" sz="20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IsEmpty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7030A0"/>
                </a:solidFill>
              </a:rPr>
              <a:t>Q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{                ??                    }</a:t>
            </a: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1981200"/>
            <a:ext cx="21336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rear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mod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n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6400" y="4191000"/>
            <a:ext cx="22098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front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mod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n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0600" y="5715000"/>
            <a:ext cx="22098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Do it as an exercise 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ACEB32-6395-3942-8B25-9CA03AE52384}"/>
                  </a:ext>
                </a:extLst>
              </p:cNvPr>
              <p:cNvSpPr txBox="1"/>
              <p:nvPr/>
            </p:nvSpPr>
            <p:spPr>
              <a:xfrm>
                <a:off x="3124198" y="846138"/>
                <a:ext cx="231268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Keep an array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ACEB32-6395-3942-8B25-9CA03AE52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198" y="846138"/>
                <a:ext cx="2312684" cy="369332"/>
              </a:xfrm>
              <a:prstGeom prst="rect">
                <a:avLst/>
              </a:prstGeom>
              <a:blipFill>
                <a:blip r:embed="rId2"/>
                <a:stretch>
                  <a:fillRect l="-217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2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Queue</a:t>
            </a:r>
            <a:r>
              <a:rPr lang="en-US" sz="3600" b="1" dirty="0"/>
              <a:t>: a new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/>
              <a:t>Data Structure </a:t>
            </a:r>
            <a:r>
              <a:rPr lang="en-US" sz="2800" b="1" u="sng" dirty="0">
                <a:solidFill>
                  <a:srgbClr val="7030A0"/>
                </a:solidFill>
              </a:rPr>
              <a:t>Queue:</a:t>
            </a: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Mathematical Modeling of Queue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/>
              <a:t>Implementation of Queue using arrays</a:t>
            </a:r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451C8A-4443-554A-90C2-044747806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Efficient data structure for </a:t>
            </a:r>
            <a:r>
              <a:rPr lang="en-US" b="1" dirty="0">
                <a:solidFill>
                  <a:srgbClr val="7030A0"/>
                </a:solidFill>
              </a:rPr>
              <a:t>Directory</a:t>
            </a:r>
            <a:r>
              <a:rPr lang="en-US" b="1" dirty="0"/>
              <a:t> Problem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D102257-8AF8-8A4F-87AB-9778FF15C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C0F29-FBDF-0846-91C5-0B17D232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Nearly</a:t>
            </a:r>
            <a:r>
              <a:rPr lang="en-US" sz="3600" b="1" dirty="0">
                <a:solidFill>
                  <a:srgbClr val="7030A0"/>
                </a:solidFill>
              </a:rPr>
              <a:t> balanced </a:t>
            </a:r>
            <a:r>
              <a:rPr lang="en-US" sz="3600" b="1" dirty="0"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6C31"/>
                </a:solidFill>
              </a:rPr>
              <a:t>Homework </a:t>
            </a:r>
            <a:r>
              <a:rPr lang="en-US" sz="2400" b="1" dirty="0"/>
              <a:t>from the past:</a:t>
            </a:r>
          </a:p>
          <a:p>
            <a:pPr marL="0" indent="0">
              <a:buNone/>
            </a:pPr>
            <a:r>
              <a:rPr lang="en-US" sz="2400" dirty="0"/>
              <a:t>Design an </a:t>
            </a:r>
            <a:r>
              <a:rPr lang="en-US" sz="2400" u="sng" dirty="0"/>
              <a:t>efficient </a:t>
            </a:r>
            <a:r>
              <a:rPr lang="en-US" sz="2400" dirty="0"/>
              <a:t>algorithm to transform </a:t>
            </a:r>
          </a:p>
          <a:p>
            <a:pPr marL="0" indent="0">
              <a:buNone/>
            </a:pPr>
            <a:r>
              <a:rPr lang="en-US" sz="2400" dirty="0"/>
              <a:t>	a </a:t>
            </a:r>
            <a:r>
              <a:rPr lang="en-US" sz="2400" b="1" dirty="0">
                <a:solidFill>
                  <a:srgbClr val="006C31"/>
                </a:solidFill>
              </a:rPr>
              <a:t>nearly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balanced </a:t>
            </a:r>
            <a:r>
              <a:rPr lang="en-US" sz="2400" dirty="0"/>
              <a:t>BST to a </a:t>
            </a:r>
            <a:r>
              <a:rPr lang="en-US" sz="2400" b="1" dirty="0">
                <a:solidFill>
                  <a:srgbClr val="7030A0"/>
                </a:solidFill>
              </a:rPr>
              <a:t>perfectly balanced </a:t>
            </a:r>
            <a:r>
              <a:rPr lang="en-US" sz="2400" dirty="0"/>
              <a:t>BST.</a:t>
            </a:r>
          </a:p>
          <a:p>
            <a:pPr marL="0" indent="0" algn="ctr">
              <a:buNone/>
            </a:pPr>
            <a:r>
              <a:rPr lang="en-US" sz="2800" b="1" dirty="0"/>
              <a:t>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6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Enumerating the values in</a:t>
            </a:r>
            <a:br>
              <a:rPr lang="en-US" sz="3200" dirty="0"/>
            </a:br>
            <a:r>
              <a:rPr lang="en-US" sz="3200" dirty="0"/>
              <a:t>a Binary Search Tree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8006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41371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7900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96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D05860E8-3230-024D-B4B9-54005086305B}"/>
              </a:ext>
            </a:extLst>
          </p:cNvPr>
          <p:cNvSpPr/>
          <p:nvPr/>
        </p:nvSpPr>
        <p:spPr>
          <a:xfrm>
            <a:off x="367972" y="2453006"/>
            <a:ext cx="4661228" cy="2705251"/>
          </a:xfrm>
          <a:prstGeom prst="triangle">
            <a:avLst>
              <a:gd name="adj" fmla="val 51266"/>
            </a:avLst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riangle 239">
            <a:extLst>
              <a:ext uri="{FF2B5EF4-FFF2-40B4-BE49-F238E27FC236}">
                <a16:creationId xmlns:a16="http://schemas.microsoft.com/office/drawing/2014/main" id="{40C6CF71-4A9E-0A42-AE33-17F87D72DBC3}"/>
              </a:ext>
            </a:extLst>
          </p:cNvPr>
          <p:cNvSpPr/>
          <p:nvPr/>
        </p:nvSpPr>
        <p:spPr>
          <a:xfrm>
            <a:off x="4419600" y="2476349"/>
            <a:ext cx="4661228" cy="2705251"/>
          </a:xfrm>
          <a:prstGeom prst="triangle">
            <a:avLst>
              <a:gd name="adj" fmla="val 51266"/>
            </a:avLst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riangle 241">
            <a:extLst>
              <a:ext uri="{FF2B5EF4-FFF2-40B4-BE49-F238E27FC236}">
                <a16:creationId xmlns:a16="http://schemas.microsoft.com/office/drawing/2014/main" id="{6C20734D-629D-054F-A109-0263B91FF449}"/>
              </a:ext>
            </a:extLst>
          </p:cNvPr>
          <p:cNvSpPr/>
          <p:nvPr/>
        </p:nvSpPr>
        <p:spPr>
          <a:xfrm>
            <a:off x="520372" y="3155631"/>
            <a:ext cx="2344162" cy="2155026"/>
          </a:xfrm>
          <a:prstGeom prst="triangle">
            <a:avLst>
              <a:gd name="adj" fmla="val 51266"/>
            </a:avLst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riangle 242">
            <a:extLst>
              <a:ext uri="{FF2B5EF4-FFF2-40B4-BE49-F238E27FC236}">
                <a16:creationId xmlns:a16="http://schemas.microsoft.com/office/drawing/2014/main" id="{A54FBE62-5974-6343-B679-0451492C32A4}"/>
              </a:ext>
            </a:extLst>
          </p:cNvPr>
          <p:cNvSpPr/>
          <p:nvPr/>
        </p:nvSpPr>
        <p:spPr>
          <a:xfrm>
            <a:off x="2761238" y="3048000"/>
            <a:ext cx="2344162" cy="2155026"/>
          </a:xfrm>
          <a:prstGeom prst="triangle">
            <a:avLst>
              <a:gd name="adj" fmla="val 51266"/>
            </a:avLst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1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2" grpId="1" animBg="1"/>
      <p:bldP spid="240" grpId="0" animBg="1"/>
      <p:bldP spid="240" grpId="1" animBg="1"/>
      <p:bldP spid="242" grpId="0" animBg="1"/>
      <p:bldP spid="242" grpId="1" animBg="1"/>
      <p:bldP spid="243" grpId="0" animBg="1"/>
      <p:bldP spid="24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Traversal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{       </a:t>
            </a:r>
            <a:r>
              <a:rPr lang="en-US" sz="2400" dirty="0">
                <a:solidFill>
                  <a:srgbClr val="0070C0"/>
                </a:solidFill>
              </a:rPr>
              <a:t>p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b="1" dirty="0">
                <a:solidFill>
                  <a:srgbClr val="00B050"/>
                </a:solidFill>
                <a:sym typeface="Wingdings" pitchFamily="2" charset="2"/>
              </a:rPr>
              <a:t>T</a:t>
            </a:r>
            <a:r>
              <a:rPr lang="en-US" sz="24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</a:t>
            </a:r>
            <a:r>
              <a:rPr lang="en-US" sz="2400" b="1" dirty="0">
                <a:sym typeface="Wingdings" pitchFamily="2" charset="2"/>
              </a:rPr>
              <a:t>if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=</a:t>
            </a:r>
            <a:r>
              <a:rPr lang="en-US" sz="2400" b="1" dirty="0">
                <a:sym typeface="Wingdings" pitchFamily="2" charset="2"/>
              </a:rPr>
              <a:t>NULL</a:t>
            </a:r>
            <a:r>
              <a:rPr lang="en-US" sz="2400" dirty="0">
                <a:sym typeface="Wingdings" pitchFamily="2" charset="2"/>
              </a:rPr>
              <a:t>) return;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</a:t>
            </a:r>
            <a:r>
              <a:rPr lang="en-US" sz="2400" b="1" dirty="0">
                <a:sym typeface="Wingdings" pitchFamily="2" charset="2"/>
              </a:rPr>
              <a:t>else</a:t>
            </a:r>
            <a:r>
              <a:rPr lang="en-US" sz="2400" dirty="0">
                <a:sym typeface="Wingdings" pitchFamily="2" charset="2"/>
              </a:rPr>
              <a:t>{      </a:t>
            </a:r>
            <a:r>
              <a:rPr lang="en-US" sz="2400" b="1" dirty="0">
                <a:sym typeface="Wingdings" pitchFamily="2" charset="2"/>
              </a:rPr>
              <a:t>if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b="1" dirty="0">
                <a:sym typeface="Wingdings" pitchFamily="2" charset="2"/>
              </a:rPr>
              <a:t>left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) &lt;&gt; </a:t>
            </a:r>
            <a:r>
              <a:rPr lang="en-US" sz="2400" b="1" dirty="0">
                <a:sym typeface="Wingdings" pitchFamily="2" charset="2"/>
              </a:rPr>
              <a:t>NULL</a:t>
            </a:r>
            <a:r>
              <a:rPr lang="en-US" sz="2400" dirty="0">
                <a:sym typeface="Wingdings" pitchFamily="2" charset="2"/>
              </a:rPr>
              <a:t>)    </a:t>
            </a:r>
            <a:r>
              <a:rPr lang="en-US" sz="2400" b="1" dirty="0">
                <a:solidFill>
                  <a:srgbClr val="7030A0"/>
                </a:solidFill>
                <a:sym typeface="Wingdings" pitchFamily="2" charset="2"/>
              </a:rPr>
              <a:t>Traversal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b="1" dirty="0">
                <a:sym typeface="Wingdings" pitchFamily="2" charset="2"/>
              </a:rPr>
              <a:t>left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       print(</a:t>
            </a:r>
            <a:r>
              <a:rPr lang="en-US" sz="2400" b="1" dirty="0">
                <a:sym typeface="Wingdings" pitchFamily="2" charset="2"/>
              </a:rPr>
              <a:t>value</a:t>
            </a:r>
            <a:r>
              <a:rPr lang="en-US" sz="2400" dirty="0">
                <a:sym typeface="Wingdings" pitchFamily="2" charset="2"/>
              </a:rPr>
              <a:t>(p));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       </a:t>
            </a:r>
            <a:r>
              <a:rPr lang="en-US" sz="2400" b="1" dirty="0">
                <a:sym typeface="Wingdings" pitchFamily="2" charset="2"/>
              </a:rPr>
              <a:t>if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b="1" dirty="0">
                <a:sym typeface="Wingdings" pitchFamily="2" charset="2"/>
              </a:rPr>
              <a:t>right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) &lt;&gt; </a:t>
            </a:r>
            <a:r>
              <a:rPr lang="en-US" sz="2400" b="1" dirty="0">
                <a:sym typeface="Wingdings" pitchFamily="2" charset="2"/>
              </a:rPr>
              <a:t>NULL</a:t>
            </a:r>
            <a:r>
              <a:rPr lang="en-US" sz="2400" dirty="0">
                <a:sym typeface="Wingdings" pitchFamily="2" charset="2"/>
              </a:rPr>
              <a:t>)    </a:t>
            </a:r>
            <a:r>
              <a:rPr lang="en-US" sz="2400" b="1" dirty="0">
                <a:solidFill>
                  <a:srgbClr val="7030A0"/>
                </a:solidFill>
                <a:sym typeface="Wingdings" pitchFamily="2" charset="2"/>
              </a:rPr>
              <a:t>Traversal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b="1" dirty="0">
                <a:sym typeface="Wingdings" pitchFamily="2" charset="2"/>
              </a:rPr>
              <a:t>right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}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Title 16">
            <a:extLst>
              <a:ext uri="{FF2B5EF4-FFF2-40B4-BE49-F238E27FC236}">
                <a16:creationId xmlns:a16="http://schemas.microsoft.com/office/drawing/2014/main" id="{A396ECF3-D53E-3149-AED7-D0C1D7F1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Enumerating the values in</a:t>
            </a:r>
            <a:br>
              <a:rPr lang="en-US" sz="3200" dirty="0"/>
            </a:br>
            <a:r>
              <a:rPr lang="en-US" sz="3200" dirty="0"/>
              <a:t>a Binary Search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3B7206-5E9F-AE4D-AE7B-03807636BB96}"/>
              </a:ext>
            </a:extLst>
          </p:cNvPr>
          <p:cNvSpPr/>
          <p:nvPr/>
        </p:nvSpPr>
        <p:spPr>
          <a:xfrm>
            <a:off x="4572000" y="27432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D2C75-E484-254E-8DB1-57AC51DCB8CA}"/>
              </a:ext>
            </a:extLst>
          </p:cNvPr>
          <p:cNvSpPr/>
          <p:nvPr/>
        </p:nvSpPr>
        <p:spPr>
          <a:xfrm>
            <a:off x="4800600" y="36576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05852A6F-604A-DE4E-A041-49E2D019F0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985516"/>
                  </p:ext>
                </p:extLst>
              </p:nvPr>
            </p:nvGraphicFramePr>
            <p:xfrm>
              <a:off x="1302769" y="5497359"/>
              <a:ext cx="5887070" cy="3657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88707">
                      <a:extLst>
                        <a:ext uri="{9D8B030D-6E8A-4147-A177-3AD203B41FA5}">
                          <a16:colId xmlns:a16="http://schemas.microsoft.com/office/drawing/2014/main" val="1304239632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139565307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3362819028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4151518768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1642479182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978046037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848593043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778579401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4109171316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3239941387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78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98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8434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05852A6F-604A-DE4E-A041-49E2D019F0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985516"/>
                  </p:ext>
                </p:extLst>
              </p:nvPr>
            </p:nvGraphicFramePr>
            <p:xfrm>
              <a:off x="1302769" y="5497359"/>
              <a:ext cx="5887070" cy="3657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88707">
                      <a:extLst>
                        <a:ext uri="{9D8B030D-6E8A-4147-A177-3AD203B41FA5}">
                          <a16:colId xmlns:a16="http://schemas.microsoft.com/office/drawing/2014/main" val="1304239632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139565307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3362819028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4151518768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1642479182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978046037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848593043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778579401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4109171316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323994138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28" r="-893617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348" r="-813043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r="-695745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522" r="-61087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7872" r="-497872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696" r="-40869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5745" r="-3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0870" r="-206522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3617" r="-102128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3043" r="-4348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434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359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8319-DF10-7A4C-9124-A7E6E196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99D2E7-5F21-7B4C-854A-6BB64CB3C0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1. Try to analyze how various recursive calls of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Traversal</a:t>
                </a:r>
                <a:r>
                  <a:rPr lang="en-US" sz="2400" b="1" dirty="0"/>
                  <a:t>(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400" b="1" dirty="0"/>
                  <a:t>) </a:t>
                </a:r>
                <a:r>
                  <a:rPr lang="en-US" sz="2400" dirty="0"/>
                  <a:t>are executed.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2. Show that the time complexity of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Traversal</a:t>
                </a:r>
                <a:r>
                  <a:rPr lang="en-US" sz="2400" b="1" dirty="0"/>
                  <a:t>(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400" b="1" dirty="0"/>
                  <a:t>)</a:t>
                </a:r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size</a:t>
                </a:r>
                <a:r>
                  <a:rPr lang="en-US" sz="2400" dirty="0"/>
                  <a:t>(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T</a:t>
                </a:r>
                <a:r>
                  <a:rPr lang="en-US" sz="2400" dirty="0"/>
                  <a:t>)).</a:t>
                </a:r>
                <a:endParaRPr lang="en-US" sz="24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99D2E7-5F21-7B4C-854A-6BB64CB3C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>
                <a:blip r:embed="rId2"/>
                <a:stretch>
                  <a:fillRect l="-1111" r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105C8-684C-B84E-AFDE-D2425750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Nearly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balanced </a:t>
            </a:r>
            <a:r>
              <a:rPr lang="en-US" sz="3600" dirty="0"/>
              <a:t>BST to </a:t>
            </a:r>
            <a:br>
              <a:rPr lang="en-US" sz="3600" dirty="0"/>
            </a:br>
            <a:r>
              <a:rPr lang="en-US" sz="3600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perfectly balanced </a:t>
            </a:r>
            <a:r>
              <a:rPr lang="en-US" sz="3600" dirty="0"/>
              <a:t>BST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91440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631E0-5E42-2849-B618-FA6278737E93}"/>
              </a:ext>
            </a:extLst>
          </p:cNvPr>
          <p:cNvSpPr txBox="1"/>
          <p:nvPr/>
        </p:nvSpPr>
        <p:spPr>
          <a:xfrm>
            <a:off x="3116026" y="2286000"/>
            <a:ext cx="226055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 </a:t>
            </a:r>
            <a:r>
              <a:rPr lang="en-US" sz="1800" b="1" dirty="0">
                <a:solidFill>
                  <a:srgbClr val="006C31"/>
                </a:solidFill>
              </a:rPr>
              <a:t>nearly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7030A0"/>
                </a:solidFill>
              </a:rPr>
              <a:t>balanced </a:t>
            </a:r>
            <a:r>
              <a:rPr lang="en-US" sz="1800" dirty="0"/>
              <a:t>BST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5532C-0310-A947-8CCD-F4B77070EF2A}"/>
              </a:ext>
            </a:extLst>
          </p:cNvPr>
          <p:cNvSpPr txBox="1"/>
          <p:nvPr/>
        </p:nvSpPr>
        <p:spPr>
          <a:xfrm>
            <a:off x="2971800" y="4495800"/>
            <a:ext cx="2508187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 </a:t>
            </a:r>
            <a:r>
              <a:rPr lang="en-US" sz="1800" b="1" dirty="0">
                <a:solidFill>
                  <a:srgbClr val="7030A0"/>
                </a:solidFill>
              </a:rPr>
              <a:t>perfectly balanced </a:t>
            </a:r>
            <a:r>
              <a:rPr lang="en-US" sz="1800" dirty="0"/>
              <a:t>BST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11">
                <a:extLst>
                  <a:ext uri="{FF2B5EF4-FFF2-40B4-BE49-F238E27FC236}">
                    <a16:creationId xmlns:a16="http://schemas.microsoft.com/office/drawing/2014/main" id="{9E3A0A37-1889-7445-AE30-C3B930B1FB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886554"/>
                  </p:ext>
                </p:extLst>
              </p:nvPr>
            </p:nvGraphicFramePr>
            <p:xfrm>
              <a:off x="1351930" y="3429000"/>
              <a:ext cx="5887070" cy="3657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88707">
                      <a:extLst>
                        <a:ext uri="{9D8B030D-6E8A-4147-A177-3AD203B41FA5}">
                          <a16:colId xmlns:a16="http://schemas.microsoft.com/office/drawing/2014/main" val="1304239632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139565307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3362819028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4151518768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1642479182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978046037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848593043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778579401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4109171316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3239941387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46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78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98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8434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11">
                <a:extLst>
                  <a:ext uri="{FF2B5EF4-FFF2-40B4-BE49-F238E27FC236}">
                    <a16:creationId xmlns:a16="http://schemas.microsoft.com/office/drawing/2014/main" id="{9E3A0A37-1889-7445-AE30-C3B930B1FB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886554"/>
                  </p:ext>
                </p:extLst>
              </p:nvPr>
            </p:nvGraphicFramePr>
            <p:xfrm>
              <a:off x="1351930" y="3429000"/>
              <a:ext cx="5887070" cy="3657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88707">
                      <a:extLst>
                        <a:ext uri="{9D8B030D-6E8A-4147-A177-3AD203B41FA5}">
                          <a16:colId xmlns:a16="http://schemas.microsoft.com/office/drawing/2014/main" val="1304239632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139565307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3362819028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4151518768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1642479182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978046037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848593043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778579401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4109171316"/>
                        </a:ext>
                      </a:extLst>
                    </a:gridCol>
                    <a:gridCol w="588707">
                      <a:extLst>
                        <a:ext uri="{9D8B030D-6E8A-4147-A177-3AD203B41FA5}">
                          <a16:colId xmlns:a16="http://schemas.microsoft.com/office/drawing/2014/main" val="323994138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74" t="-3448" r="-915217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448" r="-795745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348" t="-3448" r="-71304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7872" t="-3448" r="-59787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6522" t="-3448" r="-51087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6522" t="-3448" r="-41087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3617" t="-3448" r="-302128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8696" t="-3448" r="-208696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1489" t="-3448" r="-104255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0870" t="-3448" r="-6522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8434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Down Arrow 7">
            <a:extLst>
              <a:ext uri="{FF2B5EF4-FFF2-40B4-BE49-F238E27FC236}">
                <a16:creationId xmlns:a16="http://schemas.microsoft.com/office/drawing/2014/main" id="{6F1D0ACD-611A-9645-A0DC-3F17562E0DC6}"/>
              </a:ext>
            </a:extLst>
          </p:cNvPr>
          <p:cNvSpPr/>
          <p:nvPr/>
        </p:nvSpPr>
        <p:spPr>
          <a:xfrm>
            <a:off x="3996019" y="2678001"/>
            <a:ext cx="575981" cy="699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C5CBF68-5052-194B-98C6-F9287AE00C2E}"/>
              </a:ext>
            </a:extLst>
          </p:cNvPr>
          <p:cNvSpPr/>
          <p:nvPr/>
        </p:nvSpPr>
        <p:spPr>
          <a:xfrm>
            <a:off x="3962400" y="3796541"/>
            <a:ext cx="575981" cy="699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4CC7-AFFA-DD42-9B82-B663AD02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Solving the </a:t>
            </a:r>
            <a:r>
              <a:rPr lang="en-US" b="1" dirty="0">
                <a:solidFill>
                  <a:srgbClr val="7030A0"/>
                </a:solidFill>
              </a:rPr>
              <a:t>Directory </a:t>
            </a:r>
            <a:r>
              <a:rPr lang="en-US" b="1" dirty="0"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32FE6-6B92-A44D-961F-28C88E7D5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Maintain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size </a:t>
                </a:r>
                <a:r>
                  <a:rPr lang="en-US" sz="2400" dirty="0"/>
                  <a:t>field at each node.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Search(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dirty="0"/>
                  <a:t>) as usual </a:t>
                </a:r>
                <a:r>
                  <a:rPr lang="en-US" sz="2400" dirty="0">
                    <a:sym typeface="Wingdings" pitchFamily="2" charset="2"/>
                  </a:rPr>
                  <a:t>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Insert(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dirty="0"/>
                  <a:t>) as usual except the following change </a:t>
                </a:r>
                <a:r>
                  <a:rPr lang="en-US" sz="2400" dirty="0">
                    <a:sym typeface="Wingdings" pitchFamily="2" charset="2"/>
                  </a:rPr>
                  <a:t>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For each node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that we traverse,</a:t>
                </a:r>
              </a:p>
              <a:p>
                <a:pPr marL="0" indent="0">
                  <a:buNone/>
                </a:pPr>
                <a:r>
                  <a:rPr lang="en-US" sz="2400" dirty="0"/>
                  <a:t>	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) is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nearly</a:t>
                </a:r>
                <a:r>
                  <a:rPr lang="en-US" sz="2400" b="1" dirty="0"/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Balanced,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                               </a:t>
                </a:r>
                <a:r>
                  <a:rPr lang="en-US" sz="2400" b="1" dirty="0"/>
                  <a:t>Transform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) into a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 perfectly</a:t>
                </a:r>
                <a:r>
                  <a:rPr lang="en-US" sz="2400" b="1" dirty="0"/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Balanced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32FE6-6B92-A44D-961F-28C88E7D5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F8AFB-50C0-0440-A0AA-84F77A58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56DF8-88F8-3C4D-BBD6-E2D54037981F}"/>
              </a:ext>
            </a:extLst>
          </p:cNvPr>
          <p:cNvSpPr txBox="1"/>
          <p:nvPr/>
        </p:nvSpPr>
        <p:spPr>
          <a:xfrm>
            <a:off x="3411847" y="5486400"/>
            <a:ext cx="146495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It will work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E5586-590E-C346-9247-29749D2795CC}"/>
                  </a:ext>
                </a:extLst>
              </p:cNvPr>
              <p:cNvSpPr txBox="1"/>
              <p:nvPr/>
            </p:nvSpPr>
            <p:spPr>
              <a:xfrm>
                <a:off x="990600" y="6126163"/>
                <a:ext cx="6325321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It will take </a:t>
                </a:r>
                <a:r>
                  <a:rPr lang="en-US" u="sng" dirty="0"/>
                  <a:t>total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time for any sequence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insertions.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FE5586-590E-C346-9247-29749D27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126163"/>
                <a:ext cx="6325321" cy="369332"/>
              </a:xfrm>
              <a:prstGeom prst="rect">
                <a:avLst/>
              </a:prstGeom>
              <a:blipFill>
                <a:blip r:embed="rId3"/>
                <a:stretch>
                  <a:fillRect l="-800" t="-3125" r="-200" b="-218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81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Intuition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953000" y="1663863"/>
            <a:ext cx="3105912" cy="5130474"/>
            <a:chOff x="1008888" y="2057400"/>
            <a:chExt cx="3105912" cy="5130474"/>
          </a:xfrm>
        </p:grpSpPr>
        <p:sp>
          <p:nvSpPr>
            <p:cNvPr id="5" name="Rectangle 4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008888" y="3822537"/>
              <a:ext cx="1816608" cy="3365337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977896" y="3886200"/>
              <a:ext cx="1136904" cy="1701474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  <a:endCxn id="7" idx="0"/>
            </p:cNvCxnSpPr>
            <p:nvPr/>
          </p:nvCxnSpPr>
          <p:spPr>
            <a:xfrm>
              <a:off x="3124200" y="3124200"/>
              <a:ext cx="422148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01938" y="28194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v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0896" y="1876732"/>
            <a:ext cx="2889504" cy="3429000"/>
            <a:chOff x="1377696" y="2057400"/>
            <a:chExt cx="2889504" cy="3429000"/>
          </a:xfrm>
        </p:grpSpPr>
        <p:sp>
          <p:nvSpPr>
            <p:cNvPr id="26" name="Rectangle 25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377696" y="3886200"/>
              <a:ext cx="1217912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3124200" y="3886200"/>
              <a:ext cx="1143000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>
              <a:off x="3124200" y="3124200"/>
              <a:ext cx="5715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ight Arrow 34"/>
          <p:cNvSpPr/>
          <p:nvPr/>
        </p:nvSpPr>
        <p:spPr>
          <a:xfrm>
            <a:off x="3669792" y="3325368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-457200" y="5029200"/>
            <a:ext cx="2396233" cy="1292364"/>
            <a:chOff x="5604767" y="5205234"/>
            <a:chExt cx="2396233" cy="1292364"/>
          </a:xfrm>
        </p:grpSpPr>
        <p:sp>
          <p:nvSpPr>
            <p:cNvPr id="11" name="Left-Up Arrow 10"/>
            <p:cNvSpPr/>
            <p:nvPr/>
          </p:nvSpPr>
          <p:spPr>
            <a:xfrm rot="2758934">
              <a:off x="6500634" y="5205234"/>
              <a:ext cx="850392" cy="850392"/>
            </a:xfrm>
            <a:prstGeom prst="leftUpArrow">
              <a:avLst>
                <a:gd name="adj1" fmla="val 16269"/>
                <a:gd name="adj2" fmla="val 17631"/>
                <a:gd name="adj3" fmla="val 17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4767" y="6128266"/>
              <a:ext cx="2396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Size differs by at most 1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10DB475-F5EF-284F-B222-7BB10A2FEE0D}"/>
              </a:ext>
            </a:extLst>
          </p:cNvPr>
          <p:cNvSpPr txBox="1"/>
          <p:nvPr/>
        </p:nvSpPr>
        <p:spPr>
          <a:xfrm>
            <a:off x="1230330" y="2602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E7AC05-3516-BD46-AE3A-D6872E5A0BDD}"/>
                  </a:ext>
                </a:extLst>
              </p:cNvPr>
              <p:cNvSpPr txBox="1"/>
              <p:nvPr/>
            </p:nvSpPr>
            <p:spPr>
              <a:xfrm>
                <a:off x="1233554" y="1450850"/>
                <a:ext cx="116121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E7AC05-3516-BD46-AE3A-D6872E5A0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554" y="1450850"/>
                <a:ext cx="1161215" cy="369332"/>
              </a:xfrm>
              <a:prstGeom prst="rect">
                <a:avLst/>
              </a:prstGeom>
              <a:blipFill>
                <a:blip r:embed="rId2"/>
                <a:stretch>
                  <a:fillRect t="-3226" r="-2128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3A16A10-FFAD-134F-A430-851E386F326D}"/>
                  </a:ext>
                </a:extLst>
              </p:cNvPr>
              <p:cNvSpPr txBox="1"/>
              <p:nvPr/>
            </p:nvSpPr>
            <p:spPr>
              <a:xfrm>
                <a:off x="5620585" y="1603250"/>
                <a:ext cx="2034468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insertion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3A16A10-FFAD-134F-A430-851E386F3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585" y="1603250"/>
                <a:ext cx="2034468" cy="369332"/>
              </a:xfrm>
              <a:prstGeom prst="rect">
                <a:avLst/>
              </a:prstGeom>
              <a:blipFill>
                <a:blip r:embed="rId3"/>
                <a:stretch>
                  <a:fillRect l="-2469" t="-3226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70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 animBg="1"/>
      <p:bldP spid="41" grpId="0"/>
      <p:bldP spid="10" grpId="0" animBg="1"/>
      <p:bldP spid="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6D71-E727-2047-8C12-566B6C3C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31DE-56C9-0843-A85D-A9F9B1717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Ponder over the intuition given in the previous slide. </a:t>
            </a:r>
          </a:p>
          <a:p>
            <a:pPr marL="0" indent="0">
              <a:buNone/>
            </a:pPr>
            <a:r>
              <a:rPr lang="en-US" sz="2400" dirty="0"/>
              <a:t>                        (It will not be asked in any exam </a:t>
            </a:r>
            <a:r>
              <a:rPr lang="en-US" sz="2400" dirty="0">
                <a:sym typeface="Wingdings" pitchFamily="2" charset="2"/>
              </a:rPr>
              <a:t>)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shall </a:t>
            </a:r>
            <a:r>
              <a:rPr lang="en-US" sz="2400" b="1" dirty="0" err="1"/>
              <a:t>analyse</a:t>
            </a:r>
            <a:r>
              <a:rPr lang="en-US" sz="2400" b="1" dirty="0"/>
              <a:t> </a:t>
            </a:r>
            <a:r>
              <a:rPr lang="en-US" sz="2400" dirty="0"/>
              <a:t>it formally in a future class.</a:t>
            </a:r>
          </a:p>
          <a:p>
            <a:endParaRPr lang="en-US" sz="2400" dirty="0"/>
          </a:p>
          <a:p>
            <a:r>
              <a:rPr lang="en-US" sz="2400" dirty="0"/>
              <a:t>You will get an </a:t>
            </a:r>
            <a:r>
              <a:rPr lang="en-US" sz="2400" b="1" dirty="0"/>
              <a:t>assignment </a:t>
            </a:r>
            <a:r>
              <a:rPr lang="en-US" sz="2400" dirty="0"/>
              <a:t>based on this to convince yourself </a:t>
            </a:r>
            <a:r>
              <a:rPr lang="en-US" sz="2400" dirty="0">
                <a:solidFill>
                  <a:srgbClr val="0070C0"/>
                </a:solidFill>
              </a:rPr>
              <a:t>experimentally</a:t>
            </a:r>
            <a:r>
              <a:rPr lang="en-US" sz="24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744EB-2763-5847-A7FA-C1A518EF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15AA0A-3EEA-724F-9C34-9DDB1F419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Back to </a:t>
            </a:r>
            <a:r>
              <a:rPr lang="en-US" b="1" dirty="0">
                <a:solidFill>
                  <a:srgbClr val="7030A0"/>
                </a:solidFill>
              </a:rPr>
              <a:t>Algorithms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3B348A4-CC6E-014D-837B-B77F4918E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97D6C-20D1-ED41-97CB-56EF0241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4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Stack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special kind</a:t>
            </a:r>
            <a:r>
              <a:rPr lang="en-US" sz="2000" dirty="0"/>
              <a:t> of list where all operations (insertion, deletion, query) </a:t>
            </a:r>
          </a:p>
          <a:p>
            <a:pPr marL="0" indent="0">
              <a:buNone/>
            </a:pPr>
            <a:r>
              <a:rPr lang="en-US" sz="2000" dirty="0"/>
              <a:t>take place at </a:t>
            </a:r>
            <a:r>
              <a:rPr lang="en-US" sz="2000" u="sng" dirty="0"/>
              <a:t>one end</a:t>
            </a:r>
            <a:r>
              <a:rPr lang="en-US" sz="2000" dirty="0"/>
              <a:t> only, called the </a:t>
            </a:r>
            <a:r>
              <a:rPr lang="en-US" sz="2000" b="1" dirty="0">
                <a:solidFill>
                  <a:srgbClr val="C00000"/>
                </a:solidFill>
              </a:rPr>
              <a:t>top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Behavior of Stack: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        Last in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886200" y="3200400"/>
            <a:ext cx="706860" cy="1817132"/>
            <a:chOff x="3886200" y="3657600"/>
            <a:chExt cx="706860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62400" y="51054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05400"/>
                  <a:ext cx="46782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558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86200" y="4038600"/>
                  <a:ext cx="706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038600"/>
                  <a:ext cx="70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13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962400" y="3657600"/>
                  <a:ext cx="487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657600"/>
                  <a:ext cx="4872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/>
            <p:cNvSpPr/>
            <p:nvPr/>
          </p:nvSpPr>
          <p:spPr>
            <a:xfrm>
              <a:off x="4191000" y="4528066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191000" y="47405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48929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983992" y="3200400"/>
            <a:ext cx="978408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5650468"/>
            <a:ext cx="9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First 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5269468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LIFO</a:t>
            </a:r>
            <a:r>
              <a:rPr lang="en-US" b="1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62400" y="2895600"/>
            <a:ext cx="533400" cy="2133600"/>
            <a:chOff x="3962400" y="2895600"/>
            <a:chExt cx="533400" cy="21336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962400" y="2895600"/>
              <a:ext cx="0" cy="2133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95800" y="2895600"/>
              <a:ext cx="0" cy="2133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962400" y="5017532"/>
              <a:ext cx="533400" cy="116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0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dirty="0"/>
                  <a:t>: </a:t>
                </a:r>
                <a:r>
                  <a:rPr lang="en-US" sz="2000" dirty="0"/>
                  <a:t>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is said to be majority element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it appears more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times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𝒘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1034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CDE1ED-4A8B-F149-A266-17FC4B8D9E2F}"/>
              </a:ext>
            </a:extLst>
          </p:cNvPr>
          <p:cNvSpPr/>
          <p:nvPr/>
        </p:nvSpPr>
        <p:spPr>
          <a:xfrm>
            <a:off x="1600200" y="1605116"/>
            <a:ext cx="3810000" cy="3760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0DE416-F116-944B-9F7A-1823970B7728}"/>
              </a:ext>
            </a:extLst>
          </p:cNvPr>
          <p:cNvSpPr/>
          <p:nvPr/>
        </p:nvSpPr>
        <p:spPr>
          <a:xfrm>
            <a:off x="4038600" y="1981200"/>
            <a:ext cx="4038600" cy="3760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400" dirty="0"/>
                  <a:t>: </a:t>
                </a:r>
                <a:r>
                  <a:rPr lang="en-US" sz="2000" dirty="0"/>
                  <a:t>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is said to be majority element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it appears more than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times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𝒘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find the majority element, if any,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1034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429000" y="2735766"/>
            <a:ext cx="2743200" cy="464634"/>
            <a:chOff x="3429000" y="2735766"/>
            <a:chExt cx="2743200" cy="4646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4290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14800" y="2735766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48200" y="2735766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9530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102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6388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674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72200" y="2743200"/>
              <a:ext cx="0" cy="45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29000" y="2743200"/>
              <a:ext cx="2743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200" y="2362200"/>
                <a:ext cx="37542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3622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8DAD4732-0F1D-AD4E-9C6D-CAF5C537D02F}"/>
              </a:ext>
            </a:extLst>
          </p:cNvPr>
          <p:cNvSpPr/>
          <p:nvPr/>
        </p:nvSpPr>
        <p:spPr>
          <a:xfrm>
            <a:off x="4675239" y="4234971"/>
            <a:ext cx="4038600" cy="3760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DDEF31-7887-B64C-83D4-FC775510FD2D}"/>
              </a:ext>
            </a:extLst>
          </p:cNvPr>
          <p:cNvSpPr/>
          <p:nvPr/>
        </p:nvSpPr>
        <p:spPr>
          <a:xfrm>
            <a:off x="1183228" y="4223302"/>
            <a:ext cx="4038600" cy="3760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Trivial algorithms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1</a:t>
                </a:r>
                <a:r>
                  <a:rPr lang="en-US" sz="24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Count occurrence of each element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If there is any element with count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, report it.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Running time</a:t>
                </a:r>
                <a:r>
                  <a:rPr lang="en-US" sz="2000" dirty="0"/>
                  <a:t>: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994" b="-10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4120248"/>
                <a:ext cx="1223348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 time</a:t>
                </a:r>
                <a:endParaRPr lang="en-IN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120248"/>
                <a:ext cx="1223348" cy="375552"/>
              </a:xfrm>
              <a:prstGeom prst="rect">
                <a:avLst/>
              </a:prstGeom>
              <a:blipFill rotWithShape="1">
                <a:blip r:embed="rId3"/>
                <a:stretch>
                  <a:fillRect l="-3980" t="-6452" r="-7960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0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Majority element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Trivial algorithms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 2</a:t>
                </a:r>
                <a:r>
                  <a:rPr lang="en-US" sz="20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Sort the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to find its median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median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Count the occurrence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 and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if its count is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</a:t>
                </a:r>
                <a:r>
                  <a:rPr lang="en-US" sz="2000" dirty="0"/>
                  <a:t>: 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Critical assumption </a:t>
                </a:r>
                <a:r>
                  <a:rPr lang="en-US" sz="2000" b="1" dirty="0"/>
                  <a:t>underlying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Algorithm 2</a:t>
                </a:r>
                <a:r>
                  <a:rPr lang="en-US" sz="2000" b="1" dirty="0"/>
                  <a:t>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elements of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have a </a:t>
                </a:r>
                <a:r>
                  <a:rPr lang="en-US" sz="2000" u="sng" dirty="0"/>
                  <a:t>total order 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=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&lt;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&gt;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772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33600" y="4355068"/>
                <a:ext cx="173797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 time</a:t>
                </a:r>
                <a:endParaRPr lang="en-IN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355068"/>
                <a:ext cx="17379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807" t="-8197" r="-315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Ribbon 4"/>
          <p:cNvSpPr/>
          <p:nvPr/>
        </p:nvSpPr>
        <p:spPr>
          <a:xfrm>
            <a:off x="5029200" y="2514600"/>
            <a:ext cx="3962400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 assumption is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not justified </a:t>
            </a:r>
            <a:r>
              <a:rPr lang="en-US" dirty="0">
                <a:solidFill>
                  <a:schemeClr val="tx1"/>
                </a:solidFill>
              </a:rPr>
              <a:t> in many real life applications.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75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real life application</a:t>
            </a:r>
            <a:endParaRPr lang="en-IN" sz="36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601" y="1981200"/>
            <a:ext cx="2231799" cy="234297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20950"/>
            <a:ext cx="2578100" cy="14414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257800" y="1905000"/>
            <a:ext cx="914400" cy="6159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34000" y="1828800"/>
            <a:ext cx="914400" cy="61595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10200" y="4343400"/>
            <a:ext cx="241598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Card-matching machine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78435" y="5029200"/>
                <a:ext cx="5912965" cy="92333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credit cards, determine if there is any </a:t>
                </a:r>
                <a:r>
                  <a:rPr lang="en-US" b="1" dirty="0"/>
                  <a:t>majority</a:t>
                </a:r>
                <a:r>
                  <a:rPr lang="en-US" dirty="0"/>
                  <a:t> card</a:t>
                </a:r>
              </a:p>
              <a:p>
                <a:r>
                  <a:rPr lang="en-US" dirty="0"/>
                  <a:t>using minimum no. of operations on card matching machine.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435" y="5029200"/>
                <a:ext cx="5912965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928" t="-3311" r="-515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Ribbon 9"/>
          <p:cNvSpPr/>
          <p:nvPr/>
        </p:nvSpPr>
        <p:spPr>
          <a:xfrm>
            <a:off x="4648200" y="4873752"/>
            <a:ext cx="44196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 machine takes two cards and determines whether they are identical or not.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8300" y="1524000"/>
            <a:ext cx="3173946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Slots for inserting any two cards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13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0" grpId="0" animBg="1"/>
      <p:bldP spid="10" grpId="1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observations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991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</a:t>
                </a:r>
                <a:r>
                  <a:rPr lang="en-US" sz="2000" b="1" dirty="0" err="1"/>
                  <a:t>multiset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elements, 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the only relation between any two elements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,</a:t>
                </a:r>
              </a:p>
              <a:p>
                <a:pPr marL="0" indent="0">
                  <a:buNone/>
                </a:pPr>
                <a:r>
                  <a:rPr lang="en-US" sz="2000" dirty="0"/>
                  <a:t>find the majority element, if any,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How much time does it take to determine if an element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majority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</a:t>
                </a:r>
                <a:endParaRPr lang="en-IN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1</a:t>
                </a:r>
                <a:r>
                  <a:rPr lang="en-US" sz="2000" dirty="0">
                    <a:solidFill>
                      <a:srgbClr val="7030A0"/>
                    </a:solidFill>
                  </a:rPr>
                  <a:t>:  </a:t>
                </a:r>
                <a:r>
                  <a:rPr lang="en-US" sz="2000" dirty="0"/>
                  <a:t>It is easy to verify whether an element is a majority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991600" cy="4830763"/>
              </a:xfrm>
              <a:blipFill rotWithShape="1">
                <a:blip r:embed="rId2"/>
                <a:stretch>
                  <a:fillRect l="-1017" t="-631" r="-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observations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Observation 1</a:t>
            </a:r>
            <a:r>
              <a:rPr lang="en-US" sz="2000" b="1" dirty="0"/>
              <a:t>: </a:t>
            </a:r>
            <a:r>
              <a:rPr lang="en-US" sz="2000" dirty="0"/>
              <a:t>whenever we cancel a pair of </a:t>
            </a:r>
            <a:r>
              <a:rPr lang="en-US" sz="2000" u="sng" dirty="0"/>
              <a:t>distinct</a:t>
            </a:r>
            <a:r>
              <a:rPr lang="en-US" sz="2000" dirty="0"/>
              <a:t> elements from the array,</a:t>
            </a:r>
          </a:p>
          <a:p>
            <a:pPr marL="0" indent="0">
              <a:buNone/>
            </a:pPr>
            <a:r>
              <a:rPr lang="en-US" sz="2000" dirty="0"/>
              <a:t>the majority element of the array </a:t>
            </a:r>
            <a:r>
              <a:rPr lang="en-US" sz="2000" u="sng" dirty="0"/>
              <a:t>remains preserved</a:t>
            </a:r>
            <a:r>
              <a:rPr lang="en-US" sz="2000" dirty="0"/>
              <a:t>.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429000" y="1700044"/>
            <a:ext cx="316112" cy="2514600"/>
            <a:chOff x="3429000" y="3581400"/>
            <a:chExt cx="316112" cy="2514600"/>
          </a:xfrm>
        </p:grpSpPr>
        <p:sp>
          <p:nvSpPr>
            <p:cNvPr id="5" name="TextBox 4"/>
            <p:cNvSpPr txBox="1"/>
            <p:nvPr/>
          </p:nvSpPr>
          <p:spPr>
            <a:xfrm>
              <a:off x="3429000" y="3581400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9000" y="38978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29000" y="54980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9000" y="47360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9000" y="572666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α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5814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81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5814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55624" y="1676400"/>
            <a:ext cx="349776" cy="2157244"/>
            <a:chOff x="4755624" y="3593068"/>
            <a:chExt cx="349776" cy="2157244"/>
          </a:xfrm>
        </p:grpSpPr>
        <p:sp>
          <p:nvSpPr>
            <p:cNvPr id="8" name="TextBox 7"/>
            <p:cNvSpPr txBox="1"/>
            <p:nvPr/>
          </p:nvSpPr>
          <p:spPr>
            <a:xfrm>
              <a:off x="4789288" y="35930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0600" y="38862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55624" y="5040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6538" y="538098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884769" y="497767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876800" y="4648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3276600" y="1928644"/>
            <a:ext cx="18128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45031" y="3224044"/>
            <a:ext cx="15938" cy="685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28624" y="4347865"/>
            <a:ext cx="716863" cy="995065"/>
            <a:chOff x="5075447" y="3581400"/>
            <a:chExt cx="716863" cy="995065"/>
          </a:xfrm>
        </p:grpSpPr>
        <p:sp>
          <p:nvSpPr>
            <p:cNvPr id="41" name="TextBox 40"/>
            <p:cNvSpPr txBox="1"/>
            <p:nvPr/>
          </p:nvSpPr>
          <p:spPr>
            <a:xfrm>
              <a:off x="5075447" y="4114800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Majority</a:t>
              </a:r>
            </a:p>
            <a:p>
              <a:r>
                <a:rPr lang="en-US" sz="1200" dirty="0"/>
                <a:t>element</a:t>
              </a:r>
            </a:p>
          </p:txBody>
        </p:sp>
        <p:sp>
          <p:nvSpPr>
            <p:cNvPr id="42" name="Up Arrow 41"/>
            <p:cNvSpPr/>
            <p:nvPr/>
          </p:nvSpPr>
          <p:spPr>
            <a:xfrm>
              <a:off x="5320236" y="3581400"/>
              <a:ext cx="243474" cy="445532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572000" y="4343400"/>
            <a:ext cx="765146" cy="995065"/>
            <a:chOff x="5075447" y="3581400"/>
            <a:chExt cx="765146" cy="995065"/>
          </a:xfrm>
        </p:grpSpPr>
        <p:sp>
          <p:nvSpPr>
            <p:cNvPr id="44" name="TextBox 43"/>
            <p:cNvSpPr txBox="1"/>
            <p:nvPr/>
          </p:nvSpPr>
          <p:spPr>
            <a:xfrm>
              <a:off x="5075447" y="4114800"/>
              <a:ext cx="765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other</a:t>
              </a:r>
            </a:p>
            <a:p>
              <a:r>
                <a:rPr lang="en-US" sz="1200" dirty="0"/>
                <a:t>elements</a:t>
              </a:r>
            </a:p>
          </p:txBody>
        </p:sp>
        <p:sp>
          <p:nvSpPr>
            <p:cNvPr id="45" name="Up Arrow 44"/>
            <p:cNvSpPr/>
            <p:nvPr/>
          </p:nvSpPr>
          <p:spPr>
            <a:xfrm>
              <a:off x="5320236" y="3581400"/>
              <a:ext cx="243474" cy="445532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57400" y="1884710"/>
            <a:ext cx="914400" cy="2253734"/>
            <a:chOff x="2057400" y="3080266"/>
            <a:chExt cx="914400" cy="2253734"/>
          </a:xfrm>
        </p:grpSpPr>
        <p:sp>
          <p:nvSpPr>
            <p:cNvPr id="46" name="Left Brace 45"/>
            <p:cNvSpPr/>
            <p:nvPr/>
          </p:nvSpPr>
          <p:spPr>
            <a:xfrm>
              <a:off x="2667000" y="3080266"/>
              <a:ext cx="304800" cy="2253734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057400" y="4038600"/>
                  <a:ext cx="461986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&gt;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4038600"/>
                  <a:ext cx="461986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000" r="-22667" b="-789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5257801" y="1840776"/>
            <a:ext cx="847188" cy="1992868"/>
            <a:chOff x="5257801" y="3036332"/>
            <a:chExt cx="847188" cy="1992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643003" y="3821668"/>
                  <a:ext cx="461986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&lt;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003" y="3821668"/>
                  <a:ext cx="461986" cy="46038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000" r="-22667" b="-9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eft Brace 48"/>
            <p:cNvSpPr/>
            <p:nvPr/>
          </p:nvSpPr>
          <p:spPr>
            <a:xfrm rot="10800000">
              <a:off x="5257801" y="3036332"/>
              <a:ext cx="304800" cy="1992868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661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6D71-E727-2047-8C12-566B6C3C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5531DE-56C9-0843-A85D-A9F9B1717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Use the observation on the previous slide to design an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time algorithm to compute the majority element.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Just make a sincere attempt </a:t>
                </a:r>
              </a:p>
              <a:p>
                <a:pPr lvl="1"/>
                <a:r>
                  <a:rPr lang="en-US" sz="2000" dirty="0"/>
                  <a:t>Without stress</a:t>
                </a:r>
              </a:p>
              <a:p>
                <a:pPr lvl="1"/>
                <a:r>
                  <a:rPr lang="en-US" sz="2000" dirty="0"/>
                  <a:t>Without fear</a:t>
                </a:r>
              </a:p>
              <a:p>
                <a:pPr lvl="1"/>
                <a:r>
                  <a:rPr lang="en-US" sz="2000" dirty="0"/>
                  <a:t>Without expectation </a:t>
                </a:r>
              </a:p>
              <a:p>
                <a:pPr lvl="1"/>
                <a:r>
                  <a:rPr lang="en-US" sz="2000" dirty="0"/>
                  <a:t>For joy only.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shall design it together in the next class.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5531DE-56C9-0843-A85D-A9F9B1717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744EB-2763-5847-A7FA-C1A518EF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9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Queue</a:t>
            </a:r>
            <a:r>
              <a:rPr lang="en-US" sz="3600" b="1" dirty="0"/>
              <a:t>: a new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special kind</a:t>
            </a:r>
            <a:r>
              <a:rPr lang="en-US" sz="2000" dirty="0"/>
              <a:t> of list based on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First in</a:t>
            </a:r>
            <a:endParaRPr lang="en-US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590800" y="3080266"/>
            <a:ext cx="3200400" cy="501134"/>
            <a:chOff x="2133600" y="2394466"/>
            <a:chExt cx="3200400" cy="50113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133600" y="2394466"/>
              <a:ext cx="320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133600" y="2895600"/>
              <a:ext cx="3200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133600" y="2394466"/>
              <a:ext cx="0" cy="50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590800" y="3135868"/>
            <a:ext cx="1981200" cy="369332"/>
            <a:chOff x="2590800" y="3135868"/>
            <a:chExt cx="1981200" cy="369332"/>
          </a:xfrm>
        </p:grpSpPr>
        <p:grpSp>
          <p:nvGrpSpPr>
            <p:cNvPr id="30" name="Group 29"/>
            <p:cNvGrpSpPr/>
            <p:nvPr/>
          </p:nvGrpSpPr>
          <p:grpSpPr>
            <a:xfrm>
              <a:off x="2590800" y="3135868"/>
              <a:ext cx="838200" cy="369332"/>
              <a:chOff x="2133600" y="2450068"/>
              <a:chExt cx="8382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498657" y="2450068"/>
                    <a:ext cx="4731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8657" y="2450068"/>
                    <a:ext cx="473143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538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133600" y="2450068"/>
                    <a:ext cx="467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3600" y="2450068"/>
                    <a:ext cx="46782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55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/>
            <p:cNvGrpSpPr/>
            <p:nvPr/>
          </p:nvGrpSpPr>
          <p:grpSpPr>
            <a:xfrm>
              <a:off x="3505200" y="3135868"/>
              <a:ext cx="1066800" cy="369332"/>
              <a:chOff x="4114800" y="2450068"/>
              <a:chExt cx="10668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713780" y="2450068"/>
                    <a:ext cx="467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3780" y="2450068"/>
                    <a:ext cx="46782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948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Oval 38"/>
              <p:cNvSpPr/>
              <p:nvPr/>
            </p:nvSpPr>
            <p:spPr>
              <a:xfrm>
                <a:off x="4114800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343400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575038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438400" y="3581400"/>
            <a:ext cx="650114" cy="1512332"/>
            <a:chOff x="2438400" y="3581400"/>
            <a:chExt cx="650114" cy="1512332"/>
          </a:xfrm>
        </p:grpSpPr>
        <p:sp>
          <p:nvSpPr>
            <p:cNvPr id="42" name="Up Arrow 41"/>
            <p:cNvSpPr/>
            <p:nvPr/>
          </p:nvSpPr>
          <p:spPr>
            <a:xfrm>
              <a:off x="2590800" y="3581400"/>
              <a:ext cx="381000" cy="11430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4724400"/>
              <a:ext cx="650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3581400"/>
            <a:ext cx="567976" cy="1436132"/>
            <a:chOff x="5064886" y="3581400"/>
            <a:chExt cx="567976" cy="1436132"/>
          </a:xfrm>
        </p:grpSpPr>
        <p:sp>
          <p:nvSpPr>
            <p:cNvPr id="43" name="TextBox 42"/>
            <p:cNvSpPr txBox="1"/>
            <p:nvPr/>
          </p:nvSpPr>
          <p:spPr>
            <a:xfrm>
              <a:off x="5064886" y="4648200"/>
              <a:ext cx="56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rear</a:t>
              </a:r>
            </a:p>
          </p:txBody>
        </p:sp>
        <p:sp>
          <p:nvSpPr>
            <p:cNvPr id="44" name="Up Arrow 43"/>
            <p:cNvSpPr/>
            <p:nvPr/>
          </p:nvSpPr>
          <p:spPr>
            <a:xfrm>
              <a:off x="5105400" y="3581400"/>
              <a:ext cx="381000" cy="11430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14399" y="1978308"/>
            <a:ext cx="10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First 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4677" y="1600200"/>
            <a:ext cx="75527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FIFO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1E127-B8E5-994C-8489-20998D6A3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70C0"/>
                </a:solidFill>
              </a:rPr>
              <a:t>Mathematical Modeling of Queue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4C0A1B6-C373-DF4D-A94A-4E693C6B6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4E425-2455-2B4A-9BC6-47A9AB01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Operations </a:t>
            </a:r>
            <a:r>
              <a:rPr lang="en-US" sz="4000" b="1" dirty="0"/>
              <a:t>on a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Query Operations</a:t>
                </a:r>
              </a:p>
              <a:p>
                <a:r>
                  <a:rPr lang="en-US" sz="2000" b="1" dirty="0" err="1">
                    <a:solidFill>
                      <a:srgbClr val="7030A0"/>
                    </a:solidFill>
                  </a:rPr>
                  <a:t>IsEmpty</a:t>
                </a:r>
                <a:r>
                  <a:rPr lang="en-US" sz="2000" b="1" dirty="0"/>
                  <a:t>(Q)</a:t>
                </a:r>
                <a:r>
                  <a:rPr lang="en-US" sz="2000" dirty="0"/>
                  <a:t>: 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Front</a:t>
                </a:r>
                <a:r>
                  <a:rPr lang="en-US" sz="2000" b="1" dirty="0"/>
                  <a:t>(Q</a:t>
                </a:r>
                <a:r>
                  <a:rPr lang="en-US" sz="2000" dirty="0"/>
                  <a:t>):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Example:</a:t>
                </a:r>
                <a:r>
                  <a:rPr lang="en-US" sz="2000" dirty="0"/>
                  <a:t> If </a:t>
                </a:r>
                <a:r>
                  <a:rPr lang="en-US" sz="2000" b="1" dirty="0"/>
                  <a:t>Q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6C31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006C3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/>
                  <a:t> then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Front</a:t>
                </a:r>
                <a:r>
                  <a:rPr lang="en-US" sz="2000" b="1" dirty="0"/>
                  <a:t>(Q</a:t>
                </a:r>
                <a:r>
                  <a:rPr lang="en-US" sz="2000" dirty="0"/>
                  <a:t>) returns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         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Update Operations</a:t>
                </a:r>
              </a:p>
              <a:p>
                <a:r>
                  <a:rPr lang="en-US" sz="2000" b="1" dirty="0" err="1">
                    <a:solidFill>
                      <a:srgbClr val="C00000"/>
                    </a:solidFill>
                  </a:rPr>
                  <a:t>CreateEmptyQueue</a:t>
                </a:r>
                <a:r>
                  <a:rPr lang="en-US" sz="2000" dirty="0"/>
                  <a:t>(</a:t>
                </a:r>
                <a:r>
                  <a:rPr lang="en-US" sz="2000" b="1" dirty="0"/>
                  <a:t>Q</a:t>
                </a:r>
                <a:r>
                  <a:rPr lang="en-US" sz="2000" dirty="0"/>
                  <a:t>):</a:t>
                </a:r>
              </a:p>
              <a:p>
                <a:r>
                  <a:rPr lang="en-US" sz="2000" b="1" dirty="0" err="1">
                    <a:solidFill>
                      <a:srgbClr val="C00000"/>
                    </a:solidFill>
                  </a:rPr>
                  <a:t>Enqueue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x,Q</a:t>
                </a:r>
                <a:r>
                  <a:rPr lang="en-US" sz="2000" dirty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Example: 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Q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,  then after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Enqueue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x,Q</a:t>
                </a:r>
                <a:r>
                  <a:rPr lang="en-US" sz="2000" dirty="0"/>
                  <a:t>), queue </a:t>
                </a:r>
                <a:r>
                  <a:rPr lang="en-US" sz="2000" b="1" dirty="0"/>
                  <a:t>Q</a:t>
                </a:r>
                <a:r>
                  <a:rPr lang="en-US" sz="2000" dirty="0"/>
                  <a:t> becomes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                                                ??        </a:t>
                </a:r>
                <a:endParaRPr lang="en-US" sz="2000" dirty="0"/>
              </a:p>
              <a:p>
                <a:r>
                  <a:rPr lang="en-US" sz="2000" b="1" dirty="0" err="1">
                    <a:solidFill>
                      <a:srgbClr val="C00000"/>
                    </a:solidFill>
                  </a:rPr>
                  <a:t>Dequeue</a:t>
                </a:r>
                <a:r>
                  <a:rPr lang="en-US" sz="2000" dirty="0"/>
                  <a:t>(</a:t>
                </a:r>
                <a:r>
                  <a:rPr lang="en-US" sz="2000" b="1" dirty="0"/>
                  <a:t>Q</a:t>
                </a:r>
                <a:r>
                  <a:rPr lang="en-US" sz="2000" dirty="0"/>
                  <a:t>):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Example:</a:t>
                </a:r>
                <a:r>
                  <a:rPr lang="en-US" sz="2000" dirty="0"/>
                  <a:t> If </a:t>
                </a:r>
                <a:r>
                  <a:rPr lang="en-US" sz="2000" b="1" dirty="0"/>
                  <a:t>Q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,  then after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Dequeue</a:t>
                </a:r>
                <a:r>
                  <a:rPr lang="en-US" sz="2000" dirty="0"/>
                  <a:t>(</a:t>
                </a:r>
                <a:r>
                  <a:rPr lang="en-US" sz="2000" b="1" dirty="0"/>
                  <a:t>Q</a:t>
                </a:r>
                <a:r>
                  <a:rPr lang="en-US" sz="2000" dirty="0"/>
                  <a:t>), queue </a:t>
                </a:r>
                <a:r>
                  <a:rPr lang="en-US" sz="2000" b="1" dirty="0"/>
                  <a:t>Q</a:t>
                </a:r>
                <a:r>
                  <a:rPr lang="en-US" sz="2000" dirty="0"/>
                  <a:t> becomes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111" t="-1050" r="-2667" b="-8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743200" y="47244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6C31"/>
                        </a:solidFill>
                        <a:latin typeface="Cambria Math"/>
                      </a:rPr>
                      <m:t>𝐱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724400"/>
                <a:ext cx="3733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57912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791200"/>
                <a:ext cx="3733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400800" y="2819400"/>
                <a:ext cx="7620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819400"/>
                <a:ext cx="762000" cy="381000"/>
              </a:xfrm>
              <a:prstGeom prst="roundRect">
                <a:avLst/>
              </a:prstGeom>
              <a:blipFill rotWithShape="1">
                <a:blip r:embed="rId5"/>
                <a:stretch>
                  <a:fillRect t="-1969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33600" y="2057400"/>
            <a:ext cx="339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 if </a:t>
            </a:r>
            <a:r>
              <a:rPr lang="en-US" b="1" dirty="0"/>
              <a:t>Q</a:t>
            </a:r>
            <a:r>
              <a:rPr lang="en-US" dirty="0"/>
              <a:t> is an empty queue.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5722" y="2426732"/>
            <a:ext cx="532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the element at the </a:t>
            </a:r>
            <a:r>
              <a:rPr lang="en-US" b="1" dirty="0"/>
              <a:t>front</a:t>
            </a:r>
            <a:r>
              <a:rPr lang="en-US" dirty="0"/>
              <a:t> position of the queue.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6023" y="3581400"/>
            <a:ext cx="23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empty queue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0048" y="3950732"/>
            <a:ext cx="337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</a:t>
            </a:r>
            <a:r>
              <a:rPr lang="en-US" b="1" dirty="0"/>
              <a:t>x</a:t>
            </a:r>
            <a:r>
              <a:rPr lang="en-US" dirty="0"/>
              <a:t> at the </a:t>
            </a:r>
            <a:r>
              <a:rPr lang="en-US" b="1" dirty="0">
                <a:solidFill>
                  <a:srgbClr val="00B050"/>
                </a:solidFill>
              </a:rPr>
              <a:t>end</a:t>
            </a:r>
            <a:r>
              <a:rPr lang="en-US" dirty="0"/>
              <a:t> of the queue </a:t>
            </a:r>
            <a:r>
              <a:rPr lang="en-US" b="1" dirty="0"/>
              <a:t>Q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0" y="5105400"/>
            <a:ext cx="572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element from the </a:t>
            </a:r>
            <a:r>
              <a:rPr lang="en-US" b="1" dirty="0">
                <a:solidFill>
                  <a:srgbClr val="00B050"/>
                </a:solidFill>
              </a:rPr>
              <a:t>front</a:t>
            </a:r>
            <a:r>
              <a:rPr lang="en-US" dirty="0"/>
              <a:t> of the queue </a:t>
            </a:r>
            <a:r>
              <a:rPr lang="en-US" b="1" dirty="0"/>
              <a:t>Q </a:t>
            </a:r>
            <a:r>
              <a:rPr lang="en-US" dirty="0"/>
              <a:t>and </a:t>
            </a:r>
            <a:r>
              <a:rPr lang="en-US" u="sng" dirty="0"/>
              <a:t>delete</a:t>
            </a:r>
            <a:r>
              <a:rPr lang="en-US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190024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483C-CE3B-6F4F-8328-D7A0F819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An </a:t>
            </a:r>
            <a:r>
              <a:rPr lang="en-US" sz="4400" b="1" dirty="0">
                <a:solidFill>
                  <a:srgbClr val="7030A0"/>
                </a:solidFill>
              </a:rPr>
              <a:t>Important </a:t>
            </a:r>
            <a:r>
              <a:rPr lang="en-US" sz="4400" b="1" dirty="0"/>
              <a:t>point </a:t>
            </a:r>
            <a:br>
              <a:rPr lang="en-US" sz="4400" b="1" dirty="0"/>
            </a:br>
            <a:r>
              <a:rPr lang="en-US" sz="3200" dirty="0"/>
              <a:t>you must</a:t>
            </a:r>
            <a:r>
              <a:rPr lang="en-US" sz="3200" b="1" dirty="0"/>
              <a:t> </a:t>
            </a:r>
            <a:r>
              <a:rPr lang="en-US" sz="3200" b="1" u="sng" dirty="0"/>
              <a:t>remember</a:t>
            </a:r>
            <a:r>
              <a:rPr lang="en-US" sz="3200" dirty="0"/>
              <a:t> for every data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8129-530A-384E-B689-DCD9CBC6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Question</a:t>
            </a:r>
            <a:r>
              <a:rPr lang="en-US" sz="2400" dirty="0">
                <a:solidFill>
                  <a:schemeClr val="tx1"/>
                </a:solidFill>
              </a:rPr>
              <a:t>: How to define a </a:t>
            </a:r>
            <a:r>
              <a:rPr lang="en-US" sz="2400" u="sng" dirty="0">
                <a:solidFill>
                  <a:srgbClr val="0070C0"/>
                </a:solidFill>
              </a:rPr>
              <a:t>new operation</a:t>
            </a:r>
            <a:r>
              <a:rPr lang="en-US" sz="2400" dirty="0">
                <a:solidFill>
                  <a:schemeClr val="tx1"/>
                </a:solidFill>
              </a:rPr>
              <a:t> on a Data structure 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/>
              <a:t>Answer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only </a:t>
            </a:r>
            <a:r>
              <a:rPr lang="en-US" sz="2400" dirty="0">
                <a:solidFill>
                  <a:schemeClr val="tx1"/>
                </a:solidFill>
              </a:rPr>
              <a:t>in terms of the </a:t>
            </a:r>
            <a:r>
              <a:rPr lang="en-US" sz="2400" u="sng" dirty="0">
                <a:solidFill>
                  <a:schemeClr val="tx1"/>
                </a:solidFill>
              </a:rPr>
              <a:t>primitive operations</a:t>
            </a:r>
            <a:r>
              <a:rPr lang="en-US" sz="2400" dirty="0">
                <a:solidFill>
                  <a:schemeClr val="tx1"/>
                </a:solidFill>
              </a:rPr>
              <a:t> of the data structures </a:t>
            </a:r>
          </a:p>
          <a:p>
            <a:pPr marL="0" indent="0">
              <a:buNone/>
            </a:pPr>
            <a:r>
              <a:rPr lang="en-US" sz="2400" dirty="0"/>
              <a:t>that are </a:t>
            </a:r>
            <a:r>
              <a:rPr lang="en-US" sz="2400" dirty="0">
                <a:solidFill>
                  <a:schemeClr val="tx1"/>
                </a:solidFill>
              </a:rPr>
              <a:t>defined during its modeling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7C91A-A5B5-7D4D-945A-24C07730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3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How to access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element from the queue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2394466"/>
            <a:ext cx="3581400" cy="501134"/>
            <a:chOff x="2133600" y="2394466"/>
            <a:chExt cx="3581400" cy="501134"/>
          </a:xfrm>
        </p:grpSpPr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2133600" y="2394466"/>
              <a:ext cx="358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2133600" y="2895600"/>
              <a:ext cx="3581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133600" y="2394466"/>
              <a:ext cx="0" cy="50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9000" y="2450068"/>
                <a:ext cx="660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50068"/>
                <a:ext cx="6600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133600" y="2450068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450068"/>
                <a:ext cx="4678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2895600" y="2667000"/>
            <a:ext cx="73162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124200" y="2667000"/>
            <a:ext cx="73162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352800" y="2667000"/>
            <a:ext cx="73162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951780" y="2450068"/>
            <a:ext cx="1458420" cy="369332"/>
            <a:chOff x="3657600" y="2450068"/>
            <a:chExt cx="145842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7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41148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3434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575038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DB4024-E44C-F048-94E2-C03E1AB82A33}"/>
                  </a:ext>
                </a:extLst>
              </p:cNvPr>
              <p:cNvSpPr txBox="1"/>
              <p:nvPr/>
            </p:nvSpPr>
            <p:spPr>
              <a:xfrm>
                <a:off x="2438400" y="2438400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DB4024-E44C-F048-94E2-C03E1AB82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438400"/>
                <a:ext cx="4731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22" grpId="0"/>
      <p:bldP spid="22" grpId="1"/>
      <p:bldP spid="27" grpId="0" animBg="1"/>
      <p:bldP spid="34" grpId="0" animBg="1"/>
      <p:bldP spid="35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How to access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element from the queue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133600" y="2394466"/>
            <a:ext cx="3581400" cy="501134"/>
            <a:chOff x="2133600" y="2394466"/>
            <a:chExt cx="3581400" cy="501134"/>
          </a:xfrm>
        </p:grpSpPr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2133600" y="2394466"/>
              <a:ext cx="358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H="1">
              <a:off x="2133600" y="2895600"/>
              <a:ext cx="3581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133600" y="2394466"/>
              <a:ext cx="0" cy="50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24200" y="2450068"/>
                <a:ext cx="660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450068"/>
                <a:ext cx="6600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2590800" y="2667000"/>
            <a:ext cx="73162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819400" y="2667000"/>
            <a:ext cx="73162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048000" y="2667000"/>
            <a:ext cx="73162" cy="60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646980" y="2450068"/>
            <a:ext cx="1458420" cy="369332"/>
            <a:chOff x="3657600" y="2450068"/>
            <a:chExt cx="145842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7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41148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3434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575038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DB4024-E44C-F048-94E2-C03E1AB82A33}"/>
                  </a:ext>
                </a:extLst>
              </p:cNvPr>
              <p:cNvSpPr txBox="1"/>
              <p:nvPr/>
            </p:nvSpPr>
            <p:spPr>
              <a:xfrm>
                <a:off x="2133600" y="2438400"/>
                <a:ext cx="473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DB4024-E44C-F048-94E2-C03E1AB82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438400"/>
                <a:ext cx="4731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774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6915</TotalTime>
  <Words>1596</Words>
  <Application>Microsoft Macintosh PowerPoint</Application>
  <PresentationFormat>On-screen Show (4:3)</PresentationFormat>
  <Paragraphs>422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Cambria Math</vt:lpstr>
      <vt:lpstr>Office Theme</vt:lpstr>
      <vt:lpstr>Data Structures and Algorithms (ESO207A) </vt:lpstr>
      <vt:lpstr>Queue: a new data structure</vt:lpstr>
      <vt:lpstr>Stack</vt:lpstr>
      <vt:lpstr>Queue: a new data structure</vt:lpstr>
      <vt:lpstr>Mathematical Modeling of Queue</vt:lpstr>
      <vt:lpstr>Operations on a Queue</vt:lpstr>
      <vt:lpstr>An Important point  you must remember for every data structure</vt:lpstr>
      <vt:lpstr>How to access ith element from the queue ?</vt:lpstr>
      <vt:lpstr>How to access ith element from the queue ?</vt:lpstr>
      <vt:lpstr>How to access ith element from the queue ?</vt:lpstr>
      <vt:lpstr>How to access ith element from the queue ?</vt:lpstr>
      <vt:lpstr>How to access ith element from the queue ?</vt:lpstr>
      <vt:lpstr>How to access ith element from the queue ?</vt:lpstr>
      <vt:lpstr>How to access ith element from the queue ?</vt:lpstr>
      <vt:lpstr>Implementation of Queue</vt:lpstr>
      <vt:lpstr>An important assumption  for the implementation</vt:lpstr>
      <vt:lpstr>Implementation of Queue using array </vt:lpstr>
      <vt:lpstr>Implementation of Queue using array </vt:lpstr>
      <vt:lpstr>Implementation of Queue using array </vt:lpstr>
      <vt:lpstr>Efficient data structure for Directory Problem</vt:lpstr>
      <vt:lpstr>Nearly balanced Binary Search Tree</vt:lpstr>
      <vt:lpstr>Enumerating the values in a Binary Search Tree</vt:lpstr>
      <vt:lpstr>Enumerating the values in a Binary Search Tree</vt:lpstr>
      <vt:lpstr>Homework</vt:lpstr>
      <vt:lpstr>Nearly balanced BST to  a perfectly balanced BST</vt:lpstr>
      <vt:lpstr>Solving the Directory Problem</vt:lpstr>
      <vt:lpstr>Intuition</vt:lpstr>
      <vt:lpstr>Homework</vt:lpstr>
      <vt:lpstr>Back to Algorithms</vt:lpstr>
      <vt:lpstr>Majority element</vt:lpstr>
      <vt:lpstr>Majority element</vt:lpstr>
      <vt:lpstr>Majority element</vt:lpstr>
      <vt:lpstr>Majority element</vt:lpstr>
      <vt:lpstr>A real life application</vt:lpstr>
      <vt:lpstr>Some observations </vt:lpstr>
      <vt:lpstr>Some observations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832</cp:revision>
  <dcterms:created xsi:type="dcterms:W3CDTF">2011-12-03T04:13:03Z</dcterms:created>
  <dcterms:modified xsi:type="dcterms:W3CDTF">2022-09-02T07:45:45Z</dcterms:modified>
</cp:coreProperties>
</file>