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613" r:id="rId2"/>
    <p:sldId id="614" r:id="rId3"/>
    <p:sldId id="615" r:id="rId4"/>
    <p:sldId id="617" r:id="rId5"/>
    <p:sldId id="618" r:id="rId6"/>
    <p:sldId id="653" r:id="rId7"/>
    <p:sldId id="616" r:id="rId8"/>
    <p:sldId id="573" r:id="rId9"/>
    <p:sldId id="619" r:id="rId10"/>
    <p:sldId id="620" r:id="rId11"/>
    <p:sldId id="621" r:id="rId12"/>
    <p:sldId id="622" r:id="rId13"/>
    <p:sldId id="632" r:id="rId14"/>
    <p:sldId id="629" r:id="rId15"/>
    <p:sldId id="63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570" r:id="rId24"/>
    <p:sldId id="631" r:id="rId25"/>
    <p:sldId id="634" r:id="rId26"/>
    <p:sldId id="637" r:id="rId27"/>
    <p:sldId id="635" r:id="rId28"/>
    <p:sldId id="636" r:id="rId29"/>
    <p:sldId id="638" r:id="rId30"/>
    <p:sldId id="639" r:id="rId31"/>
    <p:sldId id="640" r:id="rId32"/>
    <p:sldId id="642" r:id="rId33"/>
    <p:sldId id="64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 autoAdjust="0"/>
    <p:restoredTop sz="94143" autoAdjust="0"/>
  </p:normalViewPr>
  <p:slideViewPr>
    <p:cSldViewPr>
      <p:cViewPr varScale="1">
        <p:scale>
          <a:sx n="72" d="100"/>
          <a:sy n="72" d="100"/>
        </p:scale>
        <p:origin x="8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15: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Majority element 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an efficient and practical algorithm 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word RAM </a:t>
            </a:r>
            <a:r>
              <a:rPr lang="en-US" sz="1800" b="1" dirty="0">
                <a:solidFill>
                  <a:schemeClr val="tx1"/>
                </a:solidFill>
              </a:rPr>
              <a:t>model of computation: further </a:t>
            </a:r>
            <a:r>
              <a:rPr lang="en-US" sz="1800" b="1" u="sng" dirty="0">
                <a:solidFill>
                  <a:schemeClr val="tx1"/>
                </a:solidFill>
              </a:rPr>
              <a:t>refinements.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dirty="0"/>
                  <a:t>: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pairs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identical elements</a:t>
                </a:r>
                <a:r>
                  <a:rPr lang="en-US" sz="20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/>
                  <a:t>majority element among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elements is preserved </a:t>
                </a:r>
              </a:p>
              <a:p>
                <a:pPr marL="0" indent="0">
                  <a:buNone/>
                </a:pPr>
                <a:r>
                  <a:rPr lang="en-US" sz="2000" dirty="0"/>
                  <a:t>even if we keep </a:t>
                </a:r>
                <a:r>
                  <a:rPr lang="en-US" sz="2000" b="1" dirty="0"/>
                  <a:t>one element </a:t>
                </a:r>
                <a:r>
                  <a:rPr lang="en-US" sz="2000" u="sng" dirty="0"/>
                  <a:t>per pair</a:t>
                </a:r>
                <a:r>
                  <a:rPr lang="en-US" sz="2000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79842"/>
              </p:ext>
            </p:extLst>
          </p:nvPr>
        </p:nvGraphicFramePr>
        <p:xfrm>
          <a:off x="13716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598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 rot="5400000">
            <a:off x="3122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rot="5400000">
            <a:off x="4646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 rot="5400000">
            <a:off x="6170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6932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5408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16200000">
            <a:off x="3884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 rot="16200000">
            <a:off x="2360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1371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657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0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9401"/>
              </p:ext>
            </p:extLst>
          </p:nvPr>
        </p:nvGraphicFramePr>
        <p:xfrm>
          <a:off x="2590800" y="3276600"/>
          <a:ext cx="3048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5710"/>
              </p:ext>
            </p:extLst>
          </p:nvPr>
        </p:nvGraphicFramePr>
        <p:xfrm>
          <a:off x="3352800" y="4582160"/>
          <a:ext cx="1524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2800" y="4572000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2000"/>
                <a:ext cx="1572866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/>
          <p:cNvSpPr/>
          <p:nvPr/>
        </p:nvSpPr>
        <p:spPr>
          <a:xfrm>
            <a:off x="3657600" y="25908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3657600" y="38862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Callout 45"/>
          <p:cNvSpPr/>
          <p:nvPr/>
        </p:nvSpPr>
        <p:spPr>
          <a:xfrm>
            <a:off x="5029200" y="4267200"/>
            <a:ext cx="2514600" cy="1066800"/>
          </a:xfrm>
          <a:prstGeom prst="leftArrowCallout">
            <a:avLst>
              <a:gd name="adj1" fmla="val 17683"/>
              <a:gd name="adj2" fmla="val 25000"/>
              <a:gd name="adj3" fmla="val 18902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problem size reduced by at least </a:t>
            </a:r>
            <a:r>
              <a:rPr lang="en-US" b="1" dirty="0">
                <a:solidFill>
                  <a:schemeClr val="tx1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8726C78-8C17-7146-960B-F162863B57AB}"/>
              </a:ext>
            </a:extLst>
          </p:cNvPr>
          <p:cNvSpPr/>
          <p:nvPr/>
        </p:nvSpPr>
        <p:spPr>
          <a:xfrm rot="16200000">
            <a:off x="2817876" y="27416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5D94F64-620D-7641-BDCB-E2A416F06063}"/>
              </a:ext>
            </a:extLst>
          </p:cNvPr>
          <p:cNvSpPr/>
          <p:nvPr/>
        </p:nvSpPr>
        <p:spPr>
          <a:xfrm rot="16200000">
            <a:off x="3579876" y="2744725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2D7E624-B5C8-E046-A7DE-66D8D0B5A73F}"/>
              </a:ext>
            </a:extLst>
          </p:cNvPr>
          <p:cNvSpPr/>
          <p:nvPr/>
        </p:nvSpPr>
        <p:spPr>
          <a:xfrm rot="16200000">
            <a:off x="4341876" y="27416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FF5288C-A19E-9741-961D-7B878B454D58}"/>
              </a:ext>
            </a:extLst>
          </p:cNvPr>
          <p:cNvSpPr/>
          <p:nvPr/>
        </p:nvSpPr>
        <p:spPr>
          <a:xfrm rot="16200000">
            <a:off x="5103876" y="2744725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0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8" grpId="0"/>
      <p:bldP spid="43" grpId="0"/>
      <p:bldP spid="44" grpId="0" animBg="1"/>
      <p:bldP spid="45" grpId="0" animBg="1"/>
      <p:bldP spid="4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2-majority </a:t>
            </a:r>
            <a:r>
              <a:rPr lang="en-US" sz="3600" b="1" dirty="0"/>
              <a:t>element</a:t>
            </a:r>
            <a:br>
              <a:rPr lang="en-US" sz="3600" b="1" dirty="0"/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/>
                  <a:t>Pair up </a:t>
                </a:r>
                <a:r>
                  <a:rPr lang="en-US" sz="2000" dirty="0"/>
                  <a:t>the elements; 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Eliminate </a:t>
                </a:r>
                <a:r>
                  <a:rPr lang="en-US" sz="2000" dirty="0"/>
                  <a:t>all pairs of </a:t>
                </a:r>
                <a:r>
                  <a:rPr lang="en-US" sz="2000" u="sng" dirty="0"/>
                  <a:t>distinct elements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70C0"/>
                    </a:solidFill>
                  </a:rPr>
                  <a:t>Keep one element </a:t>
                </a:r>
                <a:r>
                  <a:rPr lang="en-US" sz="2000" dirty="0"/>
                  <a:t>per pair of </a:t>
                </a:r>
                <a:r>
                  <a:rPr lang="en-US" sz="2000" u="sng" dirty="0"/>
                  <a:t>identical elements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only one element is left.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if the last element is a </a:t>
                </a:r>
                <a:r>
                  <a:rPr lang="en-US" sz="2000" b="1" dirty="0"/>
                  <a:t>majority</a:t>
                </a:r>
                <a:r>
                  <a:rPr lang="en-US" sz="2000" dirty="0"/>
                  <a:t> element.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/>
                  <a:t> + …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Extra/working space </a:t>
                </a:r>
                <a:r>
                  <a:rPr lang="en-US" sz="2000" b="1" dirty="0"/>
                  <a:t>requiremen</a:t>
                </a:r>
                <a:r>
                  <a:rPr lang="en-US" sz="2000" b="1" dirty="0">
                    <a:sym typeface="Wingdings" pitchFamily="2" charset="2"/>
                  </a:rPr>
                  <a:t>t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(assuming input is</a:t>
                </a:r>
                <a:r>
                  <a:rPr lang="en-US" sz="2000" b="1" dirty="0"/>
                  <a:t> “read only”</a:t>
                </a:r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134" y="2069068"/>
            <a:ext cx="3537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if the no. of elements is odd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0C8FACA-E8A0-5240-ADDE-95DFA2750928}"/>
              </a:ext>
            </a:extLst>
          </p:cNvPr>
          <p:cNvSpPr/>
          <p:nvPr/>
        </p:nvSpPr>
        <p:spPr>
          <a:xfrm>
            <a:off x="4724400" y="54102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Further</a:t>
            </a:r>
            <a:r>
              <a:rPr lang="en-US" sz="3600" b="1" dirty="0">
                <a:solidFill>
                  <a:srgbClr val="7030A0"/>
                </a:solidFill>
              </a:rPr>
              <a:t> restrictions </a:t>
            </a:r>
            <a:r>
              <a:rPr lang="en-US" sz="3600" b="1" dirty="0"/>
              <a:t>on the problem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Restrictions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We are allowed to make only </a:t>
                </a:r>
                <a:r>
                  <a:rPr lang="en-US" sz="2000" b="1" u="sng" dirty="0"/>
                  <a:t>a </a:t>
                </a:r>
                <a:r>
                  <a:rPr lang="en-US" sz="2000" b="1" i="1" u="sng" dirty="0"/>
                  <a:t>few </a:t>
                </a:r>
                <a:r>
                  <a:rPr lang="en-US" sz="2000" b="1" u="sng" dirty="0"/>
                  <a:t>scan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We have very </a:t>
                </a:r>
                <a:r>
                  <a:rPr lang="en-US" sz="2000" b="1" u="sng" dirty="0"/>
                  <a:t>limited extra space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Real life example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/>
                  <a:t> numbers stored on hard disk.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RAM</a:t>
                </a:r>
                <a:r>
                  <a:rPr lang="en-US" sz="2000" dirty="0"/>
                  <a:t> can’t provide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extra (working) space in this case.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57800" y="2819400"/>
            <a:ext cx="3151888" cy="1194375"/>
            <a:chOff x="5257800" y="2819400"/>
            <a:chExt cx="3151888" cy="1194375"/>
          </a:xfrm>
        </p:grpSpPr>
        <p:sp>
          <p:nvSpPr>
            <p:cNvPr id="7" name="Smiley Face 6"/>
            <p:cNvSpPr/>
            <p:nvPr/>
          </p:nvSpPr>
          <p:spPr>
            <a:xfrm>
              <a:off x="6477000" y="2819400"/>
              <a:ext cx="5334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3429000"/>
              <a:ext cx="3151888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Our current algorithm doesn’t work</a:t>
              </a:r>
            </a:p>
            <a:p>
              <a:pPr algn="ctr"/>
              <a:r>
                <a:rPr lang="en-US" sz="1600" dirty="0"/>
                <a:t>for this real life example.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44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r>
              <a:rPr lang="en-US" sz="3200" dirty="0"/>
              <a:t>algorithm for </a:t>
            </a:r>
            <a:r>
              <a:rPr lang="en-US" sz="3200" dirty="0">
                <a:solidFill>
                  <a:srgbClr val="7030A0"/>
                </a:solidFill>
              </a:rPr>
              <a:t>2-majority </a:t>
            </a:r>
            <a:r>
              <a:rPr lang="en-US" sz="3200" dirty="0"/>
              <a:t>element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Two scans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extra space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  <a:blipFill>
                <a:blip r:embed="rId2"/>
                <a:stretch>
                  <a:fillRect l="-816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Should we design algorithm from scratch to meet these constraints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No! We should try to </a:t>
            </a:r>
            <a:r>
              <a:rPr lang="en-US" sz="2000" u="sng" dirty="0"/>
              <a:t>adapt our current algorithm </a:t>
            </a:r>
            <a:r>
              <a:rPr lang="en-US" sz="2000" dirty="0"/>
              <a:t>to meet these constraints.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crucial is pairing of elements in our current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819400" y="5012808"/>
            <a:ext cx="3810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this question before going ahead.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Insightful </a:t>
            </a:r>
            <a:r>
              <a:rPr lang="en-US" sz="2000" b="1" dirty="0">
                <a:solidFill>
                  <a:srgbClr val="C00000"/>
                </a:solidFill>
              </a:rPr>
              <a:t>questions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Do we really need to keep more than </a:t>
            </a:r>
            <a:r>
              <a:rPr lang="en-US" sz="2000" u="sng" dirty="0"/>
              <a:t>one</a:t>
            </a:r>
            <a:r>
              <a:rPr lang="en-US" sz="2000" dirty="0"/>
              <a:t> element ?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Do we really need to keep multiple </a:t>
            </a:r>
            <a:r>
              <a:rPr lang="en-US" sz="2000" u="sng" dirty="0"/>
              <a:t>copies</a:t>
            </a:r>
            <a:r>
              <a:rPr lang="en-US" sz="2000" dirty="0"/>
              <a:t> of an element </a:t>
            </a:r>
            <a:r>
              <a:rPr lang="en-US" sz="2000" b="1" dirty="0"/>
              <a:t>explicitly</a:t>
            </a:r>
            <a:r>
              <a:rPr lang="en-US" sz="2000" dirty="0"/>
              <a:t> ?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Ponder over these insights and make an attempt to design the algorithm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before moving ahead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01908"/>
              </p:ext>
            </p:extLst>
          </p:nvPr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583668"/>
            <a:ext cx="64615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</a:t>
            </a:r>
            <a:r>
              <a:rPr lang="en-US" b="1" u="sng" dirty="0"/>
              <a:t>cancel suitably </a:t>
            </a:r>
            <a:r>
              <a:rPr lang="en-US" dirty="0"/>
              <a:t>whenever encounter two </a:t>
            </a:r>
            <a:r>
              <a:rPr lang="en-US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elements.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24469" y="5345668"/>
            <a:ext cx="36893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keeping its </a:t>
            </a:r>
            <a:r>
              <a:rPr lang="en-US" b="1" u="sng" dirty="0"/>
              <a:t>count</a:t>
            </a:r>
            <a:r>
              <a:rPr lang="en-US" dirty="0"/>
              <a:t> will suffice.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4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scan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/>
              <p:nvPr/>
            </p:nvSpPr>
            <p:spPr>
              <a:xfrm>
                <a:off x="1358432" y="2587079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32" y="2587079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143228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3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7" grpId="1" animBg="1"/>
      <p:bldP spid="10" grpId="0"/>
      <p:bldP spid="11" grpId="0" animBg="1"/>
      <p:bldP spid="13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/>
              <p:nvPr/>
            </p:nvSpPr>
            <p:spPr>
              <a:xfrm>
                <a:off x="1358432" y="3669268"/>
                <a:ext cx="38023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32" y="3669268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1752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5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133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0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514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7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9718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3745468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8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76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/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1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657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/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DE4F60-81FA-A447-8C81-44BA41A5C73E}"/>
              </a:ext>
            </a:extLst>
          </p:cNvPr>
          <p:cNvSpPr txBox="1"/>
          <p:nvPr/>
        </p:nvSpPr>
        <p:spPr>
          <a:xfrm>
            <a:off x="3089799" y="5767506"/>
            <a:ext cx="296440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Can you see the algorithm now ?.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207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92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Algo-2-majority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{     </a:t>
                </a:r>
                <a:r>
                  <a:rPr lang="en-US" sz="2000" b="1" dirty="0">
                    <a:sym typeface="Wingdings" pitchFamily="2" charset="2"/>
                  </a:rPr>
                  <a:t> if </a:t>
                </a:r>
                <a:r>
                  <a:rPr lang="en-US" sz="2000" dirty="0">
                    <a:sym typeface="Wingdings" pitchFamily="2" charset="2"/>
                  </a:rPr>
                  <a:t>(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){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&lt;&gt;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Count the occurrences of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, and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it is more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print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is 2-majority element) </a:t>
                </a:r>
                <a:r>
                  <a:rPr lang="en-US" sz="1800" b="1" dirty="0">
                    <a:sym typeface="Wingdings" pitchFamily="2" charset="2"/>
                  </a:rPr>
                  <a:t>else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print</a:t>
                </a:r>
                <a:r>
                  <a:rPr lang="en-US" sz="1800" dirty="0">
                    <a:sym typeface="Wingdings" pitchFamily="2" charset="2"/>
                  </a:rPr>
                  <a:t>(there is no majority element in A)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blipFill>
                <a:blip r:embed="rId4"/>
                <a:stretch>
                  <a:fillRect l="-4598" t="-9375" r="-45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3124200"/>
            <a:ext cx="1287853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790890"/>
            <a:ext cx="206563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-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585" y="4248090"/>
            <a:ext cx="205761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81454-04A0-1E47-850D-B1582B0E3C04}"/>
              </a:ext>
            </a:extLst>
          </p:cNvPr>
          <p:cNvSpPr/>
          <p:nvPr/>
        </p:nvSpPr>
        <p:spPr>
          <a:xfrm>
            <a:off x="3810000" y="4878387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9280F-F511-764A-AFD2-ECF4DAFC34B8}"/>
              </a:ext>
            </a:extLst>
          </p:cNvPr>
          <p:cNvSpPr/>
          <p:nvPr/>
        </p:nvSpPr>
        <p:spPr>
          <a:xfrm>
            <a:off x="3657600" y="5257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2-majority </a:t>
                </a:r>
                <a:r>
                  <a:rPr lang="en-US" sz="3600" b="1" dirty="0"/>
                  <a:t>element</a:t>
                </a:r>
                <a:br>
                  <a:rPr lang="en-US" sz="3600" b="1" dirty="0"/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92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an algorithm that makes just </a:t>
                </a:r>
                <a:r>
                  <a:rPr lang="en-US" sz="2000" b="1" dirty="0"/>
                  <a:t>2 scans </a:t>
                </a:r>
                <a:r>
                  <a:rPr lang="en-US" sz="2000" dirty="0"/>
                  <a:t>and uses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extra space </a:t>
                </a:r>
                <a:r>
                  <a:rPr lang="en-US" sz="2000" dirty="0"/>
                  <a:t>to compute the 2-majority element for a given multi-set.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Establish proof of correctness of the algorithm</a:t>
                </a:r>
              </a:p>
              <a:p>
                <a:r>
                  <a:rPr lang="en-US" sz="2000" dirty="0"/>
                  <a:t>Design an Algorithm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-majority element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(an element that occurs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times)</a:t>
                </a:r>
                <a:br>
                  <a:rPr lang="en-US" sz="2000" dirty="0"/>
                </a:b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problem in a </a:t>
            </a:r>
            <a:r>
              <a:rPr lang="en-US" sz="3600" b="1" dirty="0">
                <a:solidFill>
                  <a:srgbClr val="7030A0"/>
                </a:solidFill>
              </a:rPr>
              <a:t>Practice sheet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sorted arrays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each,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output a sorted array </a:t>
                </a:r>
                <a:r>
                  <a:rPr lang="en-US" sz="2000" b="1" dirty="0"/>
                  <a:t>C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containing all elements of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A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/>
                  <a:t>B=</a:t>
                </a:r>
                <a:r>
                  <a:rPr lang="en-US" sz="2000" dirty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C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/>
                  <a:t>}.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Please design the algorithm before coming to the next class.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procedure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</a:t>
            </a:r>
            <a:r>
              <a:rPr lang="en-US" sz="2000" b="1" dirty="0">
                <a:sym typeface="Wingdings" pitchFamily="2" charset="2"/>
              </a:rPr>
              <a:t>rearranges</a:t>
            </a:r>
            <a:r>
              <a:rPr lang="en-US" sz="2000" dirty="0">
                <a:sym typeface="Wingdings" pitchFamily="2" charset="2"/>
              </a:rPr>
              <a:t> the elements so that all elements less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left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and all elements greater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right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&gt;x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-258986" y="2683253"/>
                <a:ext cx="4838701" cy="1295400"/>
              </a:xfrm>
              <a:prstGeom prst="cloudCallout">
                <a:avLst>
                  <a:gd name="adj1" fmla="val -15312"/>
                  <a:gd name="adj2" fmla="val 8725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Implement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() in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time  using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space?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What if there are copies of x ?</a:t>
                </a:r>
                <a:endParaRPr lang="en-IN" dirty="0"/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986" y="2683253"/>
                <a:ext cx="4838701" cy="1295400"/>
              </a:xfrm>
              <a:prstGeom prst="cloudCallout">
                <a:avLst>
                  <a:gd name="adj1" fmla="val -15312"/>
                  <a:gd name="adj2" fmla="val 8725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10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Further refinements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 model of computation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6106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Execution of a instruction</a:t>
            </a:r>
            <a:endParaRPr lang="en-US" sz="4000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286000"/>
            <a:ext cx="3505200" cy="990600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9" y="2590797"/>
              <a:ext cx="2057401" cy="685803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11279" y="3330479"/>
            <a:ext cx="838200" cy="2406842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2098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8314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more </a:t>
            </a:r>
            <a:r>
              <a:rPr lang="en-US" sz="3600" b="1" dirty="0">
                <a:solidFill>
                  <a:srgbClr val="7030A0"/>
                </a:solidFill>
              </a:rPr>
              <a:t>realistic</a:t>
            </a:r>
            <a:r>
              <a:rPr lang="en-US" sz="3600" b="1" dirty="0"/>
              <a:t> 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input size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Input </a:t>
                </a:r>
                <a:r>
                  <a:rPr lang="en-US" sz="2000" dirty="0"/>
                  <a:t>resides completely in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How many bits are needed to access an input item from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At least </a:t>
                </a:r>
                <a:r>
                  <a:rPr lang="en-US" sz="2000" b="1" dirty="0"/>
                  <a:t>log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.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(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k</a:t>
                </a:r>
                <a:r>
                  <a:rPr lang="en-US" sz="1800" dirty="0"/>
                  <a:t> bits can be used to create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different addresses)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Current-state-of-the-art computers:</a:t>
                </a:r>
              </a:p>
              <a:p>
                <a:r>
                  <a:rPr lang="en-US" sz="2000" dirty="0"/>
                  <a:t>RAM of size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4GB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/>
                  <a:t>Hence 32 bits to address any item in RAM.</a:t>
                </a:r>
              </a:p>
              <a:p>
                <a:r>
                  <a:rPr lang="en-US" sz="2000" dirty="0"/>
                  <a:t>Support for 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64-bit arithmetic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/>
                  <a:t>Ability to perform arithmetic/logical operations on any two 64-bit numbers.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So 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computation: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Characteristics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fully </a:t>
            </a:r>
            <a:r>
              <a:rPr lang="en-US" sz="2000" dirty="0"/>
              <a:t> in 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input item (number, name) is stored in </a:t>
            </a:r>
            <a:r>
              <a:rPr lang="en-US" sz="2000" b="1" u="sng" dirty="0">
                <a:solidFill>
                  <a:srgbClr val="C00000"/>
                </a:solidFill>
              </a:rPr>
              <a:t>binary format</a:t>
            </a:r>
            <a:r>
              <a:rPr lang="en-US" sz="2000" dirty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RAM can be viewed as a huge array of words. Any arbitrary location of RAM can be </a:t>
            </a:r>
            <a:r>
              <a:rPr lang="en-US" sz="2000" b="1" u="sng" dirty="0">
                <a:solidFill>
                  <a:srgbClr val="C00000"/>
                </a:solidFill>
              </a:rPr>
              <a:t>accessed</a:t>
            </a:r>
            <a:r>
              <a:rPr lang="en-US" sz="2000" dirty="0"/>
              <a:t> in the same time </a:t>
            </a:r>
            <a:r>
              <a:rPr lang="en-US" sz="2000" b="1" u="sng" dirty="0">
                <a:solidFill>
                  <a:srgbClr val="C00000"/>
                </a:solidFill>
              </a:rPr>
              <a:t>irrespective</a:t>
            </a:r>
            <a:r>
              <a:rPr lang="en-US" sz="2000" dirty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arithmetic or logical operation </a:t>
            </a:r>
            <a:r>
              <a:rPr lang="en-US" sz="2000" dirty="0">
                <a:solidFill>
                  <a:srgbClr val="002060"/>
                </a:solidFill>
              </a:rPr>
              <a:t>(+,-,*,/,or, </a:t>
            </a:r>
            <a:r>
              <a:rPr lang="en-US" sz="2000" dirty="0" err="1">
                <a:solidFill>
                  <a:srgbClr val="002060"/>
                </a:solidFill>
              </a:rPr>
              <a:t>xor</a:t>
            </a:r>
            <a:r>
              <a:rPr lang="en-US" sz="2000" dirty="0">
                <a:solidFill>
                  <a:srgbClr val="002060"/>
                </a:solidFill>
              </a:rPr>
              <a:t>,…</a:t>
            </a:r>
            <a:r>
              <a:rPr lang="en-US" sz="2000" dirty="0"/>
              <a:t>) involving a </a:t>
            </a:r>
            <a:r>
              <a:rPr lang="en-US" sz="2000" u="sng" dirty="0"/>
              <a:t>constant</a:t>
            </a:r>
            <a:r>
              <a:rPr lang="en-US" sz="2000" dirty="0"/>
              <a:t> number of words takes </a:t>
            </a:r>
            <a:r>
              <a:rPr lang="en-US" sz="2000" b="1" u="sng" dirty="0">
                <a:solidFill>
                  <a:srgbClr val="C00000"/>
                </a:solidFill>
              </a:rPr>
              <a:t>a constant number of steps </a:t>
            </a:r>
            <a:r>
              <a:rPr lang="en-US" sz="2000" dirty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arithmetic or logical operation </a:t>
                </a:r>
                <a:r>
                  <a:rPr lang="en-US" dirty="0">
                    <a:solidFill>
                      <a:srgbClr val="002060"/>
                    </a:solidFill>
                  </a:rPr>
                  <a:t>(+,-,*,/,or, </a:t>
                </a:r>
                <a:r>
                  <a:rPr lang="en-US" dirty="0" err="1">
                    <a:solidFill>
                      <a:srgbClr val="002060"/>
                    </a:solidFill>
                  </a:rPr>
                  <a:t>xor</a:t>
                </a:r>
                <a:r>
                  <a:rPr lang="en-US" dirty="0">
                    <a:solidFill>
                      <a:schemeClr val="tx1"/>
                    </a:solidFill>
                  </a:rPr>
                  <a:t>,…) involving </a:t>
                </a:r>
                <a:r>
                  <a:rPr lang="en-US" dirty="0"/>
                  <a:t>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O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( log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u="sng" dirty="0">
                    <a:solidFill>
                      <a:schemeClr val="tx1"/>
                    </a:solidFill>
                  </a:rPr>
                  <a:t>)</a:t>
                </a:r>
                <a:r>
                  <a:rPr lang="en-US" b="1" u="sng" dirty="0"/>
                  <a:t> 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bits</a:t>
                </a:r>
                <a:r>
                  <a:rPr lang="en-US" b="1" u="sng" dirty="0"/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takes</a:t>
                </a:r>
                <a:r>
                  <a:rPr lang="en-US" dirty="0"/>
                  <a:t> 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a constant number of steps </a:t>
                </a:r>
                <a:r>
                  <a:rPr lang="en-US" dirty="0">
                    <a:solidFill>
                      <a:schemeClr val="tx1"/>
                    </a:solidFill>
                  </a:rPr>
                  <a:t>by the CPU,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number of bits of input instance.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 t="-1948" r="-564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1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occurrence of each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there is any element with count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, report 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10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/>
                  <a:t>underlying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has a </a:t>
                </a:r>
                <a:r>
                  <a:rPr lang="en-US" sz="2000" u="sng" dirty="0"/>
                  <a:t>total order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justified </a:t>
            </a:r>
            <a:r>
              <a:rPr lang="en-US" dirty="0">
                <a:solidFill>
                  <a:schemeClr val="tx1"/>
                </a:solidFill>
              </a:rPr>
              <a:t> in many real life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/>
                  <a:t>underlying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has a </a:t>
                </a:r>
                <a:r>
                  <a:rPr lang="en-US" sz="2000" u="sng" dirty="0"/>
                  <a:t>total order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justified </a:t>
            </a:r>
            <a:r>
              <a:rPr lang="en-US" dirty="0">
                <a:solidFill>
                  <a:schemeClr val="tx1"/>
                </a:solidFill>
              </a:rPr>
              <a:t> in many real life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9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real life application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1" y="1981200"/>
            <a:ext cx="2231799" cy="2342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20950"/>
            <a:ext cx="2578100" cy="144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57800" y="19050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18288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4343400"/>
            <a:ext cx="24159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Card-matching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credit cards, determine if there is any </a:t>
                </a:r>
                <a:r>
                  <a:rPr lang="en-US" b="1" dirty="0"/>
                  <a:t>majority</a:t>
                </a:r>
                <a:r>
                  <a:rPr lang="en-US" dirty="0"/>
                  <a:t> card</a:t>
                </a:r>
              </a:p>
              <a:p>
                <a:r>
                  <a:rPr lang="en-US" dirty="0"/>
                  <a:t>using minimum no. of operations on card matching machine.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28" t="-3311" r="-51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4648200" y="4873752"/>
            <a:ext cx="44196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machine takes two cards and determines whether they are identical or not.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00" y="1524000"/>
            <a:ext cx="31739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Slots for inserting any two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0" grpId="1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 2</a:t>
            </a:r>
            <a:r>
              <a:rPr lang="en-US" sz="2000" b="1" dirty="0"/>
              <a:t>: </a:t>
            </a:r>
            <a:r>
              <a:rPr lang="en-US" sz="2000" dirty="0"/>
              <a:t>whenever we cancel a pair of </a:t>
            </a:r>
            <a:r>
              <a:rPr lang="en-US" sz="2000" u="sng" dirty="0"/>
              <a:t>distinct</a:t>
            </a:r>
            <a:r>
              <a:rPr lang="en-US" sz="2000" dirty="0"/>
              <a:t> elements from the array,</a:t>
            </a:r>
          </a:p>
          <a:p>
            <a:pPr marL="0" indent="0">
              <a:buNone/>
            </a:pPr>
            <a:r>
              <a:rPr lang="en-US" sz="2000" dirty="0"/>
              <a:t>the majority element of the array </a:t>
            </a:r>
            <a:r>
              <a:rPr lang="en-US" sz="2000" u="sng" dirty="0"/>
              <a:t>remains preserved</a:t>
            </a:r>
            <a:r>
              <a:rPr lang="en-US" sz="2000" dirty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Majority</a:t>
              </a:r>
            </a:p>
            <a:p>
              <a:r>
                <a:rPr lang="en-US" sz="1200" dirty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</a:t>
              </a:r>
            </a:p>
            <a:p>
              <a:r>
                <a:rPr lang="en-US" sz="1200" dirty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093395-0F32-4648-B99F-A98DA6A524AE}"/>
              </a:ext>
            </a:extLst>
          </p:cNvPr>
          <p:cNvSpPr/>
          <p:nvPr/>
        </p:nvSpPr>
        <p:spPr>
          <a:xfrm>
            <a:off x="4267200" y="53340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9C1BD-C1BD-CC4F-A90A-05115C2E0C08}"/>
              </a:ext>
            </a:extLst>
          </p:cNvPr>
          <p:cNvSpPr/>
          <p:nvPr/>
        </p:nvSpPr>
        <p:spPr>
          <a:xfrm>
            <a:off x="2133600" y="5257799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6897</TotalTime>
  <Words>1803</Words>
  <Application>Microsoft Macintosh PowerPoint</Application>
  <PresentationFormat>On-screen Show (4:3)</PresentationFormat>
  <Paragraphs>418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Data Structures and Algorithms (ESO207A) </vt:lpstr>
      <vt:lpstr>Majority element</vt:lpstr>
      <vt:lpstr>Majority element</vt:lpstr>
      <vt:lpstr>Majority element</vt:lpstr>
      <vt:lpstr>Majority element</vt:lpstr>
      <vt:lpstr>Majority element</vt:lpstr>
      <vt:lpstr>A real life application</vt:lpstr>
      <vt:lpstr>Some observations </vt:lpstr>
      <vt:lpstr>Some observations </vt:lpstr>
      <vt:lpstr>Some observations </vt:lpstr>
      <vt:lpstr>Algorithm for 2-majority element </vt:lpstr>
      <vt:lpstr>Further restrictions on the problem</vt:lpstr>
      <vt:lpstr>algorithm for 2-majority element </vt:lpstr>
      <vt:lpstr>Designing algorithm for 2-majority element 2 scans and using O(1) extra space</vt:lpstr>
      <vt:lpstr>Designing algorithm for 2-majority element 2 scans and using O(1) extra space</vt:lpstr>
      <vt:lpstr>The Algorithm</vt:lpstr>
      <vt:lpstr>The Algorithm</vt:lpstr>
      <vt:lpstr>The Algorithm</vt:lpstr>
      <vt:lpstr>The Algorithm</vt:lpstr>
      <vt:lpstr>The Algorithm</vt:lpstr>
      <vt:lpstr>The Algorithm</vt:lpstr>
      <vt:lpstr>The Algorithm</vt:lpstr>
      <vt:lpstr>Algorithm for 2-majority element 2 scans and using O(1) extra space</vt:lpstr>
      <vt:lpstr>Algorithm for 2-majority element 2 scans and using O(1) extra space</vt:lpstr>
      <vt:lpstr>A problem in a Practice sheet</vt:lpstr>
      <vt:lpstr>A nice programming exercise ?</vt:lpstr>
      <vt:lpstr>A nice programming exercise ?</vt:lpstr>
      <vt:lpstr>A nice programming exercise ?</vt:lpstr>
      <vt:lpstr>Word RAM model of computation</vt:lpstr>
      <vt:lpstr>word RAM : a model of computation</vt:lpstr>
      <vt:lpstr>Execution of a instruction</vt:lpstr>
      <vt:lpstr>A more realistic RAM</vt:lpstr>
      <vt:lpstr>word RAM model of computation: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825</cp:revision>
  <dcterms:created xsi:type="dcterms:W3CDTF">2011-12-03T04:13:03Z</dcterms:created>
  <dcterms:modified xsi:type="dcterms:W3CDTF">2022-09-05T07:38:43Z</dcterms:modified>
</cp:coreProperties>
</file>