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451" r:id="rId2"/>
    <p:sldId id="431" r:id="rId3"/>
    <p:sldId id="653" r:id="rId4"/>
    <p:sldId id="433" r:id="rId5"/>
    <p:sldId id="471" r:id="rId6"/>
    <p:sldId id="436" r:id="rId7"/>
    <p:sldId id="438" r:id="rId8"/>
    <p:sldId id="435" r:id="rId9"/>
    <p:sldId id="439" r:id="rId10"/>
    <p:sldId id="464" r:id="rId11"/>
    <p:sldId id="465" r:id="rId12"/>
    <p:sldId id="466" r:id="rId13"/>
    <p:sldId id="444" r:id="rId14"/>
    <p:sldId id="648" r:id="rId15"/>
    <p:sldId id="649" r:id="rId16"/>
    <p:sldId id="655" r:id="rId17"/>
    <p:sldId id="656" r:id="rId18"/>
    <p:sldId id="657" r:id="rId19"/>
    <p:sldId id="658" r:id="rId20"/>
    <p:sldId id="659" r:id="rId21"/>
    <p:sldId id="660" r:id="rId22"/>
    <p:sldId id="449" r:id="rId23"/>
    <p:sldId id="662" r:id="rId24"/>
    <p:sldId id="668" r:id="rId25"/>
    <p:sldId id="452" r:id="rId26"/>
    <p:sldId id="453" r:id="rId27"/>
    <p:sldId id="454" r:id="rId28"/>
    <p:sldId id="650" r:id="rId29"/>
    <p:sldId id="651" r:id="rId30"/>
    <p:sldId id="66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43" autoAdjust="0"/>
  </p:normalViewPr>
  <p:slideViewPr>
    <p:cSldViewPr>
      <p:cViewPr varScale="1">
        <p:scale>
          <a:sx n="107" d="100"/>
          <a:sy n="107" d="100"/>
        </p:scale>
        <p:origin x="11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20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0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5.png"/><Relationship Id="rId4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0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8.png"/><Relationship Id="rId5" Type="http://schemas.openxmlformats.org/officeDocument/2006/relationships/image" Target="../media/image48.png"/><Relationship Id="rId10" Type="http://schemas.openxmlformats.org/officeDocument/2006/relationships/image" Target="../media/image7.png"/><Relationship Id="rId4" Type="http://schemas.openxmlformats.org/officeDocument/2006/relationships/image" Target="../media/image47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28.png"/><Relationship Id="rId3" Type="http://schemas.openxmlformats.org/officeDocument/2006/relationships/image" Target="../media/image311.png"/><Relationship Id="rId7" Type="http://schemas.openxmlformats.org/officeDocument/2006/relationships/image" Target="../media/image350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22.png"/><Relationship Id="rId4" Type="http://schemas.openxmlformats.org/officeDocument/2006/relationships/image" Target="../media/image320.png"/><Relationship Id="rId9" Type="http://schemas.openxmlformats.org/officeDocument/2006/relationships/image" Target="../media/image21.png"/><Relationship Id="rId1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18.png"/><Relationship Id="rId4" Type="http://schemas.openxmlformats.org/officeDocument/2006/relationships/image" Target="../media/image52.png"/><Relationship Id="rId9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Algorithm paradigms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Algorithm paradigm of </a:t>
            </a:r>
            <a:r>
              <a:rPr lang="en-US" sz="1800" b="1" dirty="0">
                <a:solidFill>
                  <a:srgbClr val="7030A0"/>
                </a:solidFill>
              </a:rPr>
              <a:t>Divide and Conquer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Proof of correctness of the algorithm for</a:t>
            </a:r>
            <a:r>
              <a:rPr lang="en-US" sz="1800" b="1" dirty="0">
                <a:solidFill>
                  <a:srgbClr val="7030A0"/>
                </a:solidFill>
              </a:rPr>
              <a:t> 2-Majority element </a:t>
            </a:r>
            <a:r>
              <a:rPr lang="en-US" sz="1800" dirty="0">
                <a:solidFill>
                  <a:schemeClr val="tx1"/>
                </a:solidFill>
              </a:rPr>
              <a:t>(if time permits)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sorting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temporarily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Merge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],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], C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  <a:blipFill rotWithShape="1">
                <a:blip r:embed="rId2"/>
                <a:stretch>
                  <a:fillRect l="-2069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64639" y="2514600"/>
            <a:ext cx="1454961" cy="1066800"/>
            <a:chOff x="2819400" y="2514600"/>
            <a:chExt cx="1454961" cy="1066800"/>
          </a:xfrm>
        </p:grpSpPr>
        <p:sp>
          <p:nvSpPr>
            <p:cNvPr id="5" name="Right Brace 4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895600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3657600"/>
            <a:ext cx="2570973" cy="1066800"/>
            <a:chOff x="2819400" y="2514600"/>
            <a:chExt cx="2570973" cy="10668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2895600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Combine/conquer step</a:t>
              </a:r>
            </a:p>
          </p:txBody>
        </p:sp>
      </p:grpSp>
      <p:sp>
        <p:nvSpPr>
          <p:cNvPr id="11" name="Down Ribbon 10"/>
          <p:cNvSpPr/>
          <p:nvPr/>
        </p:nvSpPr>
        <p:spPr>
          <a:xfrm>
            <a:off x="2895600" y="5715000"/>
            <a:ext cx="3048000" cy="990600"/>
          </a:xfrm>
          <a:prstGeom prst="ribbon">
            <a:avLst>
              <a:gd name="adj1" fmla="val 16667"/>
              <a:gd name="adj2" fmla="val 69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rgbClr val="C00000"/>
                </a:solidFill>
              </a:rPr>
              <a:t>Merge Sort </a:t>
            </a:r>
            <a:r>
              <a:rPr lang="en-US" b="1" dirty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sorting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32412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temporarily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Merge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],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], C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32412" cy="4525963"/>
              </a:xfrm>
              <a:blipFill rotWithShape="1">
                <a:blip r:embed="rId2"/>
                <a:stretch>
                  <a:fillRect l="-20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4162" y="1600200"/>
                <a:ext cx="3943638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Time complexity: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c for some constant c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</a:t>
                </a:r>
                <a:r>
                  <a:rPr lang="en-US" sz="2000" dirty="0"/>
                  <a:t>= </a:t>
                </a:r>
                <a:r>
                  <a:rPr lang="en-US" sz="2000" b="1" dirty="0"/>
                  <a:t> </a:t>
                </a:r>
                <a:r>
                  <a:rPr lang="en-US" sz="2000" dirty="0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= 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= 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…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 terms)</a:t>
                </a:r>
                <a:r>
                  <a:rPr lang="en-US" sz="2000" dirty="0"/>
                  <a:t>…+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4162" y="1600200"/>
                <a:ext cx="3943638" cy="4525963"/>
              </a:xfrm>
              <a:blipFill rotWithShape="1">
                <a:blip r:embed="rId8"/>
                <a:stretch>
                  <a:fillRect l="-1541" t="-538" r="-7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19600" y="3657600"/>
            <a:ext cx="711424" cy="1066800"/>
            <a:chOff x="2819400" y="2514600"/>
            <a:chExt cx="711424" cy="10668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8000" y="2895600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895600"/>
                  <a:ext cx="4828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392" t="-8333" r="-2025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048000" y="2831068"/>
            <a:ext cx="1905000" cy="369332"/>
            <a:chOff x="2819400" y="2831068"/>
            <a:chExt cx="1905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/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2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107" t="-8197" r="-137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2819400" y="3015734"/>
              <a:ext cx="11095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8000" y="3212068"/>
            <a:ext cx="1905000" cy="369332"/>
            <a:chOff x="2819400" y="2831068"/>
            <a:chExt cx="1905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/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2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107" t="-8197" r="-137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H="1">
              <a:off x="2819400" y="3015734"/>
              <a:ext cx="11095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of correctness of </a:t>
            </a:r>
            <a:r>
              <a:rPr lang="en-US" sz="3200" b="1" dirty="0">
                <a:solidFill>
                  <a:srgbClr val="7030A0"/>
                </a:solidFill>
              </a:rPr>
              <a:t>Merge-Sort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temporarily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Merge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],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], C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  <a:blipFill rotWithShape="1">
                <a:blip r:embed="rId2"/>
                <a:stretch>
                  <a:fillRect l="-2069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4162" y="1600200"/>
                <a:ext cx="4019838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to be proved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b="1" dirty="0" err="1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sorts subarray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..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to prove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</a:p>
              <a:p>
                <a:r>
                  <a:rPr lang="en-US" sz="2000" dirty="0"/>
                  <a:t>By </a:t>
                </a:r>
                <a:r>
                  <a:rPr lang="en-US" sz="2000" b="1" dirty="0"/>
                  <a:t>induction </a:t>
                </a:r>
                <a:r>
                  <a:rPr lang="en-US" sz="2000" dirty="0"/>
                  <a:t>on the </a:t>
                </a:r>
                <a:r>
                  <a:rPr lang="en-US" sz="2000" u="sng" dirty="0"/>
                  <a:t>length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of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Use correctness of the algorithm </a:t>
                </a:r>
                <a:r>
                  <a:rPr lang="en-US" sz="2000" b="1" dirty="0"/>
                  <a:t>Merge.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4162" y="1600200"/>
                <a:ext cx="4019838" cy="4525963"/>
              </a:xfrm>
              <a:blipFill>
                <a:blip r:embed="rId3"/>
                <a:stretch>
                  <a:fillRect l="-1572" t="-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 2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Faster algorithm for </a:t>
            </a:r>
          </a:p>
          <a:p>
            <a:r>
              <a:rPr lang="en-US" b="1" dirty="0">
                <a:solidFill>
                  <a:srgbClr val="7030A0"/>
                </a:solidFill>
              </a:rPr>
              <a:t>multiplying two integers</a:t>
            </a:r>
          </a:p>
        </p:txBody>
      </p:sp>
    </p:spTree>
    <p:extLst>
      <p:ext uri="{BB962C8B-B14F-4D97-AF65-F5344CB8AC3E}">
        <p14:creationId xmlns:p14="http://schemas.microsoft.com/office/powerpoint/2010/main" val="42706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9473FA-DBAE-D7C8-2143-220CB0CFA7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sz="3200" b="1" dirty="0">
                    <a:solidFill>
                      <a:srgbClr val="7030A0"/>
                    </a:solidFill>
                  </a:rPr>
                  <a:t>Addition </a:t>
                </a:r>
                <a:br>
                  <a:rPr lang="en-IN" sz="3200" b="1" dirty="0"/>
                </a:br>
                <a:r>
                  <a:rPr lang="en-IN" sz="3200" b="1" dirty="0"/>
                  <a:t>of two </a:t>
                </a:r>
                <a14:m>
                  <m:oMath xmlns:m="http://schemas.openxmlformats.org/officeDocument/2006/math">
                    <m:r>
                      <a:rPr lang="en-I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sz="3200" b="1" dirty="0"/>
                  <a:t>-bit numbers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9473FA-DBAE-D7C8-2143-220CB0CFA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9560403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9560403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2179117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2179117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34827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1538" t="-3448" r="-14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1538" t="-3448" r="-13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4000" t="-3448" r="-1256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7692" t="-3448" r="-1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7692" t="-3448" r="-10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7692" t="-3448" r="-9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7692" t="-3448" r="-8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7692" t="-3448" r="-7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692" t="-3448" r="-6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692" t="-3448" r="-5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107692" t="-3448" r="-4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1D2081-4982-3D9C-BAAF-8944E54D498A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1D2081-4982-3D9C-BAAF-8944E54D4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D20B05-7344-093A-0B2E-1C09BD3D2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271887"/>
              </p:ext>
            </p:extLst>
          </p:nvPr>
        </p:nvGraphicFramePr>
        <p:xfrm>
          <a:off x="2099937" y="4724400"/>
          <a:ext cx="5291463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411941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8750501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8560952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13390230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8735880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797531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6791747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85588985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269507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986723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182428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326572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13541737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96168797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10201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3723832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86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1">
            <a:extLst>
              <a:ext uri="{FF2B5EF4-FFF2-40B4-BE49-F238E27FC236}">
                <a16:creationId xmlns:a16="http://schemas.microsoft.com/office/drawing/2014/main" id="{B355B065-4236-F31D-13B5-65823609F934}"/>
              </a:ext>
            </a:extLst>
          </p:cNvPr>
          <p:cNvSpPr/>
          <p:nvPr/>
        </p:nvSpPr>
        <p:spPr>
          <a:xfrm rot="10800000">
            <a:off x="7133349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1">
            <a:extLst>
              <a:ext uri="{FF2B5EF4-FFF2-40B4-BE49-F238E27FC236}">
                <a16:creationId xmlns:a16="http://schemas.microsoft.com/office/drawing/2014/main" id="{FEF18FB6-448C-A481-053E-D71E68BECB13}"/>
              </a:ext>
            </a:extLst>
          </p:cNvPr>
          <p:cNvSpPr/>
          <p:nvPr/>
        </p:nvSpPr>
        <p:spPr>
          <a:xfrm rot="10800000">
            <a:off x="7133348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  <p:bldP spid="13" grpId="0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3FA-DBAE-D7C8-2143-220CB0C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52371447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52371447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9875447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9875447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134482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448" r="-14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448" r="-13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448" r="-1252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448" r="-1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448" r="-10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448" r="-9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448" r="-8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448" r="-7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448" r="-6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448" r="-5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448" r="-4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448" r="-3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448" r="-2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448" r="-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448" r="-384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2125530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2125530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/>
              <p:nvPr/>
            </p:nvSpPr>
            <p:spPr>
              <a:xfrm>
                <a:off x="5730194" y="2069068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94" y="206906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/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1">
            <a:extLst>
              <a:ext uri="{FF2B5EF4-FFF2-40B4-BE49-F238E27FC236}">
                <a16:creationId xmlns:a16="http://schemas.microsoft.com/office/drawing/2014/main" id="{53E9F37A-156F-8842-A5BA-D0E8FD34BCB4}"/>
              </a:ext>
            </a:extLst>
          </p:cNvPr>
          <p:cNvSpPr/>
          <p:nvPr/>
        </p:nvSpPr>
        <p:spPr>
          <a:xfrm rot="10800000">
            <a:off x="5791202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1">
            <a:extLst>
              <a:ext uri="{FF2B5EF4-FFF2-40B4-BE49-F238E27FC236}">
                <a16:creationId xmlns:a16="http://schemas.microsoft.com/office/drawing/2014/main" id="{03E17363-3411-7F44-8733-91E3F2CF66B7}"/>
              </a:ext>
            </a:extLst>
          </p:cNvPr>
          <p:cNvSpPr/>
          <p:nvPr/>
        </p:nvSpPr>
        <p:spPr>
          <a:xfrm rot="10800000">
            <a:off x="5791201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3FA-DBAE-D7C8-2143-220CB0C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6861976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6861976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8655154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8655154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134482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448" r="-14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448" r="-13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448" r="-1252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448" r="-1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448" r="-10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448" r="-9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448" r="-8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448" r="-7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448" r="-6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448" r="-5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448" r="-4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448" r="-3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448" r="-2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448" r="-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448" r="-384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1669899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1669899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/>
              <p:nvPr/>
            </p:nvSpPr>
            <p:spPr>
              <a:xfrm>
                <a:off x="5425394" y="2069068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94" y="206906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/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1">
            <a:extLst>
              <a:ext uri="{FF2B5EF4-FFF2-40B4-BE49-F238E27FC236}">
                <a16:creationId xmlns:a16="http://schemas.microsoft.com/office/drawing/2014/main" id="{53E9F37A-156F-8842-A5BA-D0E8FD34BCB4}"/>
              </a:ext>
            </a:extLst>
          </p:cNvPr>
          <p:cNvSpPr/>
          <p:nvPr/>
        </p:nvSpPr>
        <p:spPr>
          <a:xfrm rot="10800000">
            <a:off x="5486400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1">
            <a:extLst>
              <a:ext uri="{FF2B5EF4-FFF2-40B4-BE49-F238E27FC236}">
                <a16:creationId xmlns:a16="http://schemas.microsoft.com/office/drawing/2014/main" id="{03E17363-3411-7F44-8733-91E3F2CF66B7}"/>
              </a:ext>
            </a:extLst>
          </p:cNvPr>
          <p:cNvSpPr/>
          <p:nvPr/>
        </p:nvSpPr>
        <p:spPr>
          <a:xfrm rot="10800000">
            <a:off x="5486401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/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908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3FA-DBAE-D7C8-2143-220CB0C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2467659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2467659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7313125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7313125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134482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448" r="-14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448" r="-13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448" r="-1252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448" r="-1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448" r="-10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448" r="-9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448" r="-8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448" r="-7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448" r="-6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448" r="-5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448" r="-4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448" r="-3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448" r="-2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448" r="-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448" r="-384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708840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708840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/>
              <p:nvPr/>
            </p:nvSpPr>
            <p:spPr>
              <a:xfrm>
                <a:off x="5029200" y="2069068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6906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/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1">
            <a:extLst>
              <a:ext uri="{FF2B5EF4-FFF2-40B4-BE49-F238E27FC236}">
                <a16:creationId xmlns:a16="http://schemas.microsoft.com/office/drawing/2014/main" id="{53E9F37A-156F-8842-A5BA-D0E8FD34BCB4}"/>
              </a:ext>
            </a:extLst>
          </p:cNvPr>
          <p:cNvSpPr/>
          <p:nvPr/>
        </p:nvSpPr>
        <p:spPr>
          <a:xfrm rot="10800000">
            <a:off x="5152149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1">
            <a:extLst>
              <a:ext uri="{FF2B5EF4-FFF2-40B4-BE49-F238E27FC236}">
                <a16:creationId xmlns:a16="http://schemas.microsoft.com/office/drawing/2014/main" id="{03E17363-3411-7F44-8733-91E3F2CF66B7}"/>
              </a:ext>
            </a:extLst>
          </p:cNvPr>
          <p:cNvSpPr/>
          <p:nvPr/>
        </p:nvSpPr>
        <p:spPr>
          <a:xfrm rot="10800000">
            <a:off x="5181601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/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05278B-9A29-824A-ABA0-39BBFA87EC5F}"/>
                  </a:ext>
                </a:extLst>
              </p:cNvPr>
              <p:cNvSpPr txBox="1"/>
              <p:nvPr/>
            </p:nvSpPr>
            <p:spPr>
              <a:xfrm>
                <a:off x="5105400" y="47244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05278B-9A29-824A-ABA0-39BBFA87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2440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1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3FA-DBAE-D7C8-2143-220CB0C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5554958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5554958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6989285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6989285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134482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448" r="-14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448" r="-13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448" r="-1252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448" r="-1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448" r="-10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448" r="-9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448" r="-8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448" r="-7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448" r="-6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448" r="-5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448" r="-4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448" r="-3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448" r="-2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448" r="-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448" r="-384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6109096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6109096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8" t="-3448" r="-134482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" t="-3448" r="-1460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538" t="-3448" r="-13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1538" t="-3448" r="-12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1538" t="-3448" r="-11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1538" t="-3448" r="-10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1538" t="-3448" r="-9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1538" t="-3448" r="-8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11538" t="-3448" r="-7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/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1">
            <a:extLst>
              <a:ext uri="{FF2B5EF4-FFF2-40B4-BE49-F238E27FC236}">
                <a16:creationId xmlns:a16="http://schemas.microsoft.com/office/drawing/2014/main" id="{53E9F37A-156F-8842-A5BA-D0E8FD34BCB4}"/>
              </a:ext>
            </a:extLst>
          </p:cNvPr>
          <p:cNvSpPr/>
          <p:nvPr/>
        </p:nvSpPr>
        <p:spPr>
          <a:xfrm rot="10800000">
            <a:off x="2209801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1">
            <a:extLst>
              <a:ext uri="{FF2B5EF4-FFF2-40B4-BE49-F238E27FC236}">
                <a16:creationId xmlns:a16="http://schemas.microsoft.com/office/drawing/2014/main" id="{03E17363-3411-7F44-8733-91E3F2CF66B7}"/>
              </a:ext>
            </a:extLst>
          </p:cNvPr>
          <p:cNvSpPr/>
          <p:nvPr/>
        </p:nvSpPr>
        <p:spPr>
          <a:xfrm rot="10800000">
            <a:off x="2209801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/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05278B-9A29-824A-ABA0-39BBFA87EC5F}"/>
                  </a:ext>
                </a:extLst>
              </p:cNvPr>
              <p:cNvSpPr txBox="1"/>
              <p:nvPr/>
            </p:nvSpPr>
            <p:spPr>
              <a:xfrm>
                <a:off x="5105400" y="47244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05278B-9A29-824A-ABA0-39BBFA87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2440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0D3441-26A3-FA41-AB0E-A3E14D733C26}"/>
                  </a:ext>
                </a:extLst>
              </p:cNvPr>
              <p:cNvSpPr txBox="1"/>
              <p:nvPr/>
            </p:nvSpPr>
            <p:spPr>
              <a:xfrm>
                <a:off x="7924800" y="4729316"/>
                <a:ext cx="11007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0D3441-26A3-FA41-AB0E-A3E14D73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729316"/>
                <a:ext cx="1100751" cy="369332"/>
              </a:xfrm>
              <a:prstGeom prst="rect">
                <a:avLst/>
              </a:prstGeom>
              <a:blipFill>
                <a:blip r:embed="rId10"/>
                <a:stretch>
                  <a:fillRect l="-4598" t="-6667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69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9473FA-DBAE-D7C8-2143-220CB0CFA7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sz="3200" b="1" dirty="0">
                    <a:solidFill>
                      <a:srgbClr val="7030A0"/>
                    </a:solidFill>
                  </a:rPr>
                  <a:t>Multiplication</a:t>
                </a:r>
                <a:r>
                  <a:rPr lang="en-IN" sz="3200" b="1" dirty="0"/>
                  <a:t> of </a:t>
                </a:r>
                <a:br>
                  <a:rPr lang="en-IN" sz="3200" b="1" dirty="0"/>
                </a:br>
                <a:r>
                  <a:rPr lang="en-IN" sz="3200" b="1" dirty="0"/>
                  <a:t>of two </a:t>
                </a:r>
                <a14:m>
                  <m:oMath xmlns:m="http://schemas.openxmlformats.org/officeDocument/2006/math">
                    <m:r>
                      <a:rPr lang="en-I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sz="3200" b="1" dirty="0"/>
                  <a:t>-bit numbers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9473FA-DBAE-D7C8-2143-220CB0CFA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0237445"/>
                  </p:ext>
                </p:extLst>
              </p:nvPr>
            </p:nvGraphicFramePr>
            <p:xfrm>
              <a:off x="3290883" y="1828800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0237445"/>
                  </p:ext>
                </p:extLst>
              </p:nvPr>
            </p:nvGraphicFramePr>
            <p:xfrm>
              <a:off x="3290883" y="1828800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46" t="-3448" r="-7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846" t="-3448" r="-6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846" t="-3448" r="-5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846" t="-3448" r="-4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846" t="-3448" r="-3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846" t="-3448" r="-2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846" t="-3448" r="-1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3846" t="-3448" r="-3846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9451092"/>
                  </p:ext>
                </p:extLst>
              </p:nvPr>
            </p:nvGraphicFramePr>
            <p:xfrm>
              <a:off x="3330432" y="2761751"/>
              <a:ext cx="262890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57690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2214615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896314130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154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9451092"/>
                  </p:ext>
                </p:extLst>
              </p:nvPr>
            </p:nvGraphicFramePr>
            <p:xfrm>
              <a:off x="3330432" y="2761751"/>
              <a:ext cx="262890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57690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2214615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896314130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71" t="-3333" r="-65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1538" t="-3333" r="-6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1538" t="-3333" r="-5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4000" t="-3333" r="-42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7692" t="-3333" r="-3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7692" t="-3333" r="-2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32000" t="-3333" r="-112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846" t="-3333" r="-769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1D2081-4982-3D9C-BAAF-8944E54D498A}"/>
                  </a:ext>
                </a:extLst>
              </p:cNvPr>
              <p:cNvSpPr txBox="1"/>
              <p:nvPr/>
            </p:nvSpPr>
            <p:spPr>
              <a:xfrm>
                <a:off x="4495800" y="2219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1D2081-4982-3D9C-BAAF-8944E54D4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19980"/>
                <a:ext cx="5228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33528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D20B05-7344-093A-0B2E-1C09BD3D2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216393"/>
              </p:ext>
            </p:extLst>
          </p:nvPr>
        </p:nvGraphicFramePr>
        <p:xfrm>
          <a:off x="914400" y="6035040"/>
          <a:ext cx="4962850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411941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8750501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8560952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13390230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8735880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797531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6791747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85588985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269507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986723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182428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326572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13541737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96168797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102018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86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6103594" y="1873363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94" y="1873363"/>
                <a:ext cx="3978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6121179" y="2725615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9" y="2725615"/>
                <a:ext cx="383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1">
            <a:extLst>
              <a:ext uri="{FF2B5EF4-FFF2-40B4-BE49-F238E27FC236}">
                <a16:creationId xmlns:a16="http://schemas.microsoft.com/office/drawing/2014/main" id="{B355B065-4236-F31D-13B5-65823609F934}"/>
              </a:ext>
            </a:extLst>
          </p:cNvPr>
          <p:cNvSpPr/>
          <p:nvPr/>
        </p:nvSpPr>
        <p:spPr>
          <a:xfrm rot="10800000">
            <a:off x="5664776" y="3127511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C1AE0470-BC2C-4744-A3DA-3FFDF92080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7624648"/>
                  </p:ext>
                </p:extLst>
              </p:nvPr>
            </p:nvGraphicFramePr>
            <p:xfrm>
              <a:off x="3290883" y="3610654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C1AE0470-BC2C-4744-A3DA-3FFDF92080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7624648"/>
                  </p:ext>
                </p:extLst>
              </p:nvPr>
            </p:nvGraphicFramePr>
            <p:xfrm>
              <a:off x="3290883" y="3610654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846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3846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3846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3846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3846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03846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603846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03846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5">
                <a:extLst>
                  <a:ext uri="{FF2B5EF4-FFF2-40B4-BE49-F238E27FC236}">
                    <a16:creationId xmlns:a16="http://schemas.microsoft.com/office/drawing/2014/main" id="{B6983695-50C9-4B4B-A93D-001D0FDB083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6011717"/>
                  </p:ext>
                </p:extLst>
              </p:nvPr>
            </p:nvGraphicFramePr>
            <p:xfrm>
              <a:off x="2933695" y="3962400"/>
              <a:ext cx="2986086" cy="3809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9982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1163336549"/>
                        </a:ext>
                      </a:extLst>
                    </a:gridCol>
                  </a:tblGrid>
                  <a:tr h="380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5">
                <a:extLst>
                  <a:ext uri="{FF2B5EF4-FFF2-40B4-BE49-F238E27FC236}">
                    <a16:creationId xmlns:a16="http://schemas.microsoft.com/office/drawing/2014/main" id="{B6983695-50C9-4B4B-A93D-001D0FDB083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6011717"/>
                  </p:ext>
                </p:extLst>
              </p:nvPr>
            </p:nvGraphicFramePr>
            <p:xfrm>
              <a:off x="2933695" y="3962400"/>
              <a:ext cx="2986086" cy="3809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9982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1163336549"/>
                        </a:ext>
                      </a:extLst>
                    </a:gridCol>
                  </a:tblGrid>
                  <a:tr h="380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6667" r="-72069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11538" t="-6667" r="-7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11538" t="-6667" r="-6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11538" t="-6667" r="-5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538" t="-6667" r="-4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11538" t="-6667" r="-3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11538" t="-6667" r="-2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11538" t="-6667" r="-1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5">
                <a:extLst>
                  <a:ext uri="{FF2B5EF4-FFF2-40B4-BE49-F238E27FC236}">
                    <a16:creationId xmlns:a16="http://schemas.microsoft.com/office/drawing/2014/main" id="{A166F88C-EDA4-F54F-B691-5707FE4972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715233"/>
                  </p:ext>
                </p:extLst>
              </p:nvPr>
            </p:nvGraphicFramePr>
            <p:xfrm>
              <a:off x="2647611" y="4343473"/>
              <a:ext cx="3272170" cy="3809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7217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67590325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179559927"/>
                        </a:ext>
                      </a:extLst>
                    </a:gridCol>
                  </a:tblGrid>
                  <a:tr h="380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5">
                <a:extLst>
                  <a:ext uri="{FF2B5EF4-FFF2-40B4-BE49-F238E27FC236}">
                    <a16:creationId xmlns:a16="http://schemas.microsoft.com/office/drawing/2014/main" id="{A166F88C-EDA4-F54F-B691-5707FE4972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715233"/>
                  </p:ext>
                </p:extLst>
              </p:nvPr>
            </p:nvGraphicFramePr>
            <p:xfrm>
              <a:off x="2647611" y="4343473"/>
              <a:ext cx="3272170" cy="3809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7217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67590325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179559927"/>
                        </a:ext>
                      </a:extLst>
                    </a:gridCol>
                  </a:tblGrid>
                  <a:tr h="380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46" t="-10000" r="-9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3846" t="-10000" r="-8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846" t="-10000" r="-7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3846" t="-10000" r="-6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03846" t="-10000" r="-5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24000" t="-10000" r="-42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0000" t="-10000" r="-3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700000" t="-10000" r="-2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5">
                <a:extLst>
                  <a:ext uri="{FF2B5EF4-FFF2-40B4-BE49-F238E27FC236}">
                    <a16:creationId xmlns:a16="http://schemas.microsoft.com/office/drawing/2014/main" id="{B211A3E9-2A2B-6540-BD83-EED28392A3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8340000"/>
                  </p:ext>
                </p:extLst>
              </p:nvPr>
            </p:nvGraphicFramePr>
            <p:xfrm>
              <a:off x="2280917" y="4724399"/>
              <a:ext cx="3638866" cy="38096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9856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758662649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1444549866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4041938599"/>
                        </a:ext>
                      </a:extLst>
                    </a:gridCol>
                  </a:tblGrid>
                  <a:tr h="3809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5">
                <a:extLst>
                  <a:ext uri="{FF2B5EF4-FFF2-40B4-BE49-F238E27FC236}">
                    <a16:creationId xmlns:a16="http://schemas.microsoft.com/office/drawing/2014/main" id="{B211A3E9-2A2B-6540-BD83-EED28392A3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8340000"/>
                  </p:ext>
                </p:extLst>
              </p:nvPr>
            </p:nvGraphicFramePr>
            <p:xfrm>
              <a:off x="2280917" y="4724399"/>
              <a:ext cx="3638866" cy="38096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9856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758662649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1444549866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4041938599"/>
                        </a:ext>
                      </a:extLst>
                    </a:gridCol>
                  </a:tblGrid>
                  <a:tr h="3809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r="-89655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11538" r="-9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11538" r="-8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11538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11538" r="-6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511538" r="-5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11538" r="-4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740000" r="-316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807692" r="-20384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07692" r="-10384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7692" r="-3846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3C87F-52E0-DC4D-B380-774394C41EF2}"/>
                  </a:ext>
                </a:extLst>
              </p:cNvPr>
              <p:cNvSpPr txBox="1"/>
              <p:nvPr/>
            </p:nvSpPr>
            <p:spPr>
              <a:xfrm>
                <a:off x="1295400" y="412498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3C87F-52E0-DC4D-B380-774394C41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124980"/>
                <a:ext cx="53412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7CBCA97-E24C-2444-84EE-FAC3C0A27C56}"/>
              </a:ext>
            </a:extLst>
          </p:cNvPr>
          <p:cNvSpPr/>
          <p:nvPr/>
        </p:nvSpPr>
        <p:spPr>
          <a:xfrm>
            <a:off x="3581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3CE908-BEC2-7140-AE0F-A0DA177BC496}"/>
              </a:ext>
            </a:extLst>
          </p:cNvPr>
          <p:cNvSpPr/>
          <p:nvPr/>
        </p:nvSpPr>
        <p:spPr>
          <a:xfrm>
            <a:off x="35814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322FCC-0784-BE4D-8920-526A0076A095}"/>
              </a:ext>
            </a:extLst>
          </p:cNvPr>
          <p:cNvSpPr/>
          <p:nvPr/>
        </p:nvSpPr>
        <p:spPr>
          <a:xfrm>
            <a:off x="35814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295E3-487C-F840-8447-1866309BE8DE}"/>
                  </a:ext>
                </a:extLst>
              </p:cNvPr>
              <p:cNvSpPr txBox="1"/>
              <p:nvPr/>
            </p:nvSpPr>
            <p:spPr>
              <a:xfrm>
                <a:off x="7924800" y="4729316"/>
                <a:ext cx="120808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295E3-487C-F840-8447-1866309BE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729316"/>
                <a:ext cx="1208088" cy="369332"/>
              </a:xfrm>
              <a:prstGeom prst="rect">
                <a:avLst/>
              </a:prstGeom>
              <a:blipFill>
                <a:blip r:embed="rId13"/>
                <a:stretch>
                  <a:fillRect l="-4167" t="-6667" r="-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  <p:bldP spid="13" grpId="0"/>
      <p:bldP spid="15" grpId="0" animBg="1"/>
      <p:bldP spid="20" grpId="0"/>
      <p:bldP spid="3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Algorithm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E23D42-DDD0-3443-874C-AB076F7439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sz="3200" b="1" dirty="0">
                    <a:solidFill>
                      <a:srgbClr val="7030A0"/>
                    </a:solidFill>
                  </a:rPr>
                  <a:t>Multiplying</a:t>
                </a:r>
                <a:r>
                  <a:rPr lang="en-IN" sz="3200" b="1" dirty="0"/>
                  <a:t> a number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3200" b="1" dirty="0"/>
                  <a:t> </a:t>
                </a:r>
                <a:br>
                  <a:rPr lang="en-IN" sz="3200" b="1" dirty="0"/>
                </a:br>
                <a:r>
                  <a:rPr lang="en-IN" sz="3200" b="1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E23D42-DDD0-3443-874C-AB076F74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723" b="-1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D18A-F9B3-1F4F-9B9C-9C63F70E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01AB-AC92-854C-8D17-6FA3FA0D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A1386207-C353-4844-BEED-957E8EF65E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1539370"/>
                  </p:ext>
                </p:extLst>
              </p:nvPr>
            </p:nvGraphicFramePr>
            <p:xfrm>
              <a:off x="3290883" y="1828800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A1386207-C353-4844-BEED-957E8EF65E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1539370"/>
                  </p:ext>
                </p:extLst>
              </p:nvPr>
            </p:nvGraphicFramePr>
            <p:xfrm>
              <a:off x="3290883" y="1828800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46" t="-3448" r="-7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846" t="-3448" r="-6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846" t="-3448" r="-5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846" t="-3448" r="-4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846" t="-3448" r="-3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846" t="-3448" r="-2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846" t="-3448" r="-1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3846" t="-3448" r="-3846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D5F18-7769-7B49-A54F-B27A30D581F1}"/>
                  </a:ext>
                </a:extLst>
              </p:cNvPr>
              <p:cNvSpPr txBox="1"/>
              <p:nvPr/>
            </p:nvSpPr>
            <p:spPr>
              <a:xfrm>
                <a:off x="6103594" y="1873363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D5F18-7769-7B49-A54F-B27A30D58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94" y="1873363"/>
                <a:ext cx="397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B1ABF9-E457-DE49-8D5B-31C47D835DB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822788"/>
                  </p:ext>
                </p:extLst>
              </p:nvPr>
            </p:nvGraphicFramePr>
            <p:xfrm>
              <a:off x="3330432" y="2761751"/>
              <a:ext cx="262890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57690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2214615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896314130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154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B1ABF9-E457-DE49-8D5B-31C47D835DB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822788"/>
                  </p:ext>
                </p:extLst>
              </p:nvPr>
            </p:nvGraphicFramePr>
            <p:xfrm>
              <a:off x="3330432" y="2761751"/>
              <a:ext cx="262890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57690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2214615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896314130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71" t="-3333" r="-65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1538" t="-3333" r="-6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1538" t="-3333" r="-5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24000" t="-3333" r="-42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7692" t="-3333" r="-3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7692" t="-3333" r="-2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2000" t="-3333" r="-112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3846" t="-3333" r="-769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5CA0D3-4405-D240-BD98-63EB738F1B7B}"/>
                  </a:ext>
                </a:extLst>
              </p:cNvPr>
              <p:cNvSpPr txBox="1"/>
              <p:nvPr/>
            </p:nvSpPr>
            <p:spPr>
              <a:xfrm>
                <a:off x="6121179" y="2725615"/>
                <a:ext cx="447495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5CA0D3-4405-D240-BD98-63EB738F1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9" y="2725615"/>
                <a:ext cx="447495" cy="3763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EAA070E-EDE5-FA4D-898D-A0CF194E58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9972191"/>
                  </p:ext>
                </p:extLst>
              </p:nvPr>
            </p:nvGraphicFramePr>
            <p:xfrm>
              <a:off x="1671631" y="3810000"/>
              <a:ext cx="4271969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EAA070E-EDE5-FA4D-898D-A0CF194E58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9972191"/>
                  </p:ext>
                </p:extLst>
              </p:nvPr>
            </p:nvGraphicFramePr>
            <p:xfrm>
              <a:off x="1671631" y="3810000"/>
              <a:ext cx="4271969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448" r="-12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3448" r="-11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3448" r="-10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3448" r="-9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3448" r="-8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3448" r="-7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24000" t="-3448" r="-632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6154" t="-3448" r="-5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96154" t="-3448" r="-4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96154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96154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6154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96154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46D0B-CE8E-0044-A8D4-5EA079F562F9}"/>
                  </a:ext>
                </a:extLst>
              </p:cNvPr>
              <p:cNvSpPr txBox="1"/>
              <p:nvPr/>
            </p:nvSpPr>
            <p:spPr>
              <a:xfrm>
                <a:off x="4495800" y="2219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46D0B-CE8E-0044-A8D4-5EA079F5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19980"/>
                <a:ext cx="52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871390-A904-FC43-A9B1-60CE78A94A3B}"/>
              </a:ext>
            </a:extLst>
          </p:cNvPr>
          <p:cNvCxnSpPr>
            <a:cxnSpLocks/>
          </p:cNvCxnSpPr>
          <p:nvPr/>
        </p:nvCxnSpPr>
        <p:spPr>
          <a:xfrm>
            <a:off x="685800" y="33528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44CB6-D0B4-704B-A6D2-2E12F79AF812}"/>
                  </a:ext>
                </a:extLst>
              </p:cNvPr>
              <p:cNvSpPr txBox="1"/>
              <p:nvPr/>
            </p:nvSpPr>
            <p:spPr>
              <a:xfrm>
                <a:off x="7924800" y="38100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44CB6-D0B4-704B-A6D2-2E12F79AF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10000"/>
                <a:ext cx="1044773" cy="369332"/>
              </a:xfrm>
              <a:prstGeom prst="rect">
                <a:avLst/>
              </a:prstGeom>
              <a:blipFill>
                <a:blip r:embed="rId9"/>
                <a:stretch>
                  <a:fillRect l="-4819" t="-6667" r="-361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7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to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terms of </a:t>
                </a:r>
                <a:r>
                  <a:rPr lang="en-US" sz="2000" b="1" dirty="0"/>
                  <a:t>multiplication/addition </a:t>
                </a:r>
                <a:r>
                  <a:rPr lang="en-US" sz="2000" dirty="0"/>
                  <a:t>of</a:t>
                </a:r>
                <a:r>
                  <a:rPr lang="en-US" sz="2000" b="1" dirty="0"/>
                  <a:t>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}</a:t>
                </a:r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Hint:</a:t>
                </a:r>
                <a:r>
                  <a:rPr lang="en-US" sz="2400" b="1" dirty="0"/>
                  <a:t> </a:t>
                </a:r>
                <a:r>
                  <a:rPr lang="en-US" sz="2000" dirty="0"/>
                  <a:t>First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terms of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}.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       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 </a:t>
                </a:r>
                <a:r>
                  <a:rPr lang="en-US" sz="2400" dirty="0"/>
                  <a:t>                         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       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 </a:t>
                </a:r>
                <a:r>
                  <a:rPr lang="en-US" sz="2400" dirty="0"/>
                  <a:t>           .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dirty="0"/>
                  <a:t>Hence …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143962" cy="457200"/>
            <a:chOff x="3200400" y="2057400"/>
            <a:chExt cx="214396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106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2971800" y="57912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791200"/>
                <a:ext cx="457200" cy="4572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6175268" y="57912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8" y="5791200"/>
                <a:ext cx="606532" cy="457200"/>
              </a:xfrm>
              <a:prstGeom prst="roundRect">
                <a:avLst/>
              </a:prstGeom>
              <a:blipFill>
                <a:blip r:embed="rId10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96000" y="2590800"/>
            <a:ext cx="3048000" cy="673644"/>
            <a:chOff x="6096000" y="2590800"/>
            <a:chExt cx="3048000" cy="673644"/>
          </a:xfrm>
        </p:grpSpPr>
        <p:sp>
          <p:nvSpPr>
            <p:cNvPr id="8" name="Left Arrow 7"/>
            <p:cNvSpPr/>
            <p:nvPr/>
          </p:nvSpPr>
          <p:spPr>
            <a:xfrm>
              <a:off x="6096000" y="2590800"/>
              <a:ext cx="1366020" cy="67364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405254" y="2743200"/>
                  <a:ext cx="1738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</m:oMath>
                  </a14:m>
                  <a:r>
                    <a:rPr lang="en-US" dirty="0"/>
                    <a:t>multiplications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254" y="2743200"/>
                  <a:ext cx="1738746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509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00600" y="4934749"/>
                <a:ext cx="1920654" cy="475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934749"/>
                <a:ext cx="1920654" cy="475451"/>
              </a:xfrm>
              <a:prstGeom prst="rect">
                <a:avLst/>
              </a:prstGeom>
              <a:blipFill>
                <a:blip r:embed="rId1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66800" y="4934749"/>
                <a:ext cx="1848519" cy="475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34749"/>
                <a:ext cx="1848519" cy="475451"/>
              </a:xfrm>
              <a:prstGeom prst="rect">
                <a:avLst/>
              </a:prstGeom>
              <a:blipFill>
                <a:blip r:embed="rId13"/>
                <a:stretch>
                  <a:fillRect l="-685" t="-5128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A83AE-7428-BB4A-BB36-D75C4C2EFE61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A83AE-7428-BB4A-BB36-D75C4C2EF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4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 animBg="1"/>
      <p:bldP spid="6" grpId="0" animBg="1"/>
      <p:bldP spid="7" grpId="0"/>
      <p:bldP spid="9" grpId="0"/>
      <p:bldP spid="14" grpId="0"/>
      <p:bldP spid="25" grpId="0" animBg="1"/>
      <p:bldP spid="26" grpId="0" animBg="1"/>
      <p:bldP spid="27" grpId="0" animBg="1"/>
      <p:bldP spid="29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: </a:t>
                </a:r>
                <a:r>
                  <a:rPr lang="en-US" sz="1800" dirty="0"/>
                  <a:t>time complexity of multiplying </a:t>
                </a:r>
                <a:r>
                  <a:rPr lang="en-US" sz="1800" b="1" dirty="0"/>
                  <a:t>X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Y </a:t>
                </a:r>
                <a:r>
                  <a:rPr lang="en-US" sz="1800" dirty="0"/>
                  <a:t>using the above equation.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=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/2</a:t>
                </a:r>
                <a:r>
                  <a:rPr lang="en-US" sz="1800" b="1" dirty="0"/>
                  <a:t>) </a:t>
                </a:r>
                <a:r>
                  <a:rPr lang="en-US" sz="1800" dirty="0"/>
                  <a:t>for some constant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</a:t>
                </a:r>
                <a:r>
                  <a:rPr lang="en-US" sz="1800" b="1" dirty="0"/>
                  <a:t>=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)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/>
                          <m:t>+</m:t>
                        </m:r>
                        <m:r>
                          <a:rPr lang="en-US" sz="18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)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593" b="-3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2971800" y="3761068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61068"/>
                <a:ext cx="457200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6324646" y="376106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46" y="3761068"/>
                <a:ext cx="606532" cy="457200"/>
              </a:xfrm>
              <a:prstGeom prst="roundRect">
                <a:avLst/>
              </a:prstGeom>
              <a:blipFill>
                <a:blip r:embed="rId8"/>
                <a:stretch>
                  <a:fillRect l="-1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162800" y="5257800"/>
            <a:ext cx="1668983" cy="931254"/>
            <a:chOff x="7017817" y="3581400"/>
            <a:chExt cx="1668983" cy="931254"/>
          </a:xfrm>
        </p:grpSpPr>
        <p:sp>
          <p:nvSpPr>
            <p:cNvPr id="38" name="Smiley Face 37"/>
            <p:cNvSpPr/>
            <p:nvPr/>
          </p:nvSpPr>
          <p:spPr>
            <a:xfrm>
              <a:off x="7634834" y="3581400"/>
              <a:ext cx="525983" cy="4572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/>
                    <a:t>) time </a:t>
                  </a:r>
                  <a:r>
                    <a:rPr lang="en-US" dirty="0" err="1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5437762-3516-DE43-98F8-E0BCB2A7367D}"/>
              </a:ext>
            </a:extLst>
          </p:cNvPr>
          <p:cNvSpPr/>
          <p:nvPr/>
        </p:nvSpPr>
        <p:spPr>
          <a:xfrm>
            <a:off x="1905000" y="4419600"/>
            <a:ext cx="304800" cy="5319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we do it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CE913-0932-DD4D-914E-CCE9C3F0DE89}"/>
              </a:ext>
            </a:extLst>
          </p:cNvPr>
          <p:cNvSpPr/>
          <p:nvPr/>
        </p:nvSpPr>
        <p:spPr>
          <a:xfrm>
            <a:off x="3892367" y="3749675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19C34B-87A2-464E-87A7-458661226934}"/>
                  </a:ext>
                </a:extLst>
              </p:cNvPr>
              <p:cNvSpPr txBox="1"/>
              <p:nvPr/>
            </p:nvSpPr>
            <p:spPr>
              <a:xfrm>
                <a:off x="3213510" y="5802868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19C34B-87A2-464E-87A7-45866122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10" y="5802868"/>
                <a:ext cx="1815690" cy="369332"/>
              </a:xfrm>
              <a:prstGeom prst="rect">
                <a:avLst/>
              </a:prstGeom>
              <a:blipFill>
                <a:blip r:embed="rId10"/>
                <a:stretch>
                  <a:fillRect t="-7937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CD3E46-7468-6C44-B49F-E0788A487D7B}"/>
                  </a:ext>
                </a:extLst>
              </p:cNvPr>
              <p:cNvSpPr txBox="1"/>
              <p:nvPr/>
            </p:nvSpPr>
            <p:spPr>
              <a:xfrm>
                <a:off x="3200400" y="4953000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CD3E46-7468-6C44-B49F-E0788A48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953000"/>
                <a:ext cx="1815690" cy="369332"/>
              </a:xfrm>
              <a:prstGeom prst="rect">
                <a:avLst/>
              </a:prstGeom>
              <a:blipFill>
                <a:blip r:embed="rId11"/>
                <a:stretch>
                  <a:fillRect t="-8065" b="-2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Arrow 43">
            <a:extLst>
              <a:ext uri="{FF2B5EF4-FFF2-40B4-BE49-F238E27FC236}">
                <a16:creationId xmlns:a16="http://schemas.microsoft.com/office/drawing/2014/main" id="{E55383CF-E58E-9549-9C96-DFB85E613883}"/>
              </a:ext>
            </a:extLst>
          </p:cNvPr>
          <p:cNvSpPr/>
          <p:nvPr/>
        </p:nvSpPr>
        <p:spPr>
          <a:xfrm>
            <a:off x="3920994" y="5334000"/>
            <a:ext cx="304800" cy="480536"/>
          </a:xfrm>
          <a:prstGeom prst="down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1F2AD0C-17ED-6140-B1EA-CB4A5E7CB8B5}"/>
              </a:ext>
            </a:extLst>
          </p:cNvPr>
          <p:cNvSpPr/>
          <p:nvPr/>
        </p:nvSpPr>
        <p:spPr>
          <a:xfrm>
            <a:off x="7291267" y="3749675"/>
            <a:ext cx="785933" cy="473075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9ED135C-D826-8B4E-87B6-B154EFAA77AA}"/>
              </a:ext>
            </a:extLst>
          </p:cNvPr>
          <p:cNvSpPr/>
          <p:nvPr/>
        </p:nvSpPr>
        <p:spPr>
          <a:xfrm>
            <a:off x="1676400" y="3774051"/>
            <a:ext cx="868300" cy="473075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2ED5AE7D-B3B8-37FD-679A-971C3CF75DE3}"/>
                  </a:ext>
                </a:extLst>
              </p:cNvPr>
              <p:cNvSpPr/>
              <p:nvPr/>
            </p:nvSpPr>
            <p:spPr>
              <a:xfrm>
                <a:off x="2971800" y="3761068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2ED5AE7D-B3B8-37FD-679A-971C3CF7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61068"/>
                <a:ext cx="457200" cy="4572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FC135ADF-D4D7-B095-83CA-48A5052859C4}"/>
                  </a:ext>
                </a:extLst>
              </p:cNvPr>
              <p:cNvSpPr/>
              <p:nvPr/>
            </p:nvSpPr>
            <p:spPr>
              <a:xfrm>
                <a:off x="6324646" y="376106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FC135ADF-D4D7-B095-83CA-48A505285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46" y="3761068"/>
                <a:ext cx="606532" cy="457200"/>
              </a:xfrm>
              <a:prstGeom prst="roundRect">
                <a:avLst/>
              </a:prstGeom>
              <a:blipFill>
                <a:blip r:embed="rId13"/>
                <a:stretch>
                  <a:fillRect l="-1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llout: Line 16">
            <a:extLst>
              <a:ext uri="{FF2B5EF4-FFF2-40B4-BE49-F238E27FC236}">
                <a16:creationId xmlns:a16="http://schemas.microsoft.com/office/drawing/2014/main" id="{E8917FC8-FCF2-0DA4-6D4B-7DB8C2EAFB73}"/>
              </a:ext>
            </a:extLst>
          </p:cNvPr>
          <p:cNvSpPr/>
          <p:nvPr/>
        </p:nvSpPr>
        <p:spPr>
          <a:xfrm>
            <a:off x="5337950" y="4721352"/>
            <a:ext cx="3806049" cy="1222248"/>
          </a:xfrm>
          <a:prstGeom prst="borderCallout1">
            <a:avLst>
              <a:gd name="adj1" fmla="val 55354"/>
              <a:gd name="adj2" fmla="val -292"/>
              <a:gd name="adj3" fmla="val -39005"/>
              <a:gd name="adj4" fmla="val -100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 we compute it using only one multiplication ?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Hint: use the fact that we can add and subtract efficiently. And we have already computed …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052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4DEF-87C9-0D43-815D-4FEF38D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5DA2-33A2-AA46-8E25-E2D98E6F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Ponder over the hint given in the previous slide to reduce 4 multiplications to 3 multiplications.  It is doable…if you spend some time …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FB03-1C70-5647-8953-F44A94D1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 3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Counting the number of </a:t>
            </a:r>
          </a:p>
          <a:p>
            <a:r>
              <a:rPr lang="en-US" b="1" dirty="0">
                <a:solidFill>
                  <a:srgbClr val="7030A0"/>
                </a:solidFill>
              </a:rPr>
              <a:t>“</a:t>
            </a:r>
            <a:r>
              <a:rPr lang="en-US" b="1" i="1" dirty="0">
                <a:solidFill>
                  <a:srgbClr val="7030A0"/>
                </a:solidFill>
              </a:rPr>
              <a:t>inversions” </a:t>
            </a:r>
            <a:r>
              <a:rPr lang="en-US" b="1" dirty="0">
                <a:solidFill>
                  <a:schemeClr val="tx1"/>
                </a:solidFill>
              </a:rPr>
              <a:t>in an array</a:t>
            </a:r>
          </a:p>
        </p:txBody>
      </p:sp>
    </p:spTree>
    <p:extLst>
      <p:ext uri="{BB962C8B-B14F-4D97-AF65-F5344CB8AC3E}">
        <p14:creationId xmlns:p14="http://schemas.microsoft.com/office/powerpoint/2010/main" val="13098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Definition (Inversion): </a:t>
            </a:r>
            <a:r>
              <a:rPr lang="en-US" sz="2000" dirty="0"/>
              <a:t>Given an array </a:t>
            </a:r>
            <a:r>
              <a:rPr lang="en-US" sz="2000" b="1" dirty="0"/>
              <a:t>A</a:t>
            </a:r>
            <a:r>
              <a:rPr lang="en-US" sz="2000" dirty="0"/>
              <a:t> of size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a pair 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70C0"/>
                </a:solidFill>
              </a:rPr>
              <a:t>j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≤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j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is called an inversion if</a:t>
            </a:r>
          </a:p>
          <a:p>
            <a:pPr marL="0" indent="0">
              <a:buNone/>
            </a:pPr>
            <a:r>
              <a:rPr lang="en-US" sz="2000" b="1" dirty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Inversions are :</a:t>
            </a:r>
          </a:p>
          <a:p>
            <a:pPr marL="0" indent="0">
              <a:buNone/>
            </a:pPr>
            <a:r>
              <a:rPr lang="en-US" sz="2000" b="1" dirty="0"/>
              <a:t>                            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7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AIM:</a:t>
            </a:r>
            <a:r>
              <a:rPr lang="en-US" sz="2000" dirty="0"/>
              <a:t> An efficient algorithm to count  the number of inversions in an array </a:t>
            </a:r>
            <a:r>
              <a:rPr lang="en-US" sz="2000" b="1" dirty="0"/>
              <a:t>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39834" y="28164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0            1            2           3             4         5           6            7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8279" y="20574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]&gt;</a:t>
            </a:r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j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9755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Problem familiarization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Trivial-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..</a:t>
                </a:r>
                <a:r>
                  <a:rPr lang="en-US" sz="2000" dirty="0">
                    <a:solidFill>
                      <a:srgbClr val="0070C0"/>
                    </a:solidFill>
                  </a:rPr>
                  <a:t>n-1</a:t>
                </a:r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dirty="0">
                    <a:solidFill>
                      <a:srgbClr val="0070C0"/>
                    </a:solidFill>
                  </a:rPr>
                  <a:t> 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 to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n-1</a:t>
                </a:r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For(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j-1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{       If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]&gt;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])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count + 1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can be the max. no. of inversions in 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, which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Is the algorithm given above optimal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dirty="0"/>
                  <a:t>No, our aim is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to report all inversions but to </a:t>
                </a:r>
                <a:r>
                  <a:rPr lang="en-US" sz="2000" u="sng" dirty="0"/>
                  <a:t>report the count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Let us try to design a </a:t>
            </a:r>
            <a:br>
              <a:rPr lang="en-US" sz="3600" b="1" dirty="0"/>
            </a:br>
            <a:r>
              <a:rPr lang="en-US" sz="3600" b="1" dirty="0">
                <a:solidFill>
                  <a:srgbClr val="C00000"/>
                </a:solidFill>
              </a:rPr>
              <a:t>Divide and Conquer </a:t>
            </a:r>
            <a:r>
              <a:rPr lang="en-US" sz="3600" b="1" dirty="0"/>
              <a:t>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do we approach using </a:t>
            </a:r>
            <a:r>
              <a:rPr lang="en-US" sz="3200" b="1" dirty="0">
                <a:solidFill>
                  <a:srgbClr val="7030A0"/>
                </a:solidFill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39834" y="28926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0            1            2           3             4         5           6            7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05350" y="2286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Up Arrow 25"/>
          <p:cNvSpPr/>
          <p:nvPr/>
        </p:nvSpPr>
        <p:spPr>
          <a:xfrm>
            <a:off x="3352800" y="3585865"/>
            <a:ext cx="1905000" cy="681335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3200400" y="2743200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5413248" y="2697479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562600" y="2697479"/>
            <a:ext cx="1143000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4267200" y="3581400"/>
            <a:ext cx="1752600" cy="6858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4419600" y="3581400"/>
            <a:ext cx="671131" cy="383738"/>
          </a:xfrm>
          <a:prstGeom prst="curvedUpArrow">
            <a:avLst>
              <a:gd name="adj1" fmla="val 23084"/>
              <a:gd name="adj2" fmla="val 44211"/>
              <a:gd name="adj3" fmla="val 2895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3200400" y="3581400"/>
            <a:ext cx="3124200" cy="9906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76500" y="1981200"/>
            <a:ext cx="2171700" cy="685801"/>
            <a:chOff x="2476500" y="1981200"/>
            <a:chExt cx="2171700" cy="685801"/>
          </a:xfrm>
        </p:grpSpPr>
        <p:sp>
          <p:nvSpPr>
            <p:cNvPr id="24" name="Right Brace 2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81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4762500" y="1981200"/>
            <a:ext cx="2171700" cy="685801"/>
            <a:chOff x="4762500" y="1981200"/>
            <a:chExt cx="2171700" cy="685801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5695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2552700" y="47244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1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Motivation:</a:t>
            </a:r>
          </a:p>
          <a:p>
            <a:r>
              <a:rPr lang="en-US" sz="2000" dirty="0"/>
              <a:t>Many problems whose algorithms are based on a </a:t>
            </a:r>
            <a:r>
              <a:rPr lang="en-US" sz="2000" u="sng" dirty="0"/>
              <a:t>common approach</a:t>
            </a:r>
            <a:r>
              <a:rPr lang="en-US" sz="2000" dirty="0"/>
              <a:t>. </a:t>
            </a:r>
          </a:p>
          <a:p>
            <a:r>
              <a:rPr lang="en-US" sz="2000" dirty="0"/>
              <a:t>A need of a </a:t>
            </a:r>
            <a:r>
              <a:rPr lang="en-US" sz="2000" u="sng" dirty="0"/>
              <a:t>systematic study</a:t>
            </a:r>
            <a:r>
              <a:rPr lang="en-US" sz="2000" dirty="0"/>
              <a:t> of such widely used approaches.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Algorithm Paradigms: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Divide and Conquer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Greedy Strategy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054F5A1-05D4-EC46-88DE-41459CE1E339}"/>
              </a:ext>
            </a:extLst>
          </p:cNvPr>
          <p:cNvSpPr txBox="1">
            <a:spLocks/>
          </p:cNvSpPr>
          <p:nvPr/>
        </p:nvSpPr>
        <p:spPr bwMode="auto"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>
                <a:solidFill>
                  <a:srgbClr val="7030A0"/>
                </a:solidFill>
              </a:rPr>
              <a:t>Algorithm Paradigms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3F40E-0F2A-CC4A-9B72-C995504C3DB8}"/>
              </a:ext>
            </a:extLst>
          </p:cNvPr>
          <p:cNvSpPr/>
          <p:nvPr/>
        </p:nvSpPr>
        <p:spPr>
          <a:xfrm>
            <a:off x="4419600" y="2057400"/>
            <a:ext cx="3733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ED6B8-8965-ED4A-AED1-74A97B60A755}"/>
              </a:ext>
            </a:extLst>
          </p:cNvPr>
          <p:cNvSpPr/>
          <p:nvPr/>
        </p:nvSpPr>
        <p:spPr>
          <a:xfrm>
            <a:off x="2514600" y="1981200"/>
            <a:ext cx="3733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B2F19-3C92-8944-B738-AD07F7215990}"/>
              </a:ext>
            </a:extLst>
          </p:cNvPr>
          <p:cNvSpPr/>
          <p:nvPr/>
        </p:nvSpPr>
        <p:spPr>
          <a:xfrm>
            <a:off x="3886200" y="2438400"/>
            <a:ext cx="3733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3BDC0-671A-0C4D-BE2A-166DB5ABB1B5}"/>
              </a:ext>
            </a:extLst>
          </p:cNvPr>
          <p:cNvSpPr/>
          <p:nvPr/>
        </p:nvSpPr>
        <p:spPr>
          <a:xfrm>
            <a:off x="1676400" y="2438400"/>
            <a:ext cx="3733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4DEF-87C9-0D43-815D-4FEF38D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E5DA2-33A2-AA46-8E25-E2D98E6F2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Ponder over ways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2400" u="sng" dirty="0"/>
                  <a:t>efficiently.</a:t>
                </a:r>
                <a:endParaRPr lang="en-US" sz="1400" u="sng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Hint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Make use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log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sorting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E5DA2-33A2-AA46-8E25-E2D98E6F2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FB03-1C70-5647-8953-F44A94D1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Divide and Conquer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A paradigm for Algorithm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Divide and Conquer </a:t>
            </a:r>
            <a:r>
              <a:rPr lang="en-US" sz="3200" b="1" dirty="0"/>
              <a:t>paradigm</a:t>
            </a:r>
            <a:br>
              <a:rPr lang="en-US" sz="3200" b="1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Divide</a:t>
            </a:r>
            <a:r>
              <a:rPr lang="en-US" sz="2000" dirty="0"/>
              <a:t> the problem instance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Solve each smaller instances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        to get the solution of the original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609600" y="3886200"/>
            <a:ext cx="1066800" cy="3810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6293" y="2389832"/>
            <a:ext cx="526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into two or more instances  of the same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751" y="3105090"/>
            <a:ext cx="434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29000" y="52578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usually the main </a:t>
            </a:r>
            <a:r>
              <a:rPr lang="en-US" b="1" dirty="0">
                <a:solidFill>
                  <a:schemeClr val="tx1"/>
                </a:solidFill>
              </a:rPr>
              <a:t>nontrivial</a:t>
            </a:r>
            <a:r>
              <a:rPr lang="en-US" dirty="0">
                <a:solidFill>
                  <a:schemeClr val="tx1"/>
                </a:solidFill>
              </a:rPr>
              <a:t> step in the design of an algorithm using divide and conquer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3675E-85FC-1545-BF20-7692901C3A50}"/>
              </a:ext>
            </a:extLst>
          </p:cNvPr>
          <p:cNvSpPr txBox="1"/>
          <p:nvPr/>
        </p:nvSpPr>
        <p:spPr>
          <a:xfrm>
            <a:off x="3433916" y="808893"/>
            <a:ext cx="210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An Overview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/>
      <p:bldP spid="8" grpId="0"/>
      <p:bldP spid="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848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problem in </a:t>
            </a:r>
            <a:r>
              <a:rPr lang="en-US" sz="3600" b="1" dirty="0">
                <a:solidFill>
                  <a:srgbClr val="7030A0"/>
                </a:solidFill>
              </a:rPr>
              <a:t>Practice sheet 1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Merging two sorted arrays: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sorted arrays </a:t>
                </a:r>
                <a:r>
                  <a:rPr lang="en-US" sz="2000" b="1" dirty="0"/>
                  <a:t>A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B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each, 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to output a sorted array </a:t>
                </a:r>
                <a:r>
                  <a:rPr lang="en-US" sz="2000" b="1" dirty="0"/>
                  <a:t>C</a:t>
                </a:r>
                <a:r>
                  <a:rPr lang="en-US" sz="2000" dirty="0"/>
                  <a:t> containing all elements of </a:t>
                </a:r>
                <a:r>
                  <a:rPr lang="en-US" sz="2000" b="1" dirty="0"/>
                  <a:t>A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B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Example: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A</a:t>
                </a:r>
                <a:r>
                  <a:rPr lang="en-US" sz="2000" dirty="0"/>
                  <a:t>={</a:t>
                </a:r>
                <a:r>
                  <a:rPr lang="en-US" sz="2000" dirty="0">
                    <a:solidFill>
                      <a:srgbClr val="0070C0"/>
                    </a:solidFill>
                  </a:rPr>
                  <a:t>1,5,17,19} </a:t>
                </a:r>
                <a:r>
                  <a:rPr lang="en-US" sz="2000" b="1" dirty="0"/>
                  <a:t>B=</a:t>
                </a:r>
                <a:r>
                  <a:rPr lang="en-US" sz="2000" dirty="0">
                    <a:solidFill>
                      <a:srgbClr val="0070C0"/>
                    </a:solidFill>
                  </a:rPr>
                  <a:t>{4,7,9,13</a:t>
                </a:r>
                <a:r>
                  <a:rPr lang="en-US" sz="2000" dirty="0"/>
                  <a:t>}, then output is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</a:t>
                </a:r>
                <a:r>
                  <a:rPr lang="en-US" sz="2000" dirty="0"/>
                  <a:t>={</a:t>
                </a:r>
                <a:r>
                  <a:rPr lang="en-US" sz="2000" dirty="0">
                    <a:solidFill>
                      <a:srgbClr val="0070C0"/>
                    </a:solidFill>
                  </a:rPr>
                  <a:t>1,4,5,7,9,13,17,19</a:t>
                </a:r>
                <a:r>
                  <a:rPr lang="en-US" sz="2000" dirty="0"/>
                  <a:t>}.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15786" y="2357735"/>
            <a:ext cx="2656614" cy="461665"/>
            <a:chOff x="5115786" y="2357735"/>
            <a:chExt cx="2656614" cy="461665"/>
          </a:xfrm>
        </p:grpSpPr>
        <p:grpSp>
          <p:nvGrpSpPr>
            <p:cNvPr id="17" name="Group 16"/>
            <p:cNvGrpSpPr/>
            <p:nvPr/>
          </p:nvGrpSpPr>
          <p:grpSpPr>
            <a:xfrm>
              <a:off x="5562600" y="2362200"/>
              <a:ext cx="2209800" cy="457200"/>
              <a:chOff x="5562600" y="2362200"/>
              <a:chExt cx="22098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562600" y="2362200"/>
                <a:ext cx="22098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7056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2390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960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5115786" y="23577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200" y="2357735"/>
            <a:ext cx="2819400" cy="461665"/>
            <a:chOff x="838200" y="2357735"/>
            <a:chExt cx="2819400" cy="461665"/>
          </a:xfrm>
        </p:grpSpPr>
        <p:grpSp>
          <p:nvGrpSpPr>
            <p:cNvPr id="16" name="Group 15"/>
            <p:cNvGrpSpPr/>
            <p:nvPr/>
          </p:nvGrpSpPr>
          <p:grpSpPr>
            <a:xfrm>
              <a:off x="1447800" y="2362200"/>
              <a:ext cx="2209800" cy="457200"/>
              <a:chOff x="1447800" y="2362200"/>
              <a:chExt cx="2209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22098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124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981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38200" y="23577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Merging</a:t>
            </a:r>
            <a:r>
              <a:rPr lang="en-US" sz="3600" b="1" dirty="0"/>
              <a:t> two sorted arrays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14600" y="4191000"/>
            <a:ext cx="4343400" cy="457200"/>
            <a:chOff x="3581400" y="4191000"/>
            <a:chExt cx="4343400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3581400" y="4191000"/>
              <a:ext cx="4343400" cy="457200"/>
              <a:chOff x="1447800" y="2362200"/>
              <a:chExt cx="4343400" cy="457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47800" y="2362200"/>
                <a:ext cx="43434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124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81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57912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246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914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6002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600" y="237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245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61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515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2373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17     19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1600200" y="1905000"/>
            <a:ext cx="301686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641914" y="1905000"/>
            <a:ext cx="301686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90228" y="41148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31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08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004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67000" y="23622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17     19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13" y="41910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7       9        13</a:t>
            </a:r>
          </a:p>
        </p:txBody>
      </p:sp>
    </p:spTree>
    <p:extLst>
      <p:ext uri="{BB962C8B-B14F-4D97-AF65-F5344CB8AC3E}">
        <p14:creationId xmlns:p14="http://schemas.microsoft.com/office/powerpoint/2010/main" val="24731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04184 -0.000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05816 -0.000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4 -0.0007 L 0.10851 -0.000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6 -0.0007 L 0.24166 4.44444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34983 0.2731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3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42" grpId="0"/>
      <p:bldP spid="45" grpId="0"/>
      <p:bldP spid="46" grpId="0"/>
      <p:bldP spid="47" grpId="0"/>
      <p:bldP spid="48" grpId="0"/>
      <p:bldP spid="48" grpI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Merging two sorted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..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/>
                  <a:t>],</a:t>
                </a:r>
                <a:r>
                  <a:rPr lang="en-US" sz="2000" b="1" dirty="0"/>
                  <a:t>B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/>
                  <a:t>], </a:t>
                </a:r>
                <a:r>
                  <a:rPr lang="en-US" sz="2000" b="1" dirty="0"/>
                  <a:t>C</a:t>
                </a:r>
                <a:r>
                  <a:rPr lang="en-US" sz="2000" dirty="0"/>
                  <a:t>)    </a:t>
                </a:r>
                <a:r>
                  <a:rPr lang="en-US" sz="2000" dirty="0">
                    <a:solidFill>
                      <a:srgbClr val="7030A0"/>
                    </a:solidFill>
                  </a:rPr>
                  <a:t>// </a:t>
                </a:r>
                <a:r>
                  <a:rPr lang="en-US" sz="1800" dirty="0">
                    <a:solidFill>
                      <a:srgbClr val="7030A0"/>
                    </a:solidFill>
                  </a:rPr>
                  <a:t>Merging two sorted arrays </a:t>
                </a:r>
                <a:r>
                  <a:rPr lang="en-US" sz="1800" b="1" dirty="0"/>
                  <a:t>A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7030A0"/>
                    </a:solidFill>
                  </a:rPr>
                  <a:t>and</a:t>
                </a:r>
                <a:r>
                  <a:rPr lang="en-US" sz="1800" dirty="0"/>
                  <a:t> </a:t>
                </a:r>
                <a:r>
                  <a:rPr lang="en-US" sz="1800" b="1" dirty="0"/>
                  <a:t>B </a:t>
                </a:r>
                <a:r>
                  <a:rPr lang="en-US" sz="1800" dirty="0">
                    <a:solidFill>
                      <a:srgbClr val="7030A0"/>
                    </a:solidFill>
                  </a:rPr>
                  <a:t>into array </a:t>
                </a:r>
                <a:r>
                  <a:rPr lang="en-US" sz="1800" b="1" dirty="0"/>
                  <a:t>C.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i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   k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and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b="1" dirty="0">
                    <a:sym typeface="Wingdings" pitchFamily="2" charset="2"/>
                  </a:rPr>
                  <a:t>{ 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ym typeface="Wingdings" pitchFamily="2" charset="2"/>
                  </a:rPr>
                  <a:t>Else                {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];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++;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];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++;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C;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2895600" y="5715000"/>
                <a:ext cx="3048000" cy="990600"/>
              </a:xfrm>
              <a:prstGeom prst="ribbon">
                <a:avLst>
                  <a:gd name="adj1" fmla="val 16667"/>
                  <a:gd name="adj2" fmla="val 6982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 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err="1">
                    <a:solidFill>
                      <a:srgbClr val="00206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15000"/>
                <a:ext cx="3048000" cy="990600"/>
              </a:xfrm>
              <a:prstGeom prst="ribbon">
                <a:avLst>
                  <a:gd name="adj1" fmla="val 16667"/>
                  <a:gd name="adj2" fmla="val 698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797250" y="3305145"/>
            <a:ext cx="334675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Prove correctness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048000"/>
            <a:ext cx="21228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];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++;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++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505200"/>
            <a:ext cx="21164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];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++;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3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1995</Words>
  <Application>Microsoft Office PowerPoint</Application>
  <PresentationFormat>On-screen Show (4:3)</PresentationFormat>
  <Paragraphs>605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Data Structures and Algorithms (ESO207A) </vt:lpstr>
      <vt:lpstr>Algorithm Paradigms</vt:lpstr>
      <vt:lpstr>PowerPoint Presentation</vt:lpstr>
      <vt:lpstr>Divide and Conquer  A paradigm for Algorithm Design</vt:lpstr>
      <vt:lpstr>Divide and Conquer paradigm </vt:lpstr>
      <vt:lpstr>Example 1</vt:lpstr>
      <vt:lpstr>A problem in Practice sheet 1</vt:lpstr>
      <vt:lpstr>Merging two sorted arrays A and B</vt:lpstr>
      <vt:lpstr>Pesudo-code for Merging two sorted arrays </vt:lpstr>
      <vt:lpstr>Divide and Conquer based sorting algorithm</vt:lpstr>
      <vt:lpstr>Divide and Conquer based sorting algorithm</vt:lpstr>
      <vt:lpstr>Proof of correctness of Merge-Sort</vt:lpstr>
      <vt:lpstr>Example 2</vt:lpstr>
      <vt:lpstr>Addition  of two n-bit numbers</vt:lpstr>
      <vt:lpstr>PowerPoint Presentation</vt:lpstr>
      <vt:lpstr>PowerPoint Presentation</vt:lpstr>
      <vt:lpstr>PowerPoint Presentation</vt:lpstr>
      <vt:lpstr>PowerPoint Presentation</vt:lpstr>
      <vt:lpstr>Multiplication of  of two n-bit numbers</vt:lpstr>
      <vt:lpstr>Multiplying a number X  by 2^i</vt:lpstr>
      <vt:lpstr>Pursuing Divide and Conquer approach</vt:lpstr>
      <vt:lpstr>Pursuing Divide and Conquer approach</vt:lpstr>
      <vt:lpstr>Pursuing Divide and Conquer approach</vt:lpstr>
      <vt:lpstr>Homework</vt:lpstr>
      <vt:lpstr>Example 3</vt:lpstr>
      <vt:lpstr>Counting Inversions in an array</vt:lpstr>
      <vt:lpstr>Counting Inversions in an array Problem familiarization</vt:lpstr>
      <vt:lpstr>Let us try to design a  Divide and Conquer based algorithm</vt:lpstr>
      <vt:lpstr>How do we approach using divide &amp; conquer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508</cp:revision>
  <dcterms:created xsi:type="dcterms:W3CDTF">2011-12-03T04:13:03Z</dcterms:created>
  <dcterms:modified xsi:type="dcterms:W3CDTF">2022-09-07T11:39:33Z</dcterms:modified>
</cp:coreProperties>
</file>