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451" r:id="rId2"/>
    <p:sldId id="431" r:id="rId3"/>
    <p:sldId id="471" r:id="rId4"/>
    <p:sldId id="444" r:id="rId5"/>
    <p:sldId id="660" r:id="rId6"/>
    <p:sldId id="662" r:id="rId7"/>
    <p:sldId id="666" r:id="rId8"/>
    <p:sldId id="667" r:id="rId9"/>
    <p:sldId id="668" r:id="rId10"/>
    <p:sldId id="669" r:id="rId11"/>
    <p:sldId id="670" r:id="rId12"/>
    <p:sldId id="672" r:id="rId13"/>
    <p:sldId id="674" r:id="rId14"/>
    <p:sldId id="448" r:id="rId15"/>
    <p:sldId id="450" r:id="rId16"/>
    <p:sldId id="452" r:id="rId17"/>
    <p:sldId id="453" r:id="rId18"/>
    <p:sldId id="493" r:id="rId19"/>
    <p:sldId id="650" r:id="rId20"/>
    <p:sldId id="651" r:id="rId21"/>
    <p:sldId id="664" r:id="rId22"/>
    <p:sldId id="485" r:id="rId23"/>
    <p:sldId id="472" r:id="rId24"/>
    <p:sldId id="473" r:id="rId25"/>
    <p:sldId id="680" r:id="rId26"/>
    <p:sldId id="456" r:id="rId27"/>
    <p:sldId id="682" r:id="rId28"/>
    <p:sldId id="486" r:id="rId29"/>
    <p:sldId id="463" r:id="rId30"/>
    <p:sldId id="652" r:id="rId31"/>
    <p:sldId id="487" r:id="rId32"/>
    <p:sldId id="469" r:id="rId33"/>
    <p:sldId id="474" r:id="rId34"/>
    <p:sldId id="458" r:id="rId35"/>
    <p:sldId id="475" r:id="rId36"/>
    <p:sldId id="679" r:id="rId37"/>
    <p:sldId id="462" r:id="rId38"/>
    <p:sldId id="647" r:id="rId39"/>
    <p:sldId id="644" r:id="rId40"/>
    <p:sldId id="64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1" autoAdjust="0"/>
    <p:restoredTop sz="94143" autoAdjust="0"/>
  </p:normalViewPr>
  <p:slideViewPr>
    <p:cSldViewPr>
      <p:cViewPr varScale="1">
        <p:scale>
          <a:sx n="107" d="100"/>
          <a:sy n="107" d="100"/>
        </p:scale>
        <p:origin x="19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.png"/><Relationship Id="rId3" Type="http://schemas.openxmlformats.org/officeDocument/2006/relationships/image" Target="../media/image39.png"/><Relationship Id="rId12" Type="http://schemas.openxmlformats.org/officeDocument/2006/relationships/image" Target="../media/image21.png"/><Relationship Id="rId17" Type="http://schemas.openxmlformats.org/officeDocument/2006/relationships/image" Target="../media/image1.png"/><Relationship Id="rId2" Type="http://schemas.openxmlformats.org/officeDocument/2006/relationships/image" Target="../media/image3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5.png"/><Relationship Id="rId5" Type="http://schemas.openxmlformats.org/officeDocument/2006/relationships/image" Target="../media/image53.png"/><Relationship Id="rId15" Type="http://schemas.openxmlformats.org/officeDocument/2006/relationships/image" Target="../media/image19.png"/><Relationship Id="rId10" Type="http://schemas.openxmlformats.org/officeDocument/2006/relationships/image" Target="../media/image20.png"/><Relationship Id="rId19" Type="http://schemas.openxmlformats.org/officeDocument/2006/relationships/image" Target="../media/image4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.png"/><Relationship Id="rId3" Type="http://schemas.openxmlformats.org/officeDocument/2006/relationships/image" Target="../media/image39.png"/><Relationship Id="rId12" Type="http://schemas.openxmlformats.org/officeDocument/2006/relationships/image" Target="../media/image24.png"/><Relationship Id="rId17" Type="http://schemas.openxmlformats.org/officeDocument/2006/relationships/image" Target="../media/image1.png"/><Relationship Id="rId2" Type="http://schemas.openxmlformats.org/officeDocument/2006/relationships/image" Target="../media/image3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1.png"/><Relationship Id="rId5" Type="http://schemas.openxmlformats.org/officeDocument/2006/relationships/image" Target="../media/image53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4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4.png"/><Relationship Id="rId3" Type="http://schemas.openxmlformats.org/officeDocument/2006/relationships/image" Target="../media/image39.png"/><Relationship Id="rId12" Type="http://schemas.openxmlformats.org/officeDocument/2006/relationships/image" Target="../media/image24.png"/><Relationship Id="rId17" Type="http://schemas.openxmlformats.org/officeDocument/2006/relationships/image" Target="../media/image2.png"/><Relationship Id="rId2" Type="http://schemas.openxmlformats.org/officeDocument/2006/relationships/image" Target="../media/image31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1.png"/><Relationship Id="rId5" Type="http://schemas.openxmlformats.org/officeDocument/2006/relationships/image" Target="../media/image53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27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39.png"/><Relationship Id="rId21" Type="http://schemas.openxmlformats.org/officeDocument/2006/relationships/image" Target="../media/image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310.png"/><Relationship Id="rId16" Type="http://schemas.openxmlformats.org/officeDocument/2006/relationships/image" Target="../media/image33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8.png"/><Relationship Id="rId5" Type="http://schemas.openxmlformats.org/officeDocument/2006/relationships/image" Target="../media/image53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19" Type="http://schemas.openxmlformats.org/officeDocument/2006/relationships/image" Target="../media/image1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1.png"/><Relationship Id="rId7" Type="http://schemas.openxmlformats.org/officeDocument/2006/relationships/image" Target="../media/image9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600.png"/><Relationship Id="rId4" Type="http://schemas.openxmlformats.org/officeDocument/2006/relationships/image" Target="../media/image401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7" Type="http://schemas.openxmlformats.org/officeDocument/2006/relationships/image" Target="../media/image9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40.png"/><Relationship Id="rId10" Type="http://schemas.openxmlformats.org/officeDocument/2006/relationships/image" Target="../media/image121.png"/><Relationship Id="rId4" Type="http://schemas.openxmlformats.org/officeDocument/2006/relationships/image" Target="../media/image401.png"/><Relationship Id="rId9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10.png"/><Relationship Id="rId7" Type="http://schemas.openxmlformats.org/officeDocument/2006/relationships/image" Target="../media/image66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2.png"/><Relationship Id="rId10" Type="http://schemas.openxmlformats.org/officeDocument/2006/relationships/image" Target="../media/image42.png"/><Relationship Id="rId4" Type="http://schemas.openxmlformats.org/officeDocument/2006/relationships/image" Target="../media/image221.png"/><Relationship Id="rId9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14" Type="http://schemas.openxmlformats.org/officeDocument/2006/relationships/image" Target="../media/image18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png"/><Relationship Id="rId3" Type="http://schemas.openxmlformats.org/officeDocument/2006/relationships/image" Target="../media/image39.pn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9.png"/><Relationship Id="rId12" Type="http://schemas.openxmlformats.org/officeDocument/2006/relationships/image" Target="../media/image6.png"/><Relationship Id="rId17" Type="http://schemas.openxmlformats.org/officeDocument/2006/relationships/image" Target="../media/image2.png"/><Relationship Id="rId2" Type="http://schemas.openxmlformats.org/officeDocument/2006/relationships/image" Target="../media/image31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.png"/><Relationship Id="rId5" Type="http://schemas.openxmlformats.org/officeDocument/2006/relationships/image" Target="../media/image53.png"/><Relationship Id="rId15" Type="http://schemas.openxmlformats.org/officeDocument/2006/relationships/image" Target="../media/image9.png"/><Relationship Id="rId10" Type="http://schemas.openxmlformats.org/officeDocument/2006/relationships/image" Target="../media/image45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.png"/><Relationship Id="rId3" Type="http://schemas.openxmlformats.org/officeDocument/2006/relationships/image" Target="../media/image39.png"/><Relationship Id="rId12" Type="http://schemas.openxmlformats.org/officeDocument/2006/relationships/image" Target="../media/image12.png"/><Relationship Id="rId17" Type="http://schemas.openxmlformats.org/officeDocument/2006/relationships/image" Target="../media/image2.png"/><Relationship Id="rId2" Type="http://schemas.openxmlformats.org/officeDocument/2006/relationships/image" Target="../media/image31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1.png"/><Relationship Id="rId5" Type="http://schemas.openxmlformats.org/officeDocument/2006/relationships/image" Target="../media/image53.png"/><Relationship Id="rId15" Type="http://schemas.openxmlformats.org/officeDocument/2006/relationships/image" Target="../media/image9.png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4.png"/><Relationship Id="rId3" Type="http://schemas.openxmlformats.org/officeDocument/2006/relationships/image" Target="../media/image39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2" Type="http://schemas.openxmlformats.org/officeDocument/2006/relationships/image" Target="../media/image31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5.png"/><Relationship Id="rId5" Type="http://schemas.openxmlformats.org/officeDocument/2006/relationships/image" Target="../media/image53.png"/><Relationship Id="rId15" Type="http://schemas.openxmlformats.org/officeDocument/2006/relationships/image" Target="../media/image19.png"/><Relationship Id="rId10" Type="http://schemas.openxmlformats.org/officeDocument/2006/relationships/image" Target="../media/image141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17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Divide and Conquer -II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Proof of correctness of the algorithm for</a:t>
            </a:r>
            <a:r>
              <a:rPr lang="en-US" sz="1800" b="1" dirty="0">
                <a:solidFill>
                  <a:srgbClr val="7030A0"/>
                </a:solidFill>
              </a:rPr>
              <a:t> 2-Majority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E6045-EA3C-3D4A-A089-6195D6927984}"/>
              </a:ext>
            </a:extLst>
          </p:cNvPr>
          <p:cNvSpPr txBox="1"/>
          <p:nvPr/>
        </p:nvSpPr>
        <p:spPr>
          <a:xfrm>
            <a:off x="-896471" y="448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D35ACC62-CCBC-DB42-5451-31DAABD889E3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D35ACC62-CCBC-DB42-5451-31DAABD88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6BAC3DC7-E803-1A95-C32F-3F3C328584D6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6BAC3DC7-E803-1A95-C32F-3F3C32858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F20B1D73-AB60-0628-AC0B-4B113375D39A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B19F4-A0A1-23F2-0CB2-19EC35481658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B19F4-A0A1-23F2-0CB2-19EC3548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4ABEB-5A22-86C9-7B49-2D5802122330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4ABEB-5A22-86C9-7B49-2D580212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6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03885-87E8-8A67-8089-0C71BC7443D5}"/>
                  </a:ext>
                </a:extLst>
              </p:cNvPr>
              <p:cNvSpPr txBox="1"/>
              <p:nvPr/>
            </p:nvSpPr>
            <p:spPr>
              <a:xfrm>
                <a:off x="4867818" y="46536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03885-87E8-8A67-8089-0C71BC74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18" y="4653634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6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A288B66F-435A-109C-82EB-95EC0FCD97D2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A288B66F-435A-109C-82EB-95EC0FCD9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FF1FDD7-68A4-41AB-A9F3-98C5B18A0FE0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FF1FDD7-68A4-41AB-A9F3-98C5B18A0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5BB1E58C-B9A9-98B8-314F-2B5E1E58AD71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93D9B5-F9F2-7A6B-8336-89B67C274AAC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93D9B5-F9F2-7A6B-8336-89B67C27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F87D88-1DF5-4836-9FC4-57A193589482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F87D88-1DF5-4836-9FC4-57A19358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7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9BDE2E8C-45FB-B61E-9E4F-BED9FFBA23A8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9BDE2E8C-45FB-B61E-9E4F-BED9FFBA2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4BB0049A-DB7B-AB73-EADD-73C00A5A79E3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4BB0049A-DB7B-AB73-EADD-73C00A5A7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E046BCB0-227C-DBEC-4628-84ABB82B498F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D4C45-9E83-50C8-3E5B-D55D2BFE246C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D4C45-9E83-50C8-3E5B-D55D2BFE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695D57-74B9-4474-4D0B-7EA3C43852E7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695D57-74B9-4474-4D0B-7EA3C438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09758A2-4120-15FE-B06B-AFD59D8A05BC}"/>
              </a:ext>
            </a:extLst>
          </p:cNvPr>
          <p:cNvSpPr/>
          <p:nvPr/>
        </p:nvSpPr>
        <p:spPr>
          <a:xfrm rot="5400000">
            <a:off x="5591839" y="4677439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9CC795-6580-41C6-CB4C-E9D259E50DEE}"/>
              </a:ext>
            </a:extLst>
          </p:cNvPr>
          <p:cNvSpPr/>
          <p:nvPr/>
        </p:nvSpPr>
        <p:spPr>
          <a:xfrm rot="5400000">
            <a:off x="6900687" y="4681714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8900CBEC-CDE1-0F07-E893-E1981294EC89}"/>
                  </a:ext>
                </a:extLst>
              </p:cNvPr>
              <p:cNvSpPr/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of these terms is surely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bit long. Good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8900CBEC-CDE1-0F07-E893-E1981294E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9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6583228" y="4625511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228" y="4625511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7927911" y="4643735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11" y="4643735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7589690" y="46255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90" y="4625510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3590250" y="465780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50" y="4657804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6219708" y="460984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708" y="4609845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3893863" y="4627602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63" y="4627602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35">
            <a:extLst>
              <a:ext uri="{FF2B5EF4-FFF2-40B4-BE49-F238E27FC236}">
                <a16:creationId xmlns:a16="http://schemas.microsoft.com/office/drawing/2014/main" id="{739D9C93-BF39-EA43-9711-109B4C2D1BE4}"/>
              </a:ext>
            </a:extLst>
          </p:cNvPr>
          <p:cNvSpPr/>
          <p:nvPr/>
        </p:nvSpPr>
        <p:spPr>
          <a:xfrm>
            <a:off x="3967396" y="4630519"/>
            <a:ext cx="2384008" cy="488950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99F84D-F12D-3A4C-B341-73148E910867}"/>
                  </a:ext>
                </a:extLst>
              </p:cNvPr>
              <p:cNvSpPr txBox="1"/>
              <p:nvPr/>
            </p:nvSpPr>
            <p:spPr>
              <a:xfrm>
                <a:off x="2756310" y="6260068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99F84D-F12D-3A4C-B341-73148E91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0" y="6260068"/>
                <a:ext cx="1815690" cy="369332"/>
              </a:xfrm>
              <a:prstGeom prst="rect">
                <a:avLst/>
              </a:prstGeom>
              <a:blipFill>
                <a:blip r:embed="rId16"/>
                <a:stretch>
                  <a:fillRect t="-7937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BA2774-736A-3747-BD3C-62184EB9995E}"/>
                  </a:ext>
                </a:extLst>
              </p:cNvPr>
              <p:cNvSpPr txBox="1"/>
              <p:nvPr/>
            </p:nvSpPr>
            <p:spPr>
              <a:xfrm>
                <a:off x="2743200" y="5410200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BA2774-736A-3747-BD3C-62184EB9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200"/>
                <a:ext cx="1815690" cy="369332"/>
              </a:xfrm>
              <a:prstGeom prst="rect">
                <a:avLst/>
              </a:prstGeom>
              <a:blipFill>
                <a:blip r:embed="rId17"/>
                <a:stretch>
                  <a:fillRect t="-8065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wn Arrow 43">
            <a:extLst>
              <a:ext uri="{FF2B5EF4-FFF2-40B4-BE49-F238E27FC236}">
                <a16:creationId xmlns:a16="http://schemas.microsoft.com/office/drawing/2014/main" id="{AE17E99E-77BD-874E-8B63-855C8AB1521F}"/>
              </a:ext>
            </a:extLst>
          </p:cNvPr>
          <p:cNvSpPr/>
          <p:nvPr/>
        </p:nvSpPr>
        <p:spPr>
          <a:xfrm>
            <a:off x="3463794" y="5791200"/>
            <a:ext cx="304800" cy="480536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4">
            <a:extLst>
              <a:ext uri="{FF2B5EF4-FFF2-40B4-BE49-F238E27FC236}">
                <a16:creationId xmlns:a16="http://schemas.microsoft.com/office/drawing/2014/main" id="{73BFBE7D-9583-4F44-8045-C6E735B8509C}"/>
              </a:ext>
            </a:extLst>
          </p:cNvPr>
          <p:cNvSpPr/>
          <p:nvPr/>
        </p:nvSpPr>
        <p:spPr>
          <a:xfrm>
            <a:off x="7291267" y="3759013"/>
            <a:ext cx="862133" cy="487549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5">
            <a:extLst>
              <a:ext uri="{FF2B5EF4-FFF2-40B4-BE49-F238E27FC236}">
                <a16:creationId xmlns:a16="http://schemas.microsoft.com/office/drawing/2014/main" id="{92418D26-516A-3848-B854-128421D751AB}"/>
              </a:ext>
            </a:extLst>
          </p:cNvPr>
          <p:cNvSpPr/>
          <p:nvPr/>
        </p:nvSpPr>
        <p:spPr>
          <a:xfrm>
            <a:off x="1676400" y="3774130"/>
            <a:ext cx="805248" cy="449262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CB7E9-1D7E-E749-807D-3D6D0C16F9EC}"/>
                  </a:ext>
                </a:extLst>
              </p:cNvPr>
              <p:cNvSpPr txBox="1"/>
              <p:nvPr/>
            </p:nvSpPr>
            <p:spPr>
              <a:xfrm>
                <a:off x="4889910" y="6248400"/>
                <a:ext cx="4164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Subtractions and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/>
                  <a:t>more additions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CB7E9-1D7E-E749-807D-3D6D0C16F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10" y="6248400"/>
                <a:ext cx="4164153" cy="369332"/>
              </a:xfrm>
              <a:prstGeom prst="rect">
                <a:avLst/>
              </a:prstGeom>
              <a:blipFill>
                <a:blip r:embed="rId18"/>
                <a:stretch>
                  <a:fillRect l="-1022" t="-6349" r="-58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59E2177A-4C3B-74CC-CA55-94FCDAAAF2B5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59E2177A-4C3B-74CC-CA55-94FCDAAAF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60E82CE-BC8E-86DC-ED8E-CF029B30494D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60E82CE-BC8E-86DC-ED8E-CF029B304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2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DC4DB5A0-4CA8-3C83-66EB-D9D3E6A396FF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E2AEB-4D4D-58E4-966E-243F29F7F608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E2AEB-4D4D-58E4-966E-243F29F7F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2F551-5BF5-452B-3F78-8019E4C9E8B4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2F551-5BF5-452B-3F78-8019E4C9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1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time complexity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for multiplying two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some constant </a:t>
                </a:r>
                <a:r>
                  <a:rPr lang="en-US" sz="2000" b="1" dirty="0"/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c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000" b="1" dirty="0"/>
                  <a:t>…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741" t="-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7200" y="3058181"/>
                <a:ext cx="1283365" cy="3797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58181"/>
                <a:ext cx="1283365" cy="379784"/>
              </a:xfrm>
              <a:prstGeom prst="rect">
                <a:avLst/>
              </a:prstGeom>
              <a:blipFill>
                <a:blip r:embed="rId3"/>
                <a:stretch>
                  <a:fillRect r="-5687" b="-41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0EB79E9-D8F8-1B4B-8DA5-AF5849AD5720}"/>
              </a:ext>
            </a:extLst>
          </p:cNvPr>
          <p:cNvSpPr/>
          <p:nvPr/>
        </p:nvSpPr>
        <p:spPr>
          <a:xfrm>
            <a:off x="4921172" y="1448928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8E94-AC87-8949-B724-9A0E54C6592A}"/>
              </a:ext>
            </a:extLst>
          </p:cNvPr>
          <p:cNvSpPr/>
          <p:nvPr/>
        </p:nvSpPr>
        <p:spPr>
          <a:xfrm>
            <a:off x="1524000" y="15240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divide and conquer</a:t>
                </a:r>
                <a:r>
                  <a:rPr lang="en-US" sz="2000" dirty="0"/>
                  <a:t> based algorithm for multiplying any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 in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</a:t>
                </a:r>
                <a:r>
                  <a:rPr lang="en-US" sz="2000" b="1" dirty="0"/>
                  <a:t> (bit operations).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Note: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fastest algorithm for this problem runs in almost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time. </a:t>
                </a:r>
              </a:p>
              <a:p>
                <a:pPr marL="0" indent="0">
                  <a:buNone/>
                </a:pPr>
                <a:r>
                  <a:rPr lang="en-US" sz="2000" dirty="0"/>
                  <a:t>One such algorithm was designed in </a:t>
                </a:r>
                <a:r>
                  <a:rPr lang="en-US" sz="2000" b="1" dirty="0"/>
                  <a:t>2008</a:t>
                </a:r>
                <a:r>
                  <a:rPr lang="en-US" sz="2000" dirty="0"/>
                  <a:t> at CSE, IIT Kanpur.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By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(Dey, </a:t>
                </a:r>
                <a:r>
                  <a:rPr lang="en-US" sz="2000" b="1" u="sng" dirty="0" err="1">
                    <a:solidFill>
                      <a:srgbClr val="7030A0"/>
                    </a:solidFill>
                  </a:rPr>
                  <a:t>Kurur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Saha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Saptharishi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But this algorithm is beyond the scope of this course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Counting the number of </a:t>
            </a:r>
          </a:p>
          <a:p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i="1" dirty="0">
                <a:solidFill>
                  <a:srgbClr val="7030A0"/>
                </a:solidFill>
              </a:rPr>
              <a:t>inversions” </a:t>
            </a:r>
            <a:r>
              <a:rPr lang="en-US" b="1" dirty="0">
                <a:solidFill>
                  <a:schemeClr val="tx1"/>
                </a:solidFill>
              </a:rPr>
              <a:t>in an array</a:t>
            </a:r>
          </a:p>
        </p:txBody>
      </p:sp>
    </p:spTree>
    <p:extLst>
      <p:ext uri="{BB962C8B-B14F-4D97-AF65-F5344CB8AC3E}">
        <p14:creationId xmlns:p14="http://schemas.microsoft.com/office/powerpoint/2010/main" val="1309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(Inversion): </a:t>
            </a: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of size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j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is called an inversion if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                           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An efficient algorithm to count  the number of inversions in an array </a:t>
            </a:r>
            <a:r>
              <a:rPr lang="en-US" sz="2000" b="1" dirty="0"/>
              <a:t>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755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count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For(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{       If </a:t>
                </a:r>
                <a:r>
                  <a:rPr lang="en-US" sz="2000" dirty="0">
                    <a:sym typeface="Wingdings" pitchFamily="2" charset="2"/>
                  </a:rPr>
                  <a:t>(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)  </a:t>
                </a:r>
                <a:r>
                  <a:rPr lang="en-US" sz="2000" b="1" dirty="0"/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}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count;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]&gt;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294" t="-8197" r="-1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Let us try to design a </a:t>
            </a:r>
            <a:br>
              <a:rPr lang="en-US" sz="3600" b="1" dirty="0"/>
            </a:br>
            <a:r>
              <a:rPr lang="en-US" sz="3600" b="1" dirty="0">
                <a:solidFill>
                  <a:srgbClr val="C00000"/>
                </a:solidFill>
              </a:rPr>
              <a:t>Divide and Conquer </a:t>
            </a:r>
            <a:r>
              <a:rPr lang="en-US" sz="3600" b="1" dirty="0"/>
              <a:t>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/>
              <a:t>of the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do we approach using </a:t>
            </a:r>
            <a:r>
              <a:rPr lang="en-US" sz="3200" b="1" dirty="0">
                <a:solidFill>
                  <a:srgbClr val="7030A0"/>
                </a:solidFill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DEF-87C9-0D43-815D-4FEF38D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/>
              <a:t>from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Ponder over ways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2400" u="sng" dirty="0"/>
                  <a:t>efficiently.</a:t>
                </a:r>
                <a:endParaRPr lang="en-US" sz="1400" u="sng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Make use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log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sorting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B03-1C70-5647-8953-F44A94D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Important </a:t>
                </a:r>
                <a:r>
                  <a:rPr lang="en-US" dirty="0">
                    <a:solidFill>
                      <a:srgbClr val="7030A0"/>
                    </a:solidFill>
                  </a:rPr>
                  <a:t>Lesson 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sz="2400" dirty="0"/>
                  <a:t>that we will learn today…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  <a:blipFill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810000"/>
            <a:ext cx="7772400" cy="1500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Role of </a:t>
            </a:r>
            <a:r>
              <a:rPr lang="en-US" sz="2400" b="1" dirty="0">
                <a:solidFill>
                  <a:srgbClr val="0070C0"/>
                </a:solidFill>
              </a:rPr>
              <a:t>Data structures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419600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algorithms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data elements </a:t>
            </a:r>
            <a:r>
              <a:rPr lang="en-US" sz="2000" i="1" dirty="0">
                <a:solidFill>
                  <a:srgbClr val="C00000"/>
                </a:solidFill>
              </a:rPr>
              <a:t>arranged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i="1" dirty="0">
                <a:solidFill>
                  <a:srgbClr val="C00000"/>
                </a:solidFill>
              </a:rPr>
              <a:t>connected</a:t>
            </a:r>
            <a:r>
              <a:rPr lang="en-US" sz="2000" i="1" dirty="0"/>
              <a:t> </a:t>
            </a:r>
            <a:r>
              <a:rPr lang="en-US" sz="2000" dirty="0"/>
              <a:t>in a way </a:t>
            </a:r>
          </a:p>
          <a:p>
            <a:pPr marL="0" indent="0">
              <a:buNone/>
            </a:pPr>
            <a:r>
              <a:rPr lang="en-US" sz="2000" dirty="0"/>
              <a:t>which can facilitate </a:t>
            </a:r>
            <a:r>
              <a:rPr lang="en-US" sz="2000" u="sng" dirty="0"/>
              <a:t>efficient executions</a:t>
            </a:r>
            <a:r>
              <a:rPr lang="en-US" sz="2000" dirty="0"/>
              <a:t> of a  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possibly long</a:t>
            </a:r>
            <a:r>
              <a:rPr lang="en-US" sz="2000" dirty="0"/>
              <a:t>) sequence of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Parameters</a:t>
            </a:r>
            <a:r>
              <a:rPr lang="en-US" sz="2000" dirty="0"/>
              <a:t>:</a:t>
            </a:r>
          </a:p>
          <a:p>
            <a:r>
              <a:rPr lang="en-US" sz="2000" dirty="0"/>
              <a:t>Query/Update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BC5AA-5D2A-43D3-F68E-8EEF1437C5E0}"/>
              </a:ext>
            </a:extLst>
          </p:cNvPr>
          <p:cNvSpPr/>
          <p:nvPr/>
        </p:nvSpPr>
        <p:spPr>
          <a:xfrm>
            <a:off x="609600" y="875306"/>
            <a:ext cx="708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collection of data elements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arranged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connected</a:t>
                </a:r>
                <a:r>
                  <a:rPr lang="en-US" sz="2000" i="1" dirty="0"/>
                  <a:t> </a:t>
                </a:r>
                <a:r>
                  <a:rPr lang="en-US" sz="2000" dirty="0"/>
                  <a:t>in a way </a:t>
                </a:r>
              </a:p>
              <a:p>
                <a:pPr marL="0" indent="0">
                  <a:buNone/>
                </a:pPr>
                <a:r>
                  <a:rPr lang="en-US" sz="2000" dirty="0"/>
                  <a:t>which can facilitate </a:t>
                </a:r>
                <a:r>
                  <a:rPr lang="en-US" sz="2000" u="sng" dirty="0"/>
                  <a:t>efficient executions</a:t>
                </a:r>
                <a:r>
                  <a:rPr lang="en-US" sz="2000" dirty="0"/>
                  <a:t> of a 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7030A0"/>
                    </a:solidFill>
                  </a:rPr>
                  <a:t>possibly long</a:t>
                </a:r>
                <a:r>
                  <a:rPr lang="en-US" sz="2000" dirty="0"/>
                  <a:t>) sequence of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performs </a:t>
                </a:r>
                <a:r>
                  <a:rPr lang="en-US" sz="2000" u="sng" dirty="0"/>
                  <a:t>many operations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312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Improving time complexity of these operations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Improving the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882" r="-197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886200" y="4953000"/>
            <a:ext cx="685800" cy="4846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514600" y="5715000"/>
            <a:ext cx="2971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it is worth designing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suitable </a:t>
            </a:r>
            <a:r>
              <a:rPr lang="en-US" b="1" dirty="0">
                <a:solidFill>
                  <a:schemeClr val="tx1"/>
                </a:solidFill>
              </a:rPr>
              <a:t>data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762" y="4171890"/>
            <a:ext cx="30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b="1" u="sng" dirty="0">
                <a:solidFill>
                  <a:srgbClr val="7030A0"/>
                </a:solidFill>
              </a:rPr>
              <a:t>same type </a:t>
            </a:r>
            <a:r>
              <a:rPr lang="en-US" sz="2000" dirty="0"/>
              <a:t>on some data.</a:t>
            </a:r>
          </a:p>
        </p:txBody>
      </p:sp>
    </p:spTree>
    <p:extLst>
      <p:ext uri="{BB962C8B-B14F-4D97-AF65-F5344CB8AC3E}">
        <p14:creationId xmlns:p14="http://schemas.microsoft.com/office/powerpoint/2010/main" val="9454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in 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performs </a:t>
                </a:r>
                <a:r>
                  <a:rPr lang="en-US" sz="2000" u="sng" dirty="0"/>
                  <a:t>many</a:t>
                </a:r>
                <a:r>
                  <a:rPr lang="en-US" sz="2000" dirty="0"/>
                  <a:t> operations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3429000"/>
            <a:ext cx="30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b="1" u="sng" dirty="0">
                <a:solidFill>
                  <a:srgbClr val="7030A0"/>
                </a:solidFill>
              </a:rPr>
              <a:t>same type </a:t>
            </a:r>
            <a:r>
              <a:rPr lang="en-US" sz="2000" dirty="0"/>
              <a:t>on some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EDA81-6A51-ACED-67C2-A0CD8CC0B858}"/>
              </a:ext>
            </a:extLst>
          </p:cNvPr>
          <p:cNvSpPr/>
          <p:nvPr/>
        </p:nvSpPr>
        <p:spPr>
          <a:xfrm>
            <a:off x="609600" y="875306"/>
            <a:ext cx="708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E9F962-8DC1-954C-9E5F-DE3D96429F5A}"/>
              </a:ext>
            </a:extLst>
          </p:cNvPr>
          <p:cNvSpPr/>
          <p:nvPr/>
        </p:nvSpPr>
        <p:spPr>
          <a:xfrm>
            <a:off x="2667000" y="4291836"/>
            <a:ext cx="2971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of a suitable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data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5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Divide and Conquer </a:t>
            </a:r>
            <a:r>
              <a:rPr lang="en-US" sz="3200" b="1" dirty="0"/>
              <a:t>based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     // Counting no. of inversions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53C7-EAB1-ADC1-10A6-0D1CA55053AC}"/>
              </a:ext>
            </a:extLst>
          </p:cNvPr>
          <p:cNvSpPr/>
          <p:nvPr/>
        </p:nvSpPr>
        <p:spPr>
          <a:xfrm>
            <a:off x="609600" y="875306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D722C-F43E-5131-B778-F392C520A308}"/>
              </a:ext>
            </a:extLst>
          </p:cNvPr>
          <p:cNvSpPr/>
          <p:nvPr/>
        </p:nvSpPr>
        <p:spPr>
          <a:xfrm>
            <a:off x="4495800" y="86624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err="1" smtClean="0">
                        <a:latin typeface="Cambria Math"/>
                      </a:rPr>
                      <m:t>≤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count the elements in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 that are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sz="1800" dirty="0"/>
                  <a:t> than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Trivial way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size of the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subarray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in the first call of the algorithm.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 time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 since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  <a:blipFill rotWithShape="1">
                <a:blip r:embed="rId3"/>
                <a:stretch>
                  <a:fillRect l="-720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162800" y="2590800"/>
            <a:ext cx="1668983" cy="1083654"/>
            <a:chOff x="7017817" y="3429000"/>
            <a:chExt cx="1668983" cy="1083654"/>
          </a:xfrm>
        </p:grpSpPr>
        <p:sp>
          <p:nvSpPr>
            <p:cNvPr id="43" name="Smiley Face 42"/>
            <p:cNvSpPr/>
            <p:nvPr/>
          </p:nvSpPr>
          <p:spPr>
            <a:xfrm>
              <a:off x="7620000" y="3429000"/>
              <a:ext cx="540817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8F53E6-0D76-F6F7-780B-F35F0BEACFEE}"/>
                  </a:ext>
                </a:extLst>
              </p:cNvPr>
              <p:cNvSpPr txBox="1"/>
              <p:nvPr/>
            </p:nvSpPr>
            <p:spPr>
              <a:xfrm>
                <a:off x="4064685" y="2256274"/>
                <a:ext cx="79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𝐦𝐢𝐝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8F53E6-0D76-F6F7-780B-F35F0BEAC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85" y="2256274"/>
                <a:ext cx="79541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32" grpId="0"/>
      <p:bldP spid="34" grpId="0"/>
      <p:bldP spid="3" grpId="0" animBg="1"/>
      <p:bldP spid="3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the elements in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 that are </a:t>
                </a:r>
                <a:r>
                  <a:rPr lang="en-US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dirty="0"/>
                  <a:t> than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55" t="-6452" r="-10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31" t="-6349" r="-274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loud Callout 22"/>
          <p:cNvSpPr/>
          <p:nvPr/>
        </p:nvSpPr>
        <p:spPr>
          <a:xfrm>
            <a:off x="2744013" y="5626514"/>
            <a:ext cx="3351173" cy="981980"/>
          </a:xfrm>
          <a:prstGeom prst="cloudCallout">
            <a:avLst>
              <a:gd name="adj1" fmla="val 20042"/>
              <a:gd name="adj2" fmla="val 670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data structure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78286" y="5888047"/>
                <a:ext cx="268342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Sorted</a:t>
                </a:r>
                <a:r>
                  <a:rPr lang="en-US" dirty="0"/>
                  <a:t> </a:t>
                </a:r>
                <a:r>
                  <a:rPr lang="en-US" dirty="0" err="1"/>
                  <a:t>subarray</a:t>
                </a: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86" y="5888047"/>
                <a:ext cx="2683427" cy="369332"/>
              </a:xfrm>
              <a:prstGeom prst="rect">
                <a:avLst/>
              </a:prstGeom>
              <a:blipFill>
                <a:blip r:embed="rId11"/>
                <a:stretch>
                  <a:fillRect l="-1810" t="-8065" r="-181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5945124"/>
            <a:ext cx="257249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to apply the Lesson </a:t>
            </a:r>
          </a:p>
        </p:txBody>
      </p:sp>
      <p:sp>
        <p:nvSpPr>
          <p:cNvPr id="27" name="Down Ribbon 26"/>
          <p:cNvSpPr/>
          <p:nvPr/>
        </p:nvSpPr>
        <p:spPr>
          <a:xfrm>
            <a:off x="2389615" y="1447800"/>
            <a:ext cx="426475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state clearly what we want to achieve …</a:t>
            </a:r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id="{FB1C249D-7362-734D-FA02-105628509535}"/>
              </a:ext>
            </a:extLst>
          </p:cNvPr>
          <p:cNvSpPr/>
          <p:nvPr/>
        </p:nvSpPr>
        <p:spPr>
          <a:xfrm>
            <a:off x="936962" y="4611416"/>
            <a:ext cx="587038" cy="47721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paradigm</a:t>
            </a:r>
            <a:br>
              <a:rPr lang="en-US" sz="3200" b="1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886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6293" y="2389832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52578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usually the main </a:t>
            </a:r>
            <a:r>
              <a:rPr lang="en-US" b="1" dirty="0">
                <a:solidFill>
                  <a:schemeClr val="tx1"/>
                </a:solidFill>
              </a:rPr>
              <a:t>nontrivial</a:t>
            </a:r>
            <a:r>
              <a:rPr lang="en-US" dirty="0">
                <a:solidFill>
                  <a:schemeClr val="tx1"/>
                </a:solidFill>
              </a:rPr>
              <a:t> step in the design of an algorithm using divide and conquer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3675E-85FC-1545-BF20-7692901C3A50}"/>
              </a:ext>
            </a:extLst>
          </p:cNvPr>
          <p:cNvSpPr txBox="1"/>
          <p:nvPr/>
        </p:nvSpPr>
        <p:spPr>
          <a:xfrm>
            <a:off x="3433916" y="808893"/>
            <a:ext cx="210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An Overview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9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/>
                  <a:t> for some constant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7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  <a:r>
                  <a:rPr lang="en-US" sz="2000" dirty="0"/>
                  <a:t>                  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b="1" dirty="0"/>
                  <a:t>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>
                <a:blip r:embed="rId2"/>
                <a:stretch>
                  <a:fillRect l="-714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407152"/>
            <a:ext cx="4648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Can we improve it further ?</a:t>
            </a:r>
          </a:p>
        </p:txBody>
      </p:sp>
    </p:spTree>
    <p:extLst>
      <p:ext uri="{BB962C8B-B14F-4D97-AF65-F5344CB8AC3E}">
        <p14:creationId xmlns:p14="http://schemas.microsoft.com/office/powerpoint/2010/main" val="90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/>
          <p:cNvSpPr/>
          <p:nvPr/>
        </p:nvSpPr>
        <p:spPr>
          <a:xfrm>
            <a:off x="1143000" y="35697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41793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Sequence of observations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To achieve better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r>
                  <a:rPr lang="en-US" sz="2000" dirty="0"/>
                  <a:t>The extra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factor arises because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we are spending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instead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reason 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step:</a:t>
                </a:r>
              </a:p>
              <a:p>
                <a:pPr lvl="1"/>
                <a:r>
                  <a:rPr lang="en-US" sz="1800" b="1" dirty="0"/>
                  <a:t>Sorting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] takes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pPr lvl="1"/>
                <a:r>
                  <a:rPr lang="en-US" sz="1800" dirty="0"/>
                  <a:t>Doing </a:t>
                </a:r>
                <a:r>
                  <a:rPr lang="en-US" sz="1800" b="1" dirty="0"/>
                  <a:t>Binary Search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elements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/>
                  <a:t>…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]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of the above tasks have optimal running time.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 the only way to improve the running time of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 is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87328" y="4812268"/>
            <a:ext cx="16566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some new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 err="1">
                <a:solidFill>
                  <a:srgbClr val="7030A0"/>
                </a:solidFill>
              </a:rPr>
              <a:t>MergeSort</a:t>
            </a:r>
            <a:r>
              <a:rPr lang="en-US" sz="3200" b="1" dirty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)// Sorting 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..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)/2;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Callout 6"/>
              <p:cNvSpPr/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carefully look at the </a:t>
                </a:r>
                <a:r>
                  <a:rPr lang="en-US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dirty="0">
                    <a:solidFill>
                      <a:schemeClr val="tx1"/>
                    </a:solidFill>
                  </a:rPr>
                  <a:t>() procedure to find an efficient way to count the number of elements from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..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which are smaller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any given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blipFill rotWithShape="1">
                <a:blip r:embed="rId3"/>
                <a:stretch>
                  <a:fillRect r="-701" b="-3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62000" y="3886200"/>
            <a:ext cx="2514600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Relook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Merging A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 err="1" smtClean="0">
                        <a:latin typeface="Cambria Math"/>
                      </a:rPr>
                      <m:t>..</m:t>
                    </m:r>
                    <m:r>
                      <a:rPr lang="en-US" sz="28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800" b="1" dirty="0"/>
                  <a:t>] and A[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800" b="1" i="1" dirty="0" smtClean="0"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dirty="0" smtClean="0">
                        <a:latin typeface="Cambria Math"/>
                      </a:rPr>
                      <m:t>..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C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14A8C-B3D8-EE10-6184-16127C7CA5A0}"/>
              </a:ext>
            </a:extLst>
          </p:cNvPr>
          <p:cNvSpPr/>
          <p:nvPr/>
        </p:nvSpPr>
        <p:spPr>
          <a:xfrm>
            <a:off x="609600" y="875306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9265-6862-137E-2196-6E3044BC81E5}"/>
              </a:ext>
            </a:extLst>
          </p:cNvPr>
          <p:cNvSpPr/>
          <p:nvPr/>
        </p:nvSpPr>
        <p:spPr>
          <a:xfrm>
            <a:off x="4495800" y="86624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79D65-A236-C37D-92C7-E5C8335E5B3A}"/>
                  </a:ext>
                </a:extLst>
              </p:cNvPr>
              <p:cNvSpPr txBox="1"/>
              <p:nvPr/>
            </p:nvSpPr>
            <p:spPr>
              <a:xfrm>
                <a:off x="1536426" y="3146192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79D65-A236-C37D-92C7-E5C8335E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26" y="3146192"/>
                <a:ext cx="3369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53C1AC-597C-371A-C0A3-F12D255AB1EB}"/>
                  </a:ext>
                </a:extLst>
              </p:cNvPr>
              <p:cNvSpPr txBox="1"/>
              <p:nvPr/>
            </p:nvSpPr>
            <p:spPr>
              <a:xfrm>
                <a:off x="7880808" y="3165773"/>
                <a:ext cx="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53C1AC-597C-371A-C0A3-F12D255A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08" y="3165773"/>
                <a:ext cx="39946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  <p:bldP spid="5" grpId="0" animBg="1"/>
      <p:bldP spid="7" grpId="0" animBg="1"/>
      <p:bldP spid="10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 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If you understood the discussion of the previous slide, can you guess it now ?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DEF-87C9-0D43-815D-4FEF38D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Suitably modify the </a:t>
                </a:r>
                <a:r>
                  <a:rPr lang="en-US" sz="2400" b="1" dirty="0"/>
                  <a:t>Merge</a:t>
                </a:r>
                <a:r>
                  <a:rPr lang="en-US" sz="2400" dirty="0"/>
                  <a:t> procedure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2400" dirty="0"/>
                  <a:t>.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B03-1C70-5647-8953-F44A94D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Proof of correctness 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Algorithm for </a:t>
            </a:r>
            <a:r>
              <a:rPr lang="en-US" sz="2800" b="1" dirty="0">
                <a:solidFill>
                  <a:srgbClr val="7030A0"/>
                </a:solidFill>
              </a:rPr>
              <a:t>majority element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Algo-2-majority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{   </a:t>
                </a:r>
                <a:r>
                  <a:rPr lang="en-US" sz="2000" b="1" dirty="0">
                    <a:sym typeface="Wingdings" pitchFamily="2" charset="2"/>
                  </a:rPr>
                  <a:t> if 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{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&lt;&gt;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If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appears more than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/2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times in in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print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is 2-majority element)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else  </a:t>
                </a:r>
                <a:r>
                  <a:rPr lang="en-US" sz="1800" b="1" dirty="0">
                    <a:sym typeface="Wingdings" pitchFamily="2" charset="2"/>
                  </a:rPr>
                  <a:t>print</a:t>
                </a:r>
                <a:r>
                  <a:rPr lang="en-US" sz="1800" dirty="0">
                    <a:sym typeface="Wingdings" pitchFamily="2" charset="2"/>
                  </a:rPr>
                  <a:t>(there is no majority element in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800600" cy="4525963"/>
              </a:xfrm>
              <a:blipFill>
                <a:blip r:embed="rId3"/>
                <a:stretch>
                  <a:fillRect l="-1269" t="-809" b="-6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EB01D31-D54F-4B7A-E0C1-53B4AF450BF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600200"/>
                <a:ext cx="441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to be proved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 does not have any majority element, the output of the algorithm is correct.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Inference: </a:t>
                </a:r>
                <a:r>
                  <a:rPr lang="en-US" sz="2000" dirty="0"/>
                  <a:t>To prove correctness, it suffices to prove the following: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assertion holds at end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EB01D31-D54F-4B7A-E0C1-53B4AF450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600200"/>
                <a:ext cx="4419600" cy="5257800"/>
              </a:xfrm>
              <a:blipFill>
                <a:blip r:embed="rId4"/>
                <a:stretch>
                  <a:fillRect l="-1379" t="-696" r="-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7906" y="2667000"/>
                <a:ext cx="117064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;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06" y="2667000"/>
                <a:ext cx="1170641" cy="400110"/>
              </a:xfrm>
              <a:prstGeom prst="rect">
                <a:avLst/>
              </a:prstGeom>
              <a:blipFill>
                <a:blip r:embed="rId5"/>
                <a:stretch>
                  <a:fillRect t="-10769" r="-4167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22147" y="3124200"/>
            <a:ext cx="134556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 </a:t>
            </a:r>
            <a:r>
              <a:rPr lang="en-US" sz="2000" dirty="0">
                <a:sym typeface="Wingdings" pitchFamily="2" charset="2"/>
              </a:rPr>
              <a:t>;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4600" y="3790890"/>
                <a:ext cx="2179443" cy="4001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90890"/>
                <a:ext cx="2179443" cy="400110"/>
              </a:xfrm>
              <a:prstGeom prst="rect">
                <a:avLst/>
              </a:prstGeom>
              <a:blipFill>
                <a:blip r:embed="rId6"/>
                <a:stretch>
                  <a:fillRect l="-3081" t="-10606" r="-196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4385" y="4114800"/>
                <a:ext cx="2121735" cy="4001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IN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85" y="4114800"/>
                <a:ext cx="2121735" cy="400110"/>
              </a:xfrm>
              <a:prstGeom prst="rect">
                <a:avLst/>
              </a:prstGeom>
              <a:blipFill>
                <a:blip r:embed="rId7"/>
                <a:stretch>
                  <a:fillRect l="-2865" t="-9091" r="-200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3B0674-E21A-7064-E8E9-C5D88763E9E7}"/>
              </a:ext>
            </a:extLst>
          </p:cNvPr>
          <p:cNvSpPr/>
          <p:nvPr/>
        </p:nvSpPr>
        <p:spPr>
          <a:xfrm>
            <a:off x="5334000" y="3321113"/>
            <a:ext cx="297180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Proof of correctness ?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80E908B7-9634-E368-339F-5E4B6E6ACCD1}"/>
                  </a:ext>
                </a:extLst>
              </p:cNvPr>
              <p:cNvSpPr/>
              <p:nvPr/>
            </p:nvSpPr>
            <p:spPr>
              <a:xfrm>
                <a:off x="4876800" y="4953000"/>
                <a:ext cx="4191000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has a majority element, say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at the end of the </a:t>
                </a:r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loop,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80E908B7-9634-E368-339F-5E4B6E6AC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4191000" cy="762000"/>
              </a:xfrm>
              <a:prstGeom prst="round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B01C3BB-302B-BB33-8BEA-C32479787D2A}"/>
              </a:ext>
            </a:extLst>
          </p:cNvPr>
          <p:cNvSpPr/>
          <p:nvPr/>
        </p:nvSpPr>
        <p:spPr>
          <a:xfrm>
            <a:off x="228600" y="4953000"/>
            <a:ext cx="4495800" cy="99060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"/>
                            </p:stCondLst>
                            <p:childTnLst>
                              <p:par>
                                <p:cTn id="10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25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uiExpand="1" build="p"/>
      <p:bldP spid="5" grpId="0" animBg="1"/>
      <p:bldP spid="6" grpId="0" animBg="1"/>
      <p:bldP spid="7" grpId="0" animBg="1"/>
      <p:bldP spid="9" grpId="0" animBg="1"/>
      <p:bldP spid="12" grpId="0" animBg="1"/>
      <p:bldP spid="12" grpId="1" animBg="1"/>
      <p:bldP spid="14" grpId="0" animBg="1"/>
      <p:bldP spid="15" grpId="0" animBg="1"/>
      <p:bldP spid="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scan</a:t>
            </a:r>
            <a:endParaRPr lang="en-IN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143228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9CF0D31-A416-3B7D-84C1-794C6CAADF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dirty="0"/>
                  <a:t>The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dirty="0"/>
                  <a:t>at the end 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3600" dirty="0" err="1"/>
                  <a:t>th</a:t>
                </a:r>
                <a:r>
                  <a:rPr lang="en-IN" sz="3600" dirty="0"/>
                  <a:t> iteration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9CF0D31-A416-3B7D-84C1-794C6CAAD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2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Faster algorithm for </a:t>
            </a:r>
          </a:p>
          <a:p>
            <a:r>
              <a:rPr lang="en-US" b="1" dirty="0">
                <a:solidFill>
                  <a:srgbClr val="7030A0"/>
                </a:solidFill>
              </a:rPr>
              <a:t>multiplying two integers</a:t>
            </a:r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P(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The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dirty="0"/>
                  <a:t>at the end 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3600" dirty="0" err="1"/>
                  <a:t>th</a:t>
                </a:r>
                <a:r>
                  <a:rPr lang="en-IN" sz="3600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9432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36987-623F-7621-6806-9C4F35AE6E03}"/>
              </a:ext>
            </a:extLst>
          </p:cNvPr>
          <p:cNvSpPr/>
          <p:nvPr/>
        </p:nvSpPr>
        <p:spPr>
          <a:xfrm>
            <a:off x="1143000" y="2556861"/>
            <a:ext cx="2514600" cy="457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/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97D7E3-DB4E-64DE-357B-F57AC6B605A4}"/>
              </a:ext>
            </a:extLst>
          </p:cNvPr>
          <p:cNvSpPr txBox="1"/>
          <p:nvPr/>
        </p:nvSpPr>
        <p:spPr>
          <a:xfrm>
            <a:off x="3111874" y="3745468"/>
            <a:ext cx="720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B1DB5B-C30D-3ABB-F313-35A7EEEC1893}"/>
              </a:ext>
            </a:extLst>
          </p:cNvPr>
          <p:cNvSpPr/>
          <p:nvPr/>
        </p:nvSpPr>
        <p:spPr>
          <a:xfrm rot="5400000">
            <a:off x="5409932" y="1240458"/>
            <a:ext cx="307216" cy="3808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/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5182A-BBF4-9A57-E0C4-CC45D78F1618}"/>
                  </a:ext>
                </a:extLst>
              </p:cNvPr>
              <p:cNvSpPr txBox="1"/>
              <p:nvPr/>
            </p:nvSpPr>
            <p:spPr>
              <a:xfrm>
                <a:off x="1812443" y="4888468"/>
                <a:ext cx="521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5182A-BBF4-9A57-E0C4-CC45D78F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43" y="4888468"/>
                <a:ext cx="5214313" cy="400110"/>
              </a:xfrm>
              <a:prstGeom prst="rect">
                <a:avLst/>
              </a:prstGeom>
              <a:blipFill>
                <a:blip r:embed="rId9"/>
                <a:stretch>
                  <a:fillRect t="-9091" r="-11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CE89C0-94EF-0AC6-B963-D62AE68B123B}"/>
              </a:ext>
            </a:extLst>
          </p:cNvPr>
          <p:cNvCxnSpPr>
            <a:cxnSpLocks/>
          </p:cNvCxnSpPr>
          <p:nvPr/>
        </p:nvCxnSpPr>
        <p:spPr>
          <a:xfrm>
            <a:off x="1812443" y="5105400"/>
            <a:ext cx="52143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A80737-BBE0-E2F2-0889-22052A37AB5F}"/>
                  </a:ext>
                </a:extLst>
              </p:cNvPr>
              <p:cNvSpPr txBox="1"/>
              <p:nvPr/>
            </p:nvSpPr>
            <p:spPr>
              <a:xfrm>
                <a:off x="1776967" y="4876800"/>
                <a:ext cx="5385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A80737-BBE0-E2F2-0889-22052A37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67" y="4876800"/>
                <a:ext cx="5385833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93CC1A-62EE-14FF-170E-EFAA4DD6A4A7}"/>
              </a:ext>
            </a:extLst>
          </p:cNvPr>
          <p:cNvCxnSpPr>
            <a:cxnSpLocks/>
          </p:cNvCxnSpPr>
          <p:nvPr/>
        </p:nvCxnSpPr>
        <p:spPr>
          <a:xfrm>
            <a:off x="1776967" y="5093732"/>
            <a:ext cx="52143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75395-0E6B-7E8B-20D4-A0CF88B71687}"/>
              </a:ext>
            </a:extLst>
          </p:cNvPr>
          <p:cNvSpPr/>
          <p:nvPr/>
        </p:nvSpPr>
        <p:spPr>
          <a:xfrm>
            <a:off x="1333500" y="4185166"/>
            <a:ext cx="544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FC4E7-8E40-844E-BDF9-0A8EC0ABCACE}"/>
              </a:ext>
            </a:extLst>
          </p:cNvPr>
          <p:cNvSpPr txBox="1"/>
          <p:nvPr/>
        </p:nvSpPr>
        <p:spPr>
          <a:xfrm>
            <a:off x="1812443" y="6416198"/>
            <a:ext cx="436561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 be continued and concluded tomorrow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  <p:bldP spid="13" grpId="0"/>
      <p:bldP spid="16" grpId="0"/>
      <p:bldP spid="16" grpId="1"/>
      <p:bldP spid="25" grpId="0"/>
      <p:bldP spid="25" grpId="1"/>
      <p:bldP spid="2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143962" cy="457200"/>
            <a:chOff x="3200400" y="2057400"/>
            <a:chExt cx="214396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</m:oMath>
                  </a14:m>
                  <a:r>
                    <a:rPr lang="en-US" dirty="0"/>
                    <a:t>multiplications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509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D113AA8-95F2-B9CF-C69D-FEAFE6D0D306}"/>
              </a:ext>
            </a:extLst>
          </p:cNvPr>
          <p:cNvGrpSpPr/>
          <p:nvPr/>
        </p:nvGrpSpPr>
        <p:grpSpPr>
          <a:xfrm>
            <a:off x="7162800" y="5257800"/>
            <a:ext cx="1668983" cy="931254"/>
            <a:chOff x="7017817" y="3581400"/>
            <a:chExt cx="1668983" cy="931254"/>
          </a:xfrm>
        </p:grpSpPr>
        <p:sp>
          <p:nvSpPr>
            <p:cNvPr id="33" name="Smiley Face 32">
              <a:extLst>
                <a:ext uri="{FF2B5EF4-FFF2-40B4-BE49-F238E27FC236}">
                  <a16:creationId xmlns:a16="http://schemas.microsoft.com/office/drawing/2014/main" id="{EC1C0380-9F86-E467-6960-C487D5992FC9}"/>
                </a:ext>
              </a:extLst>
            </p:cNvPr>
            <p:cNvSpPr/>
            <p:nvPr/>
          </p:nvSpPr>
          <p:spPr>
            <a:xfrm>
              <a:off x="7634834" y="3581400"/>
              <a:ext cx="525983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5636E2-A79A-47B8-24C9-5474A9DF95CE}"/>
                    </a:ext>
                  </a:extLst>
                </p:cNvPr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56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9" grpId="0"/>
      <p:bldP spid="1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CE913-0932-DD4D-914E-CCE9C3F0DE89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/>
              <p:nvPr/>
            </p:nvSpPr>
            <p:spPr>
              <a:xfrm>
                <a:off x="3442110" y="5955268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110" y="5955268"/>
                <a:ext cx="1815690" cy="369332"/>
              </a:xfrm>
              <a:prstGeom prst="rect">
                <a:avLst/>
              </a:prstGeom>
              <a:blipFill>
                <a:blip r:embed="rId10"/>
                <a:stretch>
                  <a:fillRect t="-6452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/>
              <p:nvPr/>
            </p:nvSpPr>
            <p:spPr>
              <a:xfrm>
                <a:off x="3429000" y="5105400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105400"/>
                <a:ext cx="181569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>
            <a:extLst>
              <a:ext uri="{FF2B5EF4-FFF2-40B4-BE49-F238E27FC236}">
                <a16:creationId xmlns:a16="http://schemas.microsoft.com/office/drawing/2014/main" id="{E55383CF-E58E-9549-9C96-DFB85E613883}"/>
              </a:ext>
            </a:extLst>
          </p:cNvPr>
          <p:cNvSpPr/>
          <p:nvPr/>
        </p:nvSpPr>
        <p:spPr>
          <a:xfrm>
            <a:off x="4149594" y="5486400"/>
            <a:ext cx="304800" cy="480536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F2AD0C-17ED-6140-B1EA-CB4A5E7CB8B5}"/>
              </a:ext>
            </a:extLst>
          </p:cNvPr>
          <p:cNvSpPr/>
          <p:nvPr/>
        </p:nvSpPr>
        <p:spPr>
          <a:xfrm>
            <a:off x="7239000" y="3759013"/>
            <a:ext cx="862133" cy="487549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9ED135C-D826-8B4E-87B6-B154EFAA77AA}"/>
              </a:ext>
            </a:extLst>
          </p:cNvPr>
          <p:cNvSpPr/>
          <p:nvPr/>
        </p:nvSpPr>
        <p:spPr>
          <a:xfrm>
            <a:off x="1676400" y="3774130"/>
            <a:ext cx="805248" cy="449262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A67306-79DF-45CC-C7AF-6BC3B0ACE767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A67306-79DF-45CC-C7AF-6BC3B0AC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DDB28-453D-7238-42A3-C29EBCCC8078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DDB28-453D-7238-42A3-C29EBCCC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336494" y="4648200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4" y="4648200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52484" y="465780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84" y="4657805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3733800" y="4674024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674024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3492388" y="465751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88" y="4657519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46BA9337-A319-670C-5CAC-7EFA8C227A91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46BA9337-A319-670C-5CAC-7EFA8C227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358EFA1B-888A-C52E-2859-1021584C7040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358EFA1B-888A-C52E-2859-1021584C7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CAFC66B1-7D57-AF08-A29E-AFF8DF21211B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ACCF92-2469-4713-F560-C201E8AD9724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ACCF92-2469-4713-F560-C201E8AD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9DBEF3-5E44-1A3D-9E42-1F68AF2AB9BC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9DBEF3-5E44-1A3D-9E42-1F68AF2A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7" grpId="0"/>
      <p:bldP spid="29" grpId="0"/>
      <p:bldP spid="30" grpId="0"/>
      <p:bldP spid="34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390444" y="5232293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44" y="5232293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5063416" y="521060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16" y="5210600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692877" y="5228165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877" y="5228165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303239" y="52136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239" y="5213691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CA3B50D-0F4E-31DE-F4A2-F53ECFA4B541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CA3B50D-0F4E-31DE-F4A2-F53ECFA4B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260FE4BF-D1B4-A804-B076-1702FC8BF64F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260FE4BF-D1B4-A804-B076-1702FC8BF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BCFED117-5440-F3D5-93AC-0A0D39250388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32E424-619D-F0FF-7E91-470FC10CFB1B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32E424-619D-F0FF-7E91-470FC10CF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00FEE-566A-0A36-3405-AB28975604D9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00FEE-566A-0A36-3405-AB289756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63959C5-A44F-BFAE-3E08-F8E658059C40}"/>
              </a:ext>
            </a:extLst>
          </p:cNvPr>
          <p:cNvSpPr/>
          <p:nvPr/>
        </p:nvSpPr>
        <p:spPr>
          <a:xfrm rot="5400000">
            <a:off x="5591839" y="4677439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C50F9A8-F302-C014-5F7F-9C8FABFFD9F5}"/>
              </a:ext>
            </a:extLst>
          </p:cNvPr>
          <p:cNvSpPr/>
          <p:nvPr/>
        </p:nvSpPr>
        <p:spPr>
          <a:xfrm rot="5400000">
            <a:off x="6900687" y="4681714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A2CE588D-C196-D102-353B-90924B402B90}"/>
                  </a:ext>
                </a:extLst>
              </p:cNvPr>
              <p:cNvSpPr/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of these terms could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bit long. What to do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A2CE588D-C196-D102-353B-90924B402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7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434788" y="4646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8" y="4646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3770149" y="4657804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49" y="4657804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3528737" y="464236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7" y="464236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6BDF8FC6-305C-4B49-6684-FEAF5CEE0352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6BDF8FC6-305C-4B49-6684-FEAF5CEE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D4879917-BD67-B1F1-BAD5-8D9C4F1CE402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D4879917-BD67-B1F1-BAD5-8D9C4F1CE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297B0767-ADB5-FAF8-7BA2-61D5BF511433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11519-F55A-70D3-6E65-BB05864AB126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11519-F55A-70D3-6E65-BB05864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495E8-7FF6-20B3-F609-AAC5839F190C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495E8-7FF6-20B3-F609-AAC5839F1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7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Words>2999</Words>
  <Application>Microsoft Office PowerPoint</Application>
  <PresentationFormat>On-screen Show (4:3)</PresentationFormat>
  <Paragraphs>617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 Math</vt:lpstr>
      <vt:lpstr>Office Theme</vt:lpstr>
      <vt:lpstr>Data Structures and Algorithms (ESO207A) </vt:lpstr>
      <vt:lpstr>Recap of the last Lecture</vt:lpstr>
      <vt:lpstr>Divide and Conquer paradigm </vt:lpstr>
      <vt:lpstr>Example 2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Example 3</vt:lpstr>
      <vt:lpstr>Counting Inversions in an array</vt:lpstr>
      <vt:lpstr>Counting Inversions in an array Problem familiarization</vt:lpstr>
      <vt:lpstr>Let us try to design a  Divide and Conquer based algorithm</vt:lpstr>
      <vt:lpstr>How do we approach using divide &amp; conquer</vt:lpstr>
      <vt:lpstr>Homework from last class</vt:lpstr>
      <vt:lpstr>1 Important Lesson  that we will learn today…</vt:lpstr>
      <vt:lpstr>Role of Data Structures in  designing efficient algorithms</vt:lpstr>
      <vt:lpstr>Role of Data Structures in  designing efficient algorithms</vt:lpstr>
      <vt:lpstr>Role of Data Structures   in designing efficient algorithms</vt:lpstr>
      <vt:lpstr>Counting Inversions Divide and Conquer based algorithm</vt:lpstr>
      <vt:lpstr>How to efficiently compute 〖count〗_III    (Inversions of type III) ?</vt:lpstr>
      <vt:lpstr>How to efficiently compute 〖count〗_III    (Inversions of type III) ?</vt:lpstr>
      <vt:lpstr>Counting Inversions First algorithm based on divide &amp; conquer</vt:lpstr>
      <vt:lpstr>Counting Inversions First algorithm based on divide &amp; conquer</vt:lpstr>
      <vt:lpstr>Counting Inversions First algorithm based on divide &amp; conquer</vt:lpstr>
      <vt:lpstr>Sequence of observations  To achieve better running time</vt:lpstr>
      <vt:lpstr>Revisiting MergeSort algorithm</vt:lpstr>
      <vt:lpstr>Relook  Merging A[i..mid] and A[mid+1..k]</vt:lpstr>
      <vt:lpstr>Pesudo-code for Merging two sorted arrays </vt:lpstr>
      <vt:lpstr>Homework</vt:lpstr>
      <vt:lpstr>Proof of correctness </vt:lpstr>
      <vt:lpstr>Algorithm for 2-majority element 2 scans and using O(1) extra space</vt:lpstr>
      <vt:lpstr>The Algorithm at the end of ith iteration</vt:lpstr>
      <vt:lpstr>The Algorithm at the end of ith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513</cp:revision>
  <dcterms:created xsi:type="dcterms:W3CDTF">2011-12-03T04:13:03Z</dcterms:created>
  <dcterms:modified xsi:type="dcterms:W3CDTF">2022-09-09T11:03:44Z</dcterms:modified>
</cp:coreProperties>
</file>