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494" r:id="rId2"/>
    <p:sldId id="679" r:id="rId3"/>
    <p:sldId id="458" r:id="rId4"/>
    <p:sldId id="680" r:id="rId5"/>
    <p:sldId id="677" r:id="rId6"/>
    <p:sldId id="461" r:id="rId7"/>
    <p:sldId id="466" r:id="rId8"/>
    <p:sldId id="498" r:id="rId9"/>
    <p:sldId id="433" r:id="rId10"/>
    <p:sldId id="481" r:id="rId11"/>
    <p:sldId id="504" r:id="rId12"/>
    <p:sldId id="505" r:id="rId13"/>
    <p:sldId id="471" r:id="rId14"/>
    <p:sldId id="491" r:id="rId15"/>
    <p:sldId id="493" r:id="rId16"/>
    <p:sldId id="472" r:id="rId17"/>
    <p:sldId id="499" r:id="rId18"/>
    <p:sldId id="473" r:id="rId19"/>
    <p:sldId id="475" r:id="rId20"/>
    <p:sldId id="496" r:id="rId21"/>
    <p:sldId id="497" r:id="rId22"/>
    <p:sldId id="477" r:id="rId23"/>
    <p:sldId id="482" r:id="rId24"/>
    <p:sldId id="436" r:id="rId25"/>
    <p:sldId id="483" r:id="rId26"/>
    <p:sldId id="485" r:id="rId27"/>
    <p:sldId id="486" r:id="rId28"/>
    <p:sldId id="484" r:id="rId29"/>
    <p:sldId id="501" r:id="rId30"/>
    <p:sldId id="515" r:id="rId31"/>
    <p:sldId id="489" r:id="rId32"/>
    <p:sldId id="490" r:id="rId33"/>
    <p:sldId id="487" r:id="rId34"/>
    <p:sldId id="488" r:id="rId35"/>
    <p:sldId id="495" r:id="rId36"/>
    <p:sldId id="462" r:id="rId37"/>
    <p:sldId id="647" r:id="rId38"/>
    <p:sldId id="645" r:id="rId39"/>
    <p:sldId id="650" r:id="rId40"/>
    <p:sldId id="649" r:id="rId41"/>
    <p:sldId id="64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94194" autoAdjust="0"/>
  </p:normalViewPr>
  <p:slideViewPr>
    <p:cSldViewPr>
      <p:cViewPr varScale="1">
        <p:scale>
          <a:sx n="72" d="100"/>
          <a:sy n="72" d="100"/>
        </p:scale>
        <p:origin x="10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03.png"/><Relationship Id="rId12" Type="http://schemas.openxmlformats.org/officeDocument/2006/relationships/image" Target="../media/image16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01.png"/><Relationship Id="rId5" Type="http://schemas.openxmlformats.org/officeDocument/2006/relationships/image" Target="../media/image122.png"/><Relationship Id="rId10" Type="http://schemas.openxmlformats.org/officeDocument/2006/relationships/image" Target="../media/image191.png"/><Relationship Id="rId4" Type="http://schemas.openxmlformats.org/officeDocument/2006/relationships/image" Target="../media/image221.png"/><Relationship Id="rId9" Type="http://schemas.openxmlformats.org/officeDocument/2006/relationships/image" Target="../media/image1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2.png"/><Relationship Id="rId4" Type="http://schemas.openxmlformats.org/officeDocument/2006/relationships/image" Target="../media/image2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2.png"/><Relationship Id="rId4" Type="http://schemas.openxmlformats.org/officeDocument/2006/relationships/image" Target="../media/image2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Lecture 18: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Solving recurrences 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</a:p>
          <a:p>
            <a:pPr marL="0" lvl="1"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2060"/>
                </a:solidFill>
              </a:rPr>
              <a:t>                             that occur frequently     …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3663" y="5257800"/>
            <a:ext cx="29236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b="1" u="sng" dirty="0">
                <a:solidFill>
                  <a:srgbClr val="002060"/>
                </a:solidFill>
              </a:rPr>
              <a:t>in the analysis of algorithms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Methods</a:t>
            </a:r>
            <a:r>
              <a:rPr lang="en-US" sz="3200" b="1" dirty="0"/>
              <a:t> for solving common Recurrences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Unfolding</a:t>
            </a:r>
            <a:r>
              <a:rPr lang="en-US" sz="2400" dirty="0"/>
              <a:t> the recurrence.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Guessing</a:t>
            </a:r>
            <a:r>
              <a:rPr lang="en-US" sz="2400" dirty="0"/>
              <a:t> the solution and then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 General solution </a:t>
            </a:r>
            <a:r>
              <a:rPr lang="en-US" sz="2400" dirty="0"/>
              <a:t>for </a:t>
            </a:r>
            <a:r>
              <a:rPr lang="en-US" sz="2400" u="sng" dirty="0"/>
              <a:t>a large class </a:t>
            </a:r>
            <a:r>
              <a:rPr lang="en-US" sz="2400" dirty="0"/>
              <a:t>of recurrences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9290" y="4419600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Master theorem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3429000"/>
            <a:ext cx="282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proving by induction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9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unfolding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  <a:r>
                  <a:rPr lang="en-US" sz="2000" b="1" dirty="0"/>
                  <a:t> =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1</a:t>
                </a:r>
                <a:r>
                  <a:rPr lang="en-US" sz="2000" b="1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for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</a:t>
                </a:r>
                <a:r>
                  <a:rPr lang="en-US" sz="2000" b="1" dirty="0"/>
                  <a:t>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some positive constant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the recurrence for </a:t>
                </a:r>
                <a:r>
                  <a:rPr lang="en-US" sz="2000" b="1" dirty="0"/>
                  <a:t>T(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by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unfolding </a:t>
                </a:r>
                <a:r>
                  <a:rPr lang="en-US" sz="2000" dirty="0"/>
                  <a:t>(expanding)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</m:t>
                        </m:r>
                        <m:r>
                          <a:rPr lang="en-US" sz="2000" b="0" i="1" dirty="0"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</a:rPr>
                          <m:t>…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275805" y="3275806"/>
            <a:ext cx="153987" cy="3657601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geometric increasing series with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terms and common ratio 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" t="-8333" r="-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0914C6C-4795-8448-83B3-249D29702F63}"/>
              </a:ext>
            </a:extLst>
          </p:cNvPr>
          <p:cNvSpPr/>
          <p:nvPr/>
        </p:nvSpPr>
        <p:spPr>
          <a:xfrm>
            <a:off x="3886200" y="1922208"/>
            <a:ext cx="4621144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  <a:r>
                  <a:rPr lang="en-US" sz="2000" b="1" dirty="0"/>
                  <a:t> =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1</a:t>
                </a:r>
                <a:r>
                  <a:rPr lang="en-US" sz="2000" b="1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for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</a:t>
                </a:r>
                <a:r>
                  <a:rPr lang="en-US" sz="2000" b="1" dirty="0"/>
                  <a:t>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some positive constant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the recurrence for </a:t>
                </a:r>
                <a:r>
                  <a:rPr lang="en-US" sz="2000" b="1" dirty="0"/>
                  <a:t>T(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by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unfolding </a:t>
                </a:r>
                <a:r>
                  <a:rPr lang="en-US" sz="2000" dirty="0"/>
                  <a:t>(expanding)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</m:t>
                        </m:r>
                        <m:r>
                          <a:rPr lang="en-US" sz="2000" b="0" i="1" dirty="0"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015422" y="3423478"/>
            <a:ext cx="266700" cy="3249543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14C6C-4795-8448-83B3-249D29702F63}"/>
              </a:ext>
            </a:extLst>
          </p:cNvPr>
          <p:cNvSpPr/>
          <p:nvPr/>
        </p:nvSpPr>
        <p:spPr>
          <a:xfrm>
            <a:off x="3886200" y="1922208"/>
            <a:ext cx="4621144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</a:t>
            </a:r>
            <a:br>
              <a:rPr lang="en-US" sz="3200" b="1" dirty="0"/>
            </a:br>
            <a:r>
              <a:rPr lang="en-US" sz="3200" b="1" dirty="0"/>
              <a:t>then 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Guess: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2000" dirty="0"/>
                  <a:t>for some constants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.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Proof by induction: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:r>
                  <a:rPr lang="en-US" sz="2000" dirty="0"/>
                  <a:t>holds true if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Induction hypothesis: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/>
                  <a:t>&lt;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To prove: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1600" dirty="0"/>
                  <a:t>// by induction hypothesis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-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1" dirty="0"/>
                  <a:t> ≥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741" t="-652" b="-14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71800" y="2895600"/>
            <a:ext cx="9144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38600" y="5638800"/>
            <a:ext cx="11430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10000" y="3086100"/>
            <a:ext cx="3124200" cy="2743200"/>
            <a:chOff x="3810000" y="3086100"/>
            <a:chExt cx="3124200" cy="2743200"/>
          </a:xfrm>
        </p:grpSpPr>
        <p:cxnSp>
          <p:nvCxnSpPr>
            <p:cNvPr id="10" name="Elbow Connector 9"/>
            <p:cNvCxnSpPr/>
            <p:nvPr/>
          </p:nvCxnSpPr>
          <p:spPr>
            <a:xfrm>
              <a:off x="3810000" y="3086100"/>
              <a:ext cx="3124200" cy="800100"/>
            </a:xfrm>
            <a:prstGeom prst="bentConnector3">
              <a:avLst>
                <a:gd name="adj1" fmla="val 942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5181600" y="4572000"/>
              <a:ext cx="1752600" cy="1257300"/>
            </a:xfrm>
            <a:prstGeom prst="bentConnector3">
              <a:avLst>
                <a:gd name="adj1" fmla="val 9263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loud Callout 24"/>
              <p:cNvSpPr/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It looks similar/identical  to the recurrence of merge sort.  So we guess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≥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</a:t>
                </a:r>
                <a:r>
                  <a:rPr lang="en-US" b="1" dirty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≤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)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for all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</a:t>
                </a:r>
                <a:r>
                  <a:rPr lang="en-US" b="1" dirty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6934200" y="3733800"/>
                <a:ext cx="2209800" cy="18288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These inequalities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be satisfied simultaneously 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by selecting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733800"/>
                <a:ext cx="2209800" cy="18288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5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5" grpId="0" animBg="1"/>
      <p:bldP spid="25" grpId="1" animBg="1"/>
      <p:bldP spid="9" grpId="0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</a:t>
            </a:r>
            <a:br>
              <a:rPr lang="en-US" sz="3200" b="1" dirty="0"/>
            </a:br>
            <a:r>
              <a:rPr lang="en-US" sz="3200" b="1" dirty="0"/>
              <a:t>then 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Key points:</a:t>
            </a:r>
          </a:p>
          <a:p>
            <a:endParaRPr lang="en-US" sz="2000" dirty="0"/>
          </a:p>
          <a:p>
            <a:r>
              <a:rPr lang="en-US" sz="2000" dirty="0"/>
              <a:t>You have to make a </a:t>
            </a:r>
            <a:r>
              <a:rPr lang="en-US" sz="2000" u="sng" dirty="0"/>
              <a:t>right guess</a:t>
            </a:r>
            <a:r>
              <a:rPr lang="en-US" sz="2000" dirty="0"/>
              <a:t> (past experience may help)</a:t>
            </a:r>
          </a:p>
          <a:p>
            <a:endParaRPr lang="en-US" sz="2000" dirty="0"/>
          </a:p>
          <a:p>
            <a:r>
              <a:rPr lang="en-US" sz="2000" dirty="0"/>
              <a:t>What if your guess is </a:t>
            </a:r>
            <a:r>
              <a:rPr lang="en-US" sz="2000" u="sng" dirty="0"/>
              <a:t>too loose</a:t>
            </a:r>
            <a:r>
              <a:rPr lang="en-US" sz="2000" dirty="0"/>
              <a:t> ?</a:t>
            </a:r>
          </a:p>
          <a:p>
            <a:endParaRPr lang="en-US" sz="2000" dirty="0"/>
          </a:p>
          <a:p>
            <a:r>
              <a:rPr lang="en-US" sz="2000" dirty="0"/>
              <a:t>Be </a:t>
            </a:r>
            <a:r>
              <a:rPr lang="en-US" sz="2000" u="sng" dirty="0"/>
              <a:t>careful</a:t>
            </a:r>
            <a:r>
              <a:rPr lang="en-US" sz="2000" dirty="0"/>
              <a:t> in the </a:t>
            </a:r>
            <a:r>
              <a:rPr lang="en-US" sz="2000" b="1" dirty="0">
                <a:solidFill>
                  <a:srgbClr val="7030A0"/>
                </a:solidFill>
              </a:rPr>
              <a:t>induction step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General Method </a:t>
            </a:r>
            <a:r>
              <a:rPr lang="en-US" sz="3200" b="1" dirty="0"/>
              <a:t>for solving a large class of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/>
              <a:t>Recurrences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</a:t>
            </a:r>
            <a:r>
              <a:rPr lang="en-US" sz="3200" b="1" dirty="0">
                <a:solidFill>
                  <a:srgbClr val="7030A0"/>
                </a:solidFill>
              </a:rPr>
              <a:t>large class </a:t>
            </a:r>
            <a:r>
              <a:rPr lang="en-US" sz="3200" b="1" dirty="0"/>
              <a:t>of 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and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are constants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is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 :</a:t>
                </a:r>
                <a:r>
                  <a:rPr lang="en-US" sz="2400" dirty="0"/>
                  <a:t> To solve </a:t>
                </a:r>
                <a:r>
                  <a:rPr lang="en-US" sz="2400" b="1" dirty="0"/>
                  <a:t>T(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) for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352800"/>
                <a:ext cx="127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352800"/>
                <a:ext cx="127663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177" t="-10526" r="-114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2438400"/>
                <a:ext cx="1244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438400"/>
                <a:ext cx="124450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17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Warm-up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is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)      = 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    = 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= 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Example </a:t>
                </a:r>
                <a:r>
                  <a:rPr lang="en-US" sz="2400" dirty="0"/>
                  <a:t>of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 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b="1" dirty="0"/>
                  <a:t>: </a:t>
                </a:r>
                <a:r>
                  <a:rPr lang="en-US" sz="2400" dirty="0"/>
                  <a:t>Can you express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as power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/>
                  <a:t>Answer: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0435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blipFill rotWithShape="1">
                <a:blip r:embed="rId4"/>
                <a:stretch>
                  <a:fillRect t="-1205" r="-15152" b="-26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176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85800" y="4648200"/>
            <a:ext cx="7467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0" y="3831192"/>
                <a:ext cx="11049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α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31192"/>
                <a:ext cx="110491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525" t="-7576" r="-99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slightly general class of 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   …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3600" dirty="0"/>
                  <a:t>)</a:t>
                </a:r>
                <a:r>
                  <a:rPr lang="en-US" sz="2400" dirty="0"/>
                  <a:t> 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… after rearranging …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… continued to the next page …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  <a:blipFill rotWithShape="1">
                <a:blip r:embed="rId2"/>
                <a:stretch>
                  <a:fillRect l="-1091" t="-1078" r="-582" b="-25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4152900" y="876300"/>
            <a:ext cx="533400" cy="6248400"/>
          </a:xfrm>
          <a:prstGeom prst="rightBrace">
            <a:avLst>
              <a:gd name="adj1" fmla="val 8333"/>
              <a:gd name="adj2" fmla="val 833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D496E-7D46-F34A-8E28-46348ED19C72}"/>
              </a:ext>
            </a:extLst>
          </p:cNvPr>
          <p:cNvSpPr/>
          <p:nvPr/>
        </p:nvSpPr>
        <p:spPr>
          <a:xfrm>
            <a:off x="7600335" y="3311908"/>
            <a:ext cx="1420744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         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30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600450" y="3105151"/>
            <a:ext cx="266700" cy="1676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3962400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467100" y="5181600"/>
                <a:ext cx="12573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5181600"/>
                <a:ext cx="1257300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7010400" y="51816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181600"/>
                <a:ext cx="2133600" cy="457200"/>
              </a:xfrm>
              <a:prstGeom prst="roundRect">
                <a:avLst/>
              </a:prstGeom>
              <a:blipFill>
                <a:blip r:embed="rId4"/>
                <a:stretch>
                  <a:fillRect l="-58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4800600" y="51816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181600"/>
                <a:ext cx="2133600" cy="457200"/>
              </a:xfrm>
              <a:prstGeom prst="roundRect">
                <a:avLst/>
              </a:prstGeom>
              <a:blipFill>
                <a:blip r:embed="rId5"/>
                <a:stretch>
                  <a:fillRect l="-117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4DEF-87C9-0D43-815D-4FEF38D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b="1" dirty="0"/>
              <a:t>from the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Suitably modify the </a:t>
                </a:r>
                <a:r>
                  <a:rPr lang="en-US" sz="2400" b="1" dirty="0"/>
                  <a:t>Merge</a:t>
                </a:r>
                <a:r>
                  <a:rPr lang="en-US" sz="2400" dirty="0"/>
                  <a:t> procedure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2400" dirty="0"/>
                  <a:t>.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FB03-1C70-5647-8953-F44A94D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         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2740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2235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rgbClr val="C00000"/>
                    </a:solidFill>
                  </a:rPr>
                  <a:t> O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r="-2183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200400" y="2819400"/>
            <a:ext cx="5941741" cy="2133600"/>
            <a:chOff x="3200400" y="76200"/>
            <a:chExt cx="5941741" cy="213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Line Callout 2 14"/>
                <p:cNvSpPr/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the sum of this series is bounded by 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Line Callout 2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blipFill rotWithShape="1">
                  <a:blip r:embed="rId6"/>
                  <a:stretch>
                    <a:fillRect r="-8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200400" y="1600200"/>
              <a:ext cx="1828800" cy="609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−  </m:t>
                            </m:r>
                            <m:box>
                              <m:box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7030A0"/>
                                        </a:solidFill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b="1" dirty="0"/>
                  <a:t>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blipFill rotWithShape="1">
                <a:blip r:embed="rId7"/>
                <a:stretch>
                  <a:fillRect r="-7083" b="-9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  <p:bldP spid="1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         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6324600" y="2514600"/>
                <a:ext cx="2817541" cy="1828800"/>
              </a:xfrm>
              <a:prstGeom prst="borderCallout2">
                <a:avLst>
                  <a:gd name="adj1" fmla="val 50516"/>
                  <a:gd name="adj2" fmla="val -350"/>
                  <a:gd name="adj3" fmla="val 51223"/>
                  <a:gd name="adj4" fmla="val -19438"/>
                  <a:gd name="adj5" fmla="val 102682"/>
                  <a:gd name="adj6" fmla="val -4737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 sum of this series is equal to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ox>
                                        <m:box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1" dirty="0">
                                                  <a:solidFill>
                                                    <a:srgbClr val="7030A0"/>
                                                  </a:solidFill>
                                                </a:rPr>
                                                <m:t>f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dirty="0">
                                                  <a:solidFill>
                                                    <a:schemeClr val="tx1"/>
                                                  </a:solidFill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dirty="0">
                                                  <a:solidFill>
                                                    <a:schemeClr val="tx1"/>
                                                  </a:solidFill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b="1" dirty="0" smtClean="0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-228600"/>
                <a:ext cx="2817541" cy="1828800"/>
              </a:xfrm>
              <a:prstGeom prst="borderCallout2">
                <a:avLst>
                  <a:gd name="adj1" fmla="val 50516"/>
                  <a:gd name="adj2" fmla="val -350"/>
                  <a:gd name="adj3" fmla="val 51223"/>
                  <a:gd name="adj4" fmla="val -19438"/>
                  <a:gd name="adj5" fmla="val 102682"/>
                  <a:gd name="adj6" fmla="val -47370"/>
                </a:avLst>
              </a:prstGeom>
              <a:blipFill rotWithShape="1">
                <a:blip r:embed="rId3"/>
                <a:stretch>
                  <a:fillRect t="-2885" r="-876" b="-3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200400" y="4191000"/>
            <a:ext cx="1828800" cy="609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  <p:bldP spid="1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r>
                  <a:rPr lang="en-US" sz="2400" dirty="0"/>
                  <a:t>  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1: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137412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2: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437" r="-8734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50571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3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59202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</a:t>
                </a:r>
                <a:r>
                  <a:rPr lang="en-US" dirty="0">
                    <a:solidFill>
                      <a:srgbClr val="C00000"/>
                    </a:solidFill>
                  </a:rPr>
                  <a:t> can not </a:t>
                </a:r>
                <a:r>
                  <a:rPr lang="en-US" dirty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>
                    <a:solidFill>
                      <a:srgbClr val="C00000"/>
                    </a:solidFill>
                  </a:rPr>
                  <a:t>directly</a:t>
                </a:r>
                <a:r>
                  <a:rPr lang="en-US" dirty="0">
                    <a:solidFill>
                      <a:schemeClr val="tx1"/>
                    </a:solidFill>
                  </a:rPr>
                  <a:t>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not multiplicative. 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65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1.58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0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37493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Relook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Merging A</a:t>
                </a:r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 err="1" smtClean="0">
                        <a:latin typeface="Cambria Math"/>
                      </a:rPr>
                      <m:t>..</m:t>
                    </m:r>
                    <m:r>
                      <a:rPr lang="en-US" sz="28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800" b="1" dirty="0"/>
                  <a:t>] and A[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800" b="1" i="1" dirty="0" smtClean="0"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dirty="0" smtClean="0">
                        <a:latin typeface="Cambria Math"/>
                      </a:rPr>
                      <m:t>..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339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4400" y="2667000"/>
            <a:ext cx="7315200" cy="461665"/>
            <a:chOff x="914400" y="2667000"/>
            <a:chExt cx="7315200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667000"/>
              <a:ext cx="7315200" cy="461665"/>
              <a:chOff x="2090228" y="2891135"/>
              <a:chExt cx="4767772" cy="4616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14600" y="2895600"/>
                <a:ext cx="4343400" cy="457200"/>
                <a:chOff x="3581400" y="4191000"/>
                <a:chExt cx="4343400" cy="457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581400" y="4191000"/>
                  <a:ext cx="4343400" cy="457200"/>
                  <a:chOff x="1447800" y="2362200"/>
                  <a:chExt cx="4343400" cy="4572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447800" y="2362200"/>
                    <a:ext cx="4343400" cy="4572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5908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124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981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7912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46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8580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3914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090228" y="2891135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10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848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566811" y="1905000"/>
            <a:ext cx="3330746" cy="690264"/>
            <a:chOff x="2476500" y="1981200"/>
            <a:chExt cx="2171700" cy="685801"/>
          </a:xfrm>
        </p:grpSpPr>
        <p:sp>
          <p:nvSpPr>
            <p:cNvPr id="64" name="Right Brace 6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96644" y="1981200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9200" y="1878287"/>
            <a:ext cx="3200402" cy="712515"/>
            <a:chOff x="2476500" y="2025737"/>
            <a:chExt cx="2171700" cy="641264"/>
          </a:xfrm>
        </p:grpSpPr>
        <p:sp>
          <p:nvSpPr>
            <p:cNvPr id="67" name="Right Brace 66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96644" y="2025737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524001" y="2667000"/>
            <a:ext cx="2209800" cy="457200"/>
            <a:chOff x="1524001" y="2667000"/>
            <a:chExt cx="2209800" cy="457200"/>
          </a:xfrm>
        </p:grpSpPr>
        <p:sp>
          <p:nvSpPr>
            <p:cNvPr id="70" name="Rectangle 69"/>
            <p:cNvSpPr/>
            <p:nvPr/>
          </p:nvSpPr>
          <p:spPr>
            <a:xfrm>
              <a:off x="1524001" y="2667000"/>
              <a:ext cx="22098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276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53000" y="2667000"/>
            <a:ext cx="1639809" cy="461665"/>
            <a:chOff x="1524001" y="2666999"/>
            <a:chExt cx="1639809" cy="461665"/>
          </a:xfrm>
        </p:grpSpPr>
        <p:sp>
          <p:nvSpPr>
            <p:cNvPr id="77" name="Rectangle 76"/>
            <p:cNvSpPr/>
            <p:nvPr/>
          </p:nvSpPr>
          <p:spPr>
            <a:xfrm>
              <a:off x="1524001" y="2666999"/>
              <a:ext cx="1639809" cy="46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43201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650148" y="2678668"/>
            <a:ext cx="395160" cy="921842"/>
            <a:chOff x="6650148" y="2678668"/>
            <a:chExt cx="395160" cy="92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r="-26786" b="-257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650148" y="267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5801" y="4038600"/>
            <a:ext cx="7543801" cy="1295400"/>
            <a:chOff x="685801" y="3505200"/>
            <a:chExt cx="7543801" cy="1295400"/>
          </a:xfrm>
        </p:grpSpPr>
        <p:grpSp>
          <p:nvGrpSpPr>
            <p:cNvPr id="42" name="Group 41"/>
            <p:cNvGrpSpPr/>
            <p:nvPr/>
          </p:nvGrpSpPr>
          <p:grpSpPr>
            <a:xfrm>
              <a:off x="685801" y="4338935"/>
              <a:ext cx="7543801" cy="461665"/>
              <a:chOff x="685801" y="2667000"/>
              <a:chExt cx="7543801" cy="4616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85801" y="2667000"/>
                <a:ext cx="7543801" cy="461665"/>
                <a:chOff x="1941235" y="2891135"/>
                <a:chExt cx="4916765" cy="46166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514600" y="2895600"/>
                  <a:ext cx="4343400" cy="457200"/>
                  <a:chOff x="3581400" y="4191000"/>
                  <a:chExt cx="4343400" cy="45720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81400" y="4191000"/>
                    <a:ext cx="4343400" cy="457200"/>
                    <a:chOff x="1447800" y="2362200"/>
                    <a:chExt cx="4343400" cy="4572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447800" y="2362200"/>
                      <a:ext cx="4343400" cy="4572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25908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3124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81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57912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246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8580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3914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941235" y="2891135"/>
                  <a:ext cx="22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C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72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334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17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010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848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Down Arrow 96"/>
            <p:cNvSpPr/>
            <p:nvPr/>
          </p:nvSpPr>
          <p:spPr>
            <a:xfrm>
              <a:off x="4696968" y="3505200"/>
              <a:ext cx="484632" cy="654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24000" y="4876800"/>
            <a:ext cx="3810542" cy="461665"/>
            <a:chOff x="1563067" y="4338935"/>
            <a:chExt cx="3810542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563067" y="4343400"/>
              <a:ext cx="2209800" cy="457200"/>
              <a:chOff x="1524001" y="2667000"/>
              <a:chExt cx="22098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1" y="2667000"/>
                <a:ext cx="220980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76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733800" y="4338935"/>
              <a:ext cx="1639809" cy="461665"/>
              <a:chOff x="1524001" y="2666999"/>
              <a:chExt cx="1639809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24001" y="2666999"/>
                <a:ext cx="1639809" cy="4616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43201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6650148" y="2667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9" name="Right Brace 98"/>
          <p:cNvSpPr/>
          <p:nvPr/>
        </p:nvSpPr>
        <p:spPr>
          <a:xfrm rot="5400000">
            <a:off x="4236514" y="2697688"/>
            <a:ext cx="200056" cy="120548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72532" y="33644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14A8C-B3D8-EE10-6184-16127C7CA5A0}"/>
              </a:ext>
            </a:extLst>
          </p:cNvPr>
          <p:cNvSpPr/>
          <p:nvPr/>
        </p:nvSpPr>
        <p:spPr>
          <a:xfrm>
            <a:off x="609600" y="875306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B9265-6862-137E-2196-6E3044BC81E5}"/>
              </a:ext>
            </a:extLst>
          </p:cNvPr>
          <p:cNvSpPr/>
          <p:nvPr/>
        </p:nvSpPr>
        <p:spPr>
          <a:xfrm>
            <a:off x="4495800" y="86624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79D65-A236-C37D-92C7-E5C8335E5B3A}"/>
                  </a:ext>
                </a:extLst>
              </p:cNvPr>
              <p:cNvSpPr txBox="1"/>
              <p:nvPr/>
            </p:nvSpPr>
            <p:spPr>
              <a:xfrm>
                <a:off x="1536426" y="3146192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79D65-A236-C37D-92C7-E5C8335E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26" y="3146192"/>
                <a:ext cx="3369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53C1AC-597C-371A-C0A3-F12D255AB1EB}"/>
                  </a:ext>
                </a:extLst>
              </p:cNvPr>
              <p:cNvSpPr txBox="1"/>
              <p:nvPr/>
            </p:nvSpPr>
            <p:spPr>
              <a:xfrm>
                <a:off x="7880808" y="3165773"/>
                <a:ext cx="399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53C1AC-597C-371A-C0A3-F12D255A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08" y="3165773"/>
                <a:ext cx="39946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5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3438 0.3175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/>
      <p:bldP spid="95" grpId="1"/>
      <p:bldP spid="99" grpId="0" animBg="1"/>
      <p:bldP spid="100" grpId="0"/>
      <p:bldP spid="5" grpId="0" animBg="1"/>
      <p:bldP spid="7" grpId="0" animBg="1"/>
      <p:bldP spid="10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1.58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0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6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can </a:t>
                </a:r>
                <a:r>
                  <a:rPr lang="en-US" dirty="0">
                    <a:solidFill>
                      <a:srgbClr val="C00000"/>
                    </a:solidFill>
                  </a:rPr>
                  <a:t>not </a:t>
                </a:r>
                <a:r>
                  <a:rPr lang="en-US" dirty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>
                    <a:solidFill>
                      <a:srgbClr val="C00000"/>
                    </a:solidFill>
                  </a:rPr>
                  <a:t>directly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T(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&lt;&gt;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for any constant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Solving</a:t>
                </a:r>
                <a:r>
                  <a:rPr lang="en-US" sz="3200" dirty="0"/>
                  <a:t>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/>
                  <a:t>) + </a:t>
                </a:r>
                <a:r>
                  <a:rPr lang="en-US" sz="32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using the method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unfolding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r="-103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…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 + …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61273" y="3352800"/>
            <a:ext cx="3679854" cy="1103531"/>
            <a:chOff x="1361273" y="3352800"/>
            <a:chExt cx="3679854" cy="1103531"/>
          </a:xfrm>
        </p:grpSpPr>
        <p:sp>
          <p:nvSpPr>
            <p:cNvPr id="5" name="Left Brace 4"/>
            <p:cNvSpPr/>
            <p:nvPr/>
          </p:nvSpPr>
          <p:spPr>
            <a:xfrm rot="16200000">
              <a:off x="2971799" y="1752601"/>
              <a:ext cx="381001" cy="3581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1273" y="3810000"/>
              <a:ext cx="3679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series which is decreasing at a rate </a:t>
              </a:r>
            </a:p>
            <a:p>
              <a:r>
                <a:rPr lang="en-US" dirty="0"/>
                <a:t>    faster than any geometric series</a:t>
              </a:r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334000" y="1524000"/>
            <a:ext cx="3276600" cy="1679448"/>
          </a:xfrm>
          <a:prstGeom prst="cloudCallout">
            <a:avLst>
              <a:gd name="adj1" fmla="val 34641"/>
              <a:gd name="adj2" fmla="val 731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guess the number of terms in this series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</a:t>
                </a:r>
                <a:r>
                  <a:rPr lang="en-US" sz="2400" b="1" dirty="0"/>
                  <a:t> 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5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2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76800"/>
                <a:ext cx="4114800" cy="838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</a:t>
                </a:r>
                <a:r>
                  <a:rPr lang="en-US" b="1" dirty="0">
                    <a:solidFill>
                      <a:srgbClr val="C00000"/>
                    </a:solidFill>
                  </a:rPr>
                  <a:t>can not </a:t>
                </a:r>
                <a:r>
                  <a:rPr lang="en-US" dirty="0">
                    <a:solidFill>
                      <a:schemeClr val="tx1"/>
                    </a:solidFill>
                  </a:rPr>
                  <a:t>apply master theorem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>
                    <a:solidFill>
                      <a:srgbClr val="C00000"/>
                    </a:solidFill>
                  </a:rPr>
                  <a:t>not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multiplicative</a:t>
                </a:r>
                <a:r>
                  <a:rPr lang="en-US" i="1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76800"/>
                <a:ext cx="4114800" cy="838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6985" y="4972734"/>
                <a:ext cx="4166333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Using the method of “</a:t>
                </a:r>
                <a:r>
                  <a:rPr lang="en-US" b="1" dirty="0">
                    <a:solidFill>
                      <a:srgbClr val="7030A0"/>
                    </a:solidFill>
                  </a:rPr>
                  <a:t>unfolding</a:t>
                </a:r>
                <a:r>
                  <a:rPr lang="en-US" dirty="0"/>
                  <a:t>”, </a:t>
                </a:r>
              </a:p>
              <a:p>
                <a:r>
                  <a:rPr lang="en-US" dirty="0"/>
                  <a:t>it can be shown that 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85" y="4972734"/>
                <a:ext cx="416633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20" t="-3704" r="-1458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#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Solve the following recurrences </a:t>
                </a:r>
                <a:r>
                  <a:rPr lang="en-US" sz="2000" b="1" u="sng" dirty="0"/>
                  <a:t>systematically</a:t>
                </a:r>
                <a:r>
                  <a:rPr lang="en-US" sz="2000" dirty="0"/>
                  <a:t>  (if possible by various methods). Assume that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for all these recurrences. 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7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9 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10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endParaRPr lang="en-US" sz="2000" dirty="0"/>
              </a:p>
              <a:p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Find error in the following reasoning.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the recurrence 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, and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,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one guesses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Proposed</a:t>
                </a:r>
                <a:r>
                  <a:rPr lang="en-US" sz="2000" dirty="0"/>
                  <a:t> (wrong</a:t>
                </a:r>
                <a:r>
                  <a:rPr lang="en-US" sz="2000" b="1" dirty="0"/>
                  <a:t>)proof by induction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Induction hypothesis: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1600" dirty="0"/>
                  <a:t>// by induction hypothesis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772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FF2078-2F7F-5A43-8CEF-2FD55217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#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187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Proof of correctness </a:t>
            </a:r>
            <a:endParaRPr lang="en-IN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Algorithm for </a:t>
            </a:r>
            <a:r>
              <a:rPr lang="en-US" sz="2800" b="1" dirty="0">
                <a:solidFill>
                  <a:srgbClr val="7030A0"/>
                </a:solidFill>
              </a:rPr>
              <a:t>majority element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P(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The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dirty="0"/>
                  <a:t>at the end 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3600" dirty="0" err="1"/>
                  <a:t>th</a:t>
                </a:r>
                <a:r>
                  <a:rPr lang="en-IN" sz="3600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294324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36987-623F-7621-6806-9C4F35AE6E03}"/>
              </a:ext>
            </a:extLst>
          </p:cNvPr>
          <p:cNvSpPr/>
          <p:nvPr/>
        </p:nvSpPr>
        <p:spPr>
          <a:xfrm>
            <a:off x="1143000" y="2556861"/>
            <a:ext cx="2514600" cy="4572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/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797D7E3-DB4E-64DE-357B-F57AC6B605A4}"/>
              </a:ext>
            </a:extLst>
          </p:cNvPr>
          <p:cNvSpPr txBox="1"/>
          <p:nvPr/>
        </p:nvSpPr>
        <p:spPr>
          <a:xfrm>
            <a:off x="3111874" y="3745468"/>
            <a:ext cx="7208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B1DB5B-C30D-3ABB-F313-35A7EEEC1893}"/>
              </a:ext>
            </a:extLst>
          </p:cNvPr>
          <p:cNvSpPr/>
          <p:nvPr/>
        </p:nvSpPr>
        <p:spPr>
          <a:xfrm rot="5400000">
            <a:off x="5409932" y="1240458"/>
            <a:ext cx="307216" cy="38081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/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FB6D4C-7A4F-A6E8-80A3-FC9F9EF8D978}"/>
                  </a:ext>
                </a:extLst>
              </p:cNvPr>
              <p:cNvSpPr txBox="1"/>
              <p:nvPr/>
            </p:nvSpPr>
            <p:spPr>
              <a:xfrm>
                <a:off x="1198946" y="5627454"/>
                <a:ext cx="509261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majority element of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times…,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}</a:t>
                </a:r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FB6D4C-7A4F-A6E8-80A3-FC9F9EF8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46" y="5627454"/>
                <a:ext cx="5092613" cy="400110"/>
              </a:xfrm>
              <a:prstGeom prst="rect">
                <a:avLst/>
              </a:prstGeom>
              <a:blipFill>
                <a:blip r:embed="rId8"/>
                <a:stretch>
                  <a:fillRect t="-7576" r="-719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5182A-BBF4-9A57-E0C4-CC45D78F1618}"/>
                  </a:ext>
                </a:extLst>
              </p:cNvPr>
              <p:cNvSpPr txBox="1"/>
              <p:nvPr/>
            </p:nvSpPr>
            <p:spPr>
              <a:xfrm>
                <a:off x="1812443" y="4888468"/>
                <a:ext cx="5214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is a majority element of 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]}</a:t>
                </a:r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5182A-BBF4-9A57-E0C4-CC45D78F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43" y="4888468"/>
                <a:ext cx="5214313" cy="400110"/>
              </a:xfrm>
              <a:prstGeom prst="rect">
                <a:avLst/>
              </a:prstGeom>
              <a:blipFill>
                <a:blip r:embed="rId9"/>
                <a:stretch>
                  <a:fillRect t="-9091" r="-11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C435AE-ED28-9735-B375-76FAAFE53EE7}"/>
                  </a:ext>
                </a:extLst>
              </p:cNvPr>
              <p:cNvSpPr txBox="1"/>
              <p:nvPr/>
            </p:nvSpPr>
            <p:spPr>
              <a:xfrm>
                <a:off x="1776967" y="4903857"/>
                <a:ext cx="404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a majority element of                …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…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C435AE-ED28-9735-B375-76FAAFE5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67" y="4903857"/>
                <a:ext cx="4044184" cy="369332"/>
              </a:xfrm>
              <a:prstGeom prst="rect">
                <a:avLst/>
              </a:prstGeom>
              <a:blipFill>
                <a:blip r:embed="rId10"/>
                <a:stretch>
                  <a:fillRect t="-8197" r="-45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CE89C0-94EF-0AC6-B963-D62AE68B123B}"/>
              </a:ext>
            </a:extLst>
          </p:cNvPr>
          <p:cNvCxnSpPr>
            <a:cxnSpLocks/>
          </p:cNvCxnSpPr>
          <p:nvPr/>
        </p:nvCxnSpPr>
        <p:spPr>
          <a:xfrm>
            <a:off x="1812443" y="5105400"/>
            <a:ext cx="52143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A80737-BBE0-E2F2-0889-22052A37AB5F}"/>
                  </a:ext>
                </a:extLst>
              </p:cNvPr>
              <p:cNvSpPr txBox="1"/>
              <p:nvPr/>
            </p:nvSpPr>
            <p:spPr>
              <a:xfrm>
                <a:off x="1776967" y="4876800"/>
                <a:ext cx="5385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dirty="0"/>
                  <a:t> is a majority element of 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]}</a:t>
                </a:r>
                <a:endParaRPr lang="en-IN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A80737-BBE0-E2F2-0889-22052A37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67" y="4876800"/>
                <a:ext cx="5385833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93CC1A-62EE-14FF-170E-EFAA4DD6A4A7}"/>
              </a:ext>
            </a:extLst>
          </p:cNvPr>
          <p:cNvCxnSpPr>
            <a:cxnSpLocks/>
          </p:cNvCxnSpPr>
          <p:nvPr/>
        </p:nvCxnSpPr>
        <p:spPr>
          <a:xfrm>
            <a:off x="1776967" y="5093732"/>
            <a:ext cx="52143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75395-0E6B-7E8B-20D4-A0CF88B71687}"/>
              </a:ext>
            </a:extLst>
          </p:cNvPr>
          <p:cNvSpPr/>
          <p:nvPr/>
        </p:nvSpPr>
        <p:spPr>
          <a:xfrm>
            <a:off x="1333500" y="4185166"/>
            <a:ext cx="544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6AF7C3-EB00-BB5C-06D5-BC450F097756}"/>
                  </a:ext>
                </a:extLst>
              </p:cNvPr>
              <p:cNvSpPr txBox="1"/>
              <p:nvPr/>
            </p:nvSpPr>
            <p:spPr>
              <a:xfrm>
                <a:off x="4517254" y="4873079"/>
                <a:ext cx="405803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times…,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]}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6AF7C3-EB00-BB5C-06D5-BC450F09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254" y="4873079"/>
                <a:ext cx="4058034" cy="400110"/>
              </a:xfrm>
              <a:prstGeom prst="rect">
                <a:avLst/>
              </a:prstGeom>
              <a:blipFill>
                <a:blip r:embed="rId12"/>
                <a:stretch>
                  <a:fillRect l="-1502" t="-7576" r="-60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8FC4E7-8E40-844E-BDF9-0A8EC0ABCACE}"/>
              </a:ext>
            </a:extLst>
          </p:cNvPr>
          <p:cNvSpPr txBox="1"/>
          <p:nvPr/>
        </p:nvSpPr>
        <p:spPr>
          <a:xfrm>
            <a:off x="1812443" y="6416198"/>
            <a:ext cx="72534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We need </a:t>
            </a:r>
            <a:r>
              <a:rPr lang="en-US" sz="1800" dirty="0">
                <a:solidFill>
                  <a:srgbClr val="0070C0"/>
                </a:solidFill>
              </a:rPr>
              <a:t>count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&gt;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0 </a:t>
            </a:r>
            <a:r>
              <a:rPr lang="en-US" sz="1800" dirty="0"/>
              <a:t>at the end of the while loop for </a:t>
            </a:r>
            <a:r>
              <a:rPr lang="en-US" dirty="0"/>
              <a:t>draw</a:t>
            </a:r>
            <a:r>
              <a:rPr lang="en-US" sz="1800" dirty="0"/>
              <a:t>ing this inference.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1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2" grpId="0" animBg="1"/>
      <p:bldP spid="13" grpId="0"/>
      <p:bldP spid="15" grpId="0" animBg="1"/>
      <p:bldP spid="16" grpId="0"/>
      <p:bldP spid="16" grpId="1"/>
      <p:bldP spid="17" grpId="0"/>
      <p:bldP spid="25" grpId="0"/>
      <p:bldP spid="25" grpId="1"/>
      <p:bldP spid="27" grpId="0" animBg="1"/>
      <p:bldP spid="14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P(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we have multiple assertions that hold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The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dirty="0"/>
                  <a:t>at the end 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3600" dirty="0" err="1"/>
                  <a:t>th</a:t>
                </a:r>
                <a:r>
                  <a:rPr lang="en-IN" sz="3600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294324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36987-623F-7621-6806-9C4F35AE6E03}"/>
              </a:ext>
            </a:extLst>
          </p:cNvPr>
          <p:cNvSpPr/>
          <p:nvPr/>
        </p:nvSpPr>
        <p:spPr>
          <a:xfrm>
            <a:off x="1143000" y="2556861"/>
            <a:ext cx="2514600" cy="4572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/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797D7E3-DB4E-64DE-357B-F57AC6B605A4}"/>
              </a:ext>
            </a:extLst>
          </p:cNvPr>
          <p:cNvSpPr txBox="1"/>
          <p:nvPr/>
        </p:nvSpPr>
        <p:spPr>
          <a:xfrm>
            <a:off x="3111874" y="3745468"/>
            <a:ext cx="7208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B1DB5B-C30D-3ABB-F313-35A7EEEC1893}"/>
              </a:ext>
            </a:extLst>
          </p:cNvPr>
          <p:cNvSpPr/>
          <p:nvPr/>
        </p:nvSpPr>
        <p:spPr>
          <a:xfrm rot="5400000">
            <a:off x="5409932" y="1240458"/>
            <a:ext cx="307216" cy="38081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/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CFB6D4C-7A4F-A6E8-80A3-FC9F9EF8D978}"/>
              </a:ext>
            </a:extLst>
          </p:cNvPr>
          <p:cNvSpPr txBox="1"/>
          <p:nvPr/>
        </p:nvSpPr>
        <p:spPr>
          <a:xfrm>
            <a:off x="1600200" y="4904109"/>
            <a:ext cx="4528740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After cancelling pairs of </a:t>
            </a:r>
            <a:r>
              <a:rPr lang="en-US" sz="2000" b="1" dirty="0"/>
              <a:t>distinct </a:t>
            </a:r>
            <a:r>
              <a:rPr lang="en-US" sz="2000" dirty="0"/>
              <a:t>element, 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3A68E3-7719-8E49-BBE8-2F33A4DB4E20}"/>
                  </a:ext>
                </a:extLst>
              </p:cNvPr>
              <p:cNvSpPr txBox="1"/>
              <p:nvPr/>
            </p:nvSpPr>
            <p:spPr>
              <a:xfrm>
                <a:off x="5906344" y="4881827"/>
                <a:ext cx="331385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times…,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} remains.</a:t>
                </a:r>
                <a:endParaRPr lang="en-IN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3A68E3-7719-8E49-BBE8-2F33A4DB4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44" y="4881827"/>
                <a:ext cx="3313856" cy="400110"/>
              </a:xfrm>
              <a:prstGeom prst="rect">
                <a:avLst/>
              </a:prstGeom>
              <a:blipFill>
                <a:blip r:embed="rId7"/>
                <a:stretch>
                  <a:fillRect l="-2290" t="-9375" r="-76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8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If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 have a majority element, it must be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dirty="0"/>
                  <a:t> is the majority element of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times…,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]}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After cancelling pairs of </a:t>
                </a:r>
                <a:r>
                  <a:rPr lang="en-US" sz="2000" b="1" dirty="0"/>
                  <a:t>distinct </a:t>
                </a:r>
                <a:r>
                  <a:rPr lang="en-US" sz="2000" dirty="0"/>
                  <a:t>elements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multiset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times…,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} remains.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The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dirty="0"/>
                  <a:t>at the end 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3600" dirty="0" err="1"/>
                  <a:t>th</a:t>
                </a:r>
                <a:r>
                  <a:rPr lang="en-IN" sz="3600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294324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36987-623F-7621-6806-9C4F35AE6E03}"/>
              </a:ext>
            </a:extLst>
          </p:cNvPr>
          <p:cNvSpPr/>
          <p:nvPr/>
        </p:nvSpPr>
        <p:spPr>
          <a:xfrm>
            <a:off x="1143000" y="2556861"/>
            <a:ext cx="2514600" cy="4572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/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585E-6F07-30C4-300E-5B142234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986" y="33528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797D7E3-DB4E-64DE-357B-F57AC6B605A4}"/>
              </a:ext>
            </a:extLst>
          </p:cNvPr>
          <p:cNvSpPr txBox="1"/>
          <p:nvPr/>
        </p:nvSpPr>
        <p:spPr>
          <a:xfrm>
            <a:off x="3111874" y="3745468"/>
            <a:ext cx="7208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B1DB5B-C30D-3ABB-F313-35A7EEEC1893}"/>
              </a:ext>
            </a:extLst>
          </p:cNvPr>
          <p:cNvSpPr/>
          <p:nvPr/>
        </p:nvSpPr>
        <p:spPr>
          <a:xfrm rot="5400000">
            <a:off x="5409932" y="1240458"/>
            <a:ext cx="307216" cy="38081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/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2B0B-6A82-F701-9429-143B54F0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01" y="1500393"/>
                <a:ext cx="7360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Merging two sorted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/>
                  <a:t>,</a:t>
                </a:r>
                <a:r>
                  <a:rPr lang="en-US" sz="2000" b="1" dirty="0" err="1"/>
                  <a:t>C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 {    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 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make </a:t>
                </a:r>
                <a:r>
                  <a:rPr lang="en-US" b="1" dirty="0">
                    <a:solidFill>
                      <a:schemeClr val="tx1"/>
                    </a:solidFill>
                  </a:rPr>
                  <a:t>just a slight change </a:t>
                </a:r>
                <a:r>
                  <a:rPr lang="en-US" dirty="0">
                    <a:solidFill>
                      <a:schemeClr val="tx1"/>
                    </a:solidFill>
                  </a:rPr>
                  <a:t>in the above pseudo-code to achieve our main objective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If you understood the animation shown in the previous slide, can you guess it now ?</a:t>
                </a: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6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A051-38D9-DA42-897B-DB2040D0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987D0-75C7-F640-B81E-53138BB1C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Which of these assertions will suffice as proof of correctness ?</a:t>
                </a:r>
              </a:p>
              <a:p>
                <a:pPr marL="0" indent="0">
                  <a:buNone/>
                </a:pPr>
                <a:r>
                  <a:rPr lang="en-US" sz="2000" dirty="0"/>
                  <a:t>Do we need any other lemma ?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about the following lemma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there is a majority element, say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dirty="0"/>
                  <a:t>, after any sequence of </a:t>
                </a:r>
              </a:p>
              <a:p>
                <a:pPr marL="0" indent="0">
                  <a:buNone/>
                </a:pPr>
                <a:r>
                  <a:rPr lang="en-US" sz="2000" dirty="0"/>
                  <a:t>cancelling pairs of distinct elements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, a nonzero copies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dirty="0"/>
                  <a:t> will always survive.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Do you use this lemma to establish validity of one of the assertions ?</a:t>
                </a:r>
              </a:p>
              <a:p>
                <a:pPr marL="0" indent="0">
                  <a:buNone/>
                </a:pPr>
                <a:r>
                  <a:rPr lang="en-US" sz="2000" dirty="0"/>
                  <a:t>[You surely do not require it at least for one assertion].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use this lemma and one of the assertions to prove correctness of 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Is there an alternate way to prove the correctness of the algorithm without </a:t>
                </a:r>
                <a:r>
                  <a:rPr lang="en-US" sz="2000" b="1" dirty="0"/>
                  <a:t>P(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987D0-75C7-F640-B81E-53138BB1C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9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59718-3862-8344-8F88-D7BD23A3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7B25-1D14-674E-9D49-1D134AEFAB12}"/>
              </a:ext>
            </a:extLst>
          </p:cNvPr>
          <p:cNvSpPr txBox="1"/>
          <p:nvPr/>
        </p:nvSpPr>
        <p:spPr>
          <a:xfrm>
            <a:off x="1336909" y="6243918"/>
            <a:ext cx="29233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Ponder over these questions,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0A411-B169-3A4C-BAC6-DE5FB2F896D1}"/>
              </a:ext>
            </a:extLst>
          </p:cNvPr>
          <p:cNvSpPr txBox="1"/>
          <p:nvPr/>
        </p:nvSpPr>
        <p:spPr>
          <a:xfrm>
            <a:off x="4156309" y="6243918"/>
            <a:ext cx="140358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without </a:t>
            </a:r>
            <a:r>
              <a:rPr lang="en-US" dirty="0" err="1">
                <a:solidFill>
                  <a:srgbClr val="006C31"/>
                </a:solidFill>
              </a:rPr>
              <a:t>fea,r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E6F15-6C1C-0348-85C7-5D7F6ADC6208}"/>
              </a:ext>
            </a:extLst>
          </p:cNvPr>
          <p:cNvSpPr txBox="1"/>
          <p:nvPr/>
        </p:nvSpPr>
        <p:spPr>
          <a:xfrm>
            <a:off x="5477428" y="6243918"/>
            <a:ext cx="17615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without aversion</a:t>
            </a:r>
          </a:p>
        </p:txBody>
      </p:sp>
    </p:spTree>
    <p:extLst>
      <p:ext uri="{BB962C8B-B14F-4D97-AF65-F5344CB8AC3E}">
        <p14:creationId xmlns:p14="http://schemas.microsoft.com/office/powerpoint/2010/main" val="133882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8DD3-C936-C248-9D36-D02408D3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487E-949C-014E-9926-C4C2DE67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Proof of correctness of an algorithm is a delicate and nontrivial concept.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Take your time to internalize it.  Do not worry or feel anxious.</a:t>
            </a:r>
          </a:p>
          <a:p>
            <a:pPr marL="0" indent="0">
              <a:buNone/>
            </a:pPr>
            <a:r>
              <a:rPr lang="en-US" sz="2000" dirty="0"/>
              <a:t>[No question will be asked in the mid </a:t>
            </a:r>
            <a:r>
              <a:rPr lang="en-US" sz="2000" dirty="0" err="1"/>
              <a:t>sem</a:t>
            </a:r>
            <a:r>
              <a:rPr lang="en-US" sz="2000" dirty="0"/>
              <a:t> exam on the proof of correctness.]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 you can not avoid it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does not require any formula.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 formalizing the right understanding of the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Best wishes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9880-7FDF-3F48-9ECE-AF53569C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Merging and counting inversions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Merge_and_CountInversion</a:t>
                </a:r>
                <a:r>
                  <a:rPr lang="en-US" sz="2000" dirty="0"/>
                  <a:t>(</a:t>
                </a:r>
                <a:r>
                  <a:rPr lang="en-US" sz="2000" b="1" dirty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/>
                  <a:t>,</a:t>
                </a:r>
                <a:r>
                  <a:rPr lang="en-US" sz="2000" b="1" dirty="0" err="1"/>
                  <a:t>C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 {    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                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           ?         ;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20" t="-8197" r="-5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Callout 7"/>
          <p:cNvSpPr/>
          <p:nvPr/>
        </p:nvSpPr>
        <p:spPr>
          <a:xfrm>
            <a:off x="5833327" y="4953000"/>
            <a:ext cx="2667000" cy="662156"/>
          </a:xfrm>
          <a:prstGeom prst="leftArrowCallout">
            <a:avLst>
              <a:gd name="adj1" fmla="val 10366"/>
              <a:gd name="adj2" fmla="val 15488"/>
              <a:gd name="adj3" fmla="val 25000"/>
              <a:gd name="adj4" fmla="val 819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Nothing extra is needed here.</a:t>
            </a:r>
          </a:p>
        </p:txBody>
      </p:sp>
    </p:spTree>
    <p:extLst>
      <p:ext uri="{BB962C8B-B14F-4D97-AF65-F5344CB8AC3E}">
        <p14:creationId xmlns:p14="http://schemas.microsoft.com/office/powerpoint/2010/main" val="274286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Sort_and_CountInversion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a temporary array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 </a:t>
                </a:r>
                <a:r>
                  <a:rPr lang="en-US" sz="2000" b="1" dirty="0" err="1">
                    <a:solidFill>
                      <a:srgbClr val="00B050"/>
                    </a:solidFill>
                    <a:sym typeface="Wingdings" pitchFamily="2" charset="2"/>
                  </a:rPr>
                  <a:t>Merge_and_CountInversion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523" y="3200400"/>
            <a:ext cx="1250033" cy="762000"/>
            <a:chOff x="2819400" y="2514600"/>
            <a:chExt cx="1250033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893312" y="4038600"/>
            <a:ext cx="858901" cy="1295400"/>
            <a:chOff x="2819400" y="2502932"/>
            <a:chExt cx="858901" cy="12954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02932"/>
              <a:ext cx="231648" cy="1295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485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Time complexity analysis: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  <a:r>
                  <a:rPr lang="en-US" sz="24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/>
                  <a:t> </a:t>
                </a:r>
                <a:r>
                  <a:rPr lang="en-US" sz="2000" dirty="0"/>
                  <a:t>for some constant </a:t>
                </a:r>
                <a:r>
                  <a:rPr lang="en-US" sz="2400" dirty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&gt;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  <a:r>
                  <a:rPr lang="en-US" sz="24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 </a:t>
                </a:r>
                <a:r>
                  <a:rPr lang="en-US" sz="2400" dirty="0"/>
                  <a:t>= 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</a:t>
                </a:r>
                <a:r>
                  <a:rPr lang="en-US" sz="2400" dirty="0"/>
                  <a:t>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log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Theorem:</a:t>
                </a:r>
                <a:r>
                  <a:rPr lang="en-US" sz="2400" dirty="0"/>
                  <a:t> </a:t>
                </a:r>
                <a:r>
                  <a:rPr lang="en-US" sz="2000" dirty="0"/>
                  <a:t>There is </a:t>
                </a:r>
                <a:r>
                  <a:rPr lang="en-US" sz="2000" b="1" dirty="0"/>
                  <a:t>a divide and conquer </a:t>
                </a:r>
                <a:r>
                  <a:rPr lang="en-US" sz="2000" dirty="0"/>
                  <a:t>based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computing the number of inversions in an array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running time of the algorithm is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Commonly</a:t>
            </a:r>
            <a:r>
              <a:rPr lang="en-US" sz="3600" b="1" dirty="0"/>
              <a:t> occurring recurrences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456" t="-10526" r="-475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3448" t="-7792" r="-4957" b="-29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400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363" t="-10526" r="-295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𝐥𝐨𝐠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67" t="-10526" r="-376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blipFill rotWithShape="1">
                <a:blip r:embed="rId6"/>
                <a:stretch>
                  <a:fillRect l="-3239" t="-7692" r="-4453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178" t="-10526" r="-574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blipFill rotWithShape="1">
                <a:blip r:embed="rId8"/>
                <a:stretch>
                  <a:fillRect l="-4301" t="-9091" r="-5914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6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allAtOnce"/>
      <p:bldP spid="7" grpId="0"/>
      <p:bldP spid="7" grpId="1"/>
      <p:bldP spid="8" grpId="0"/>
      <p:bldP spid="8" grpId="1"/>
      <p:bldP spid="9" grpId="0" build="allAtOnce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Methods for solving </a:t>
            </a:r>
            <a:r>
              <a:rPr lang="en-US" sz="3200" b="1" dirty="0">
                <a:solidFill>
                  <a:srgbClr val="C00000"/>
                </a:solidFill>
              </a:rPr>
              <a:t>Recurrences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commonly </a:t>
            </a:r>
            <a:r>
              <a:rPr lang="en-US" b="1" dirty="0" err="1">
                <a:solidFill>
                  <a:srgbClr val="0070C0"/>
                </a:solidFill>
              </a:rPr>
              <a:t>occuring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</a:p>
          <a:p>
            <a:r>
              <a:rPr lang="en-US" b="1" dirty="0">
                <a:solidFill>
                  <a:schemeClr val="tx1"/>
                </a:solidFill>
              </a:rPr>
              <a:t>algorithm analysis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4180</Words>
  <Application>Microsoft Macintosh PowerPoint</Application>
  <PresentationFormat>On-screen Show (4:3)</PresentationFormat>
  <Paragraphs>546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Homework from the last class</vt:lpstr>
      <vt:lpstr>Relook  Merging A[i..mid] and A[mid+1..k]</vt:lpstr>
      <vt:lpstr>Pesudo-code for Merging two sorted arrays </vt:lpstr>
      <vt:lpstr>Pesudo-code for  Merging and counting inversions</vt:lpstr>
      <vt:lpstr>Counting Inversions Final algorithm based on divide &amp; conquer</vt:lpstr>
      <vt:lpstr>Counting Inversions Final algorithm based on divide &amp; conquer</vt:lpstr>
      <vt:lpstr>Commonly occurring recurrences  </vt:lpstr>
      <vt:lpstr>Methods for solving Recurrences</vt:lpstr>
      <vt:lpstr>Methods for solving common Recurrences</vt:lpstr>
      <vt:lpstr>Solving a recurrence by unfolding</vt:lpstr>
      <vt:lpstr>Solving a recurrence by unfolding</vt:lpstr>
      <vt:lpstr>Solving a recurrence by guessing and  then proving by induction</vt:lpstr>
      <vt:lpstr>Solving a recurrence by guessing and  then proving by induction</vt:lpstr>
      <vt:lpstr>A General Method for solving a large class of Recurrences</vt:lpstr>
      <vt:lpstr>Solving a large class of recurrences</vt:lpstr>
      <vt:lpstr>Warm-up</vt:lpstr>
      <vt:lpstr>Solving a slightly general class of recurrences</vt:lpstr>
      <vt:lpstr>PowerPoint Presentation</vt:lpstr>
      <vt:lpstr>PowerPoint Presentation</vt:lpstr>
      <vt:lpstr>PowerPoint Presentation</vt:lpstr>
      <vt:lpstr>Three cases</vt:lpstr>
      <vt:lpstr>Master theorem</vt:lpstr>
      <vt:lpstr>Examples</vt:lpstr>
      <vt:lpstr>Master theorem</vt:lpstr>
      <vt:lpstr>Master theorem</vt:lpstr>
      <vt:lpstr>Master theorem</vt:lpstr>
      <vt:lpstr>Master theorem</vt:lpstr>
      <vt:lpstr>Master theorem</vt:lpstr>
      <vt:lpstr>Master theorem</vt:lpstr>
      <vt:lpstr>Master theorem</vt:lpstr>
      <vt:lpstr>Solving T(n) = T(√n) + c n using the method of unfolding</vt:lpstr>
      <vt:lpstr>Master theorem </vt:lpstr>
      <vt:lpstr>Homework # 1</vt:lpstr>
      <vt:lpstr>Homework # 2</vt:lpstr>
      <vt:lpstr>Proof of correctness </vt:lpstr>
      <vt:lpstr>The Algorithm at the end of ith iteration</vt:lpstr>
      <vt:lpstr>The Algorithm at the end of ith iteration</vt:lpstr>
      <vt:lpstr>The Algorithm at the end of ith iteration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591</cp:revision>
  <dcterms:created xsi:type="dcterms:W3CDTF">2011-12-03T04:13:03Z</dcterms:created>
  <dcterms:modified xsi:type="dcterms:W3CDTF">2022-09-10T06:46:39Z</dcterms:modified>
</cp:coreProperties>
</file>