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9"/>
  </p:notesMasterIdLst>
  <p:sldIdLst>
    <p:sldId id="564" r:id="rId2"/>
    <p:sldId id="528" r:id="rId3"/>
    <p:sldId id="628" r:id="rId4"/>
    <p:sldId id="501" r:id="rId5"/>
    <p:sldId id="498" r:id="rId6"/>
    <p:sldId id="566" r:id="rId7"/>
    <p:sldId id="568" r:id="rId8"/>
    <p:sldId id="551" r:id="rId9"/>
    <p:sldId id="614" r:id="rId10"/>
    <p:sldId id="600" r:id="rId11"/>
    <p:sldId id="601" r:id="rId12"/>
    <p:sldId id="612" r:id="rId13"/>
    <p:sldId id="559" r:id="rId14"/>
    <p:sldId id="615" r:id="rId15"/>
    <p:sldId id="576" r:id="rId16"/>
    <p:sldId id="604" r:id="rId17"/>
    <p:sldId id="524" r:id="rId18"/>
    <p:sldId id="531" r:id="rId19"/>
    <p:sldId id="532" r:id="rId20"/>
    <p:sldId id="607" r:id="rId21"/>
    <p:sldId id="575" r:id="rId22"/>
    <p:sldId id="608" r:id="rId23"/>
    <p:sldId id="569" r:id="rId24"/>
    <p:sldId id="570" r:id="rId25"/>
    <p:sldId id="536" r:id="rId26"/>
    <p:sldId id="571" r:id="rId27"/>
    <p:sldId id="572" r:id="rId28"/>
    <p:sldId id="556" r:id="rId29"/>
    <p:sldId id="557" r:id="rId30"/>
    <p:sldId id="527" r:id="rId31"/>
    <p:sldId id="548" r:id="rId32"/>
    <p:sldId id="549" r:id="rId33"/>
    <p:sldId id="543" r:id="rId34"/>
    <p:sldId id="554" r:id="rId35"/>
    <p:sldId id="550" r:id="rId36"/>
    <p:sldId id="547" r:id="rId37"/>
    <p:sldId id="546" r:id="rId38"/>
    <p:sldId id="545" r:id="rId39"/>
    <p:sldId id="544" r:id="rId40"/>
    <p:sldId id="555" r:id="rId41"/>
    <p:sldId id="563" r:id="rId42"/>
    <p:sldId id="594" r:id="rId43"/>
    <p:sldId id="592" r:id="rId44"/>
    <p:sldId id="629" r:id="rId45"/>
    <p:sldId id="630" r:id="rId46"/>
    <p:sldId id="631" r:id="rId47"/>
    <p:sldId id="59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1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>
                <a:solidFill>
                  <a:schemeClr val="tx1"/>
                </a:solidFill>
              </a:rPr>
              <a:t>BST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trees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Full </a:t>
            </a:r>
            <a:r>
              <a:rPr lang="en-US" sz="4000" b="1" dirty="0"/>
              <a:t>binary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binary tree where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47335" y="1962090"/>
            <a:ext cx="484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internal node has </a:t>
            </a:r>
            <a:r>
              <a:rPr lang="en-US" sz="2000" u="sng" dirty="0"/>
              <a:t>exactly two children.</a:t>
            </a:r>
          </a:p>
        </p:txBody>
      </p:sp>
      <p:sp>
        <p:nvSpPr>
          <p:cNvPr id="15" name="Line Callout 2 20">
            <a:extLst>
              <a:ext uri="{FF2B5EF4-FFF2-40B4-BE49-F238E27FC236}">
                <a16:creationId xmlns:a16="http://schemas.microsoft.com/office/drawing/2014/main" id="{5227B073-0FD0-80CF-0FD2-A9C59821DFE4}"/>
              </a:ext>
            </a:extLst>
          </p:cNvPr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node has exactly one child. So the current tree is not a full binary tree.</a:t>
            </a:r>
          </a:p>
        </p:txBody>
      </p:sp>
    </p:spTree>
    <p:extLst>
      <p:ext uri="{BB962C8B-B14F-4D97-AF65-F5344CB8AC3E}">
        <p14:creationId xmlns:p14="http://schemas.microsoft.com/office/powerpoint/2010/main" val="3323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7030A0"/>
                </a:solidFill>
              </a:rPr>
              <a:t>Complete </a:t>
            </a:r>
            <a:r>
              <a:rPr lang="en-US" sz="40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full binary tree where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2416" y="1962090"/>
            <a:ext cx="4044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leaf node is at the </a:t>
            </a:r>
            <a:r>
              <a:rPr lang="en-US" sz="2000" b="1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level</a:t>
            </a:r>
            <a:r>
              <a:rPr lang="en-US" sz="2000" dirty="0"/>
              <a:t>.</a:t>
            </a:r>
            <a:endParaRPr lang="en-US" sz="2000" u="sng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43000" y="2590800"/>
            <a:ext cx="4114800" cy="2057400"/>
            <a:chOff x="1143000" y="2590800"/>
            <a:chExt cx="4114800" cy="2057400"/>
          </a:xfrm>
        </p:grpSpPr>
        <p:cxnSp>
          <p:nvCxnSpPr>
            <p:cNvPr id="20" name="Straight Arrow Connector 19"/>
            <p:cNvCxnSpPr>
              <a:stCxn id="6" idx="5"/>
            </p:cNvCxnSpPr>
            <p:nvPr/>
          </p:nvCxnSpPr>
          <p:spPr>
            <a:xfrm>
              <a:off x="2301948" y="3292494"/>
              <a:ext cx="205851" cy="5463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143000" y="2590800"/>
              <a:ext cx="4114800" cy="2057400"/>
              <a:chOff x="1143000" y="2667000"/>
              <a:chExt cx="4114800" cy="2057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2667000"/>
                <a:ext cx="3258306" cy="2057400"/>
                <a:chOff x="1143000" y="2667000"/>
                <a:chExt cx="3258306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18694" y="26670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057400" y="32004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143000" y="45272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114800" y="3231831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447800" y="3886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847094" y="44958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5" idx="5"/>
                  <a:endCxn id="8" idx="0"/>
                </p:cNvCxnSpPr>
                <p:nvPr/>
              </p:nvCxnSpPr>
              <p:spPr>
                <a:xfrm>
                  <a:off x="3463242" y="2835294"/>
                  <a:ext cx="794811" cy="396537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5" idx="3"/>
                  <a:endCxn id="6" idx="7"/>
                </p:cNvCxnSpPr>
                <p:nvPr/>
              </p:nvCxnSpPr>
              <p:spPr>
                <a:xfrm flipH="1">
                  <a:off x="2301948" y="2835294"/>
                  <a:ext cx="958704" cy="39398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658106" y="3397569"/>
                  <a:ext cx="443599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1241950" y="4083369"/>
                  <a:ext cx="282050" cy="4886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676400" y="40386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22280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endCxn id="2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3276600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39" name="Straight Arrow Connector 38"/>
                <p:cNvCxnSpPr>
                  <a:endCxn id="36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4361694" y="3886200"/>
                <a:ext cx="896106" cy="806769"/>
                <a:chOff x="1618494" y="4038600"/>
                <a:chExt cx="896106" cy="80676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6184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828800" y="40386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228094" y="4648200"/>
                  <a:ext cx="286506" cy="19716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endCxn id="42" idx="0"/>
                </p:cNvCxnSpPr>
                <p:nvPr/>
              </p:nvCxnSpPr>
              <p:spPr>
                <a:xfrm flipH="1">
                  <a:off x="1761747" y="4235769"/>
                  <a:ext cx="143253" cy="412431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4191000"/>
                  <a:ext cx="221799" cy="486075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/>
              <p:cNvCxnSpPr>
                <a:stCxn id="8" idx="3"/>
                <a:endCxn id="37" idx="0"/>
              </p:cNvCxnSpPr>
              <p:nvPr/>
            </p:nvCxnSpPr>
            <p:spPr>
              <a:xfrm flipH="1">
                <a:off x="3630159" y="3400125"/>
                <a:ext cx="526599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43" idx="0"/>
              </p:cNvCxnSpPr>
              <p:nvPr/>
            </p:nvCxnSpPr>
            <p:spPr>
              <a:xfrm>
                <a:off x="4359348" y="3400125"/>
                <a:ext cx="355905" cy="48607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4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303A0417-E681-F840-B54B-D9DDAC39282E}"/>
              </a:ext>
            </a:extLst>
          </p:cNvPr>
          <p:cNvSpPr/>
          <p:nvPr/>
        </p:nvSpPr>
        <p:spPr>
          <a:xfrm>
            <a:off x="6364669" y="2712931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0230B-7A3E-0544-8290-7D69814BC426}"/>
              </a:ext>
            </a:extLst>
          </p:cNvPr>
          <p:cNvSpPr/>
          <p:nvPr/>
        </p:nvSpPr>
        <p:spPr>
          <a:xfrm>
            <a:off x="2776727" y="2667000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439D5-8787-484D-9277-09ABC55B6483}"/>
              </a:ext>
            </a:extLst>
          </p:cNvPr>
          <p:cNvSpPr/>
          <p:nvPr/>
        </p:nvSpPr>
        <p:spPr>
          <a:xfrm>
            <a:off x="3238501" y="4344683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91810DB-EC83-454B-A260-D2ACA26D5B46}"/>
              </a:ext>
            </a:extLst>
          </p:cNvPr>
          <p:cNvSpPr/>
          <p:nvPr/>
        </p:nvSpPr>
        <p:spPr>
          <a:xfrm>
            <a:off x="4172708" y="4334851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B7FDF1F-64EA-B14B-9840-DDF999623C61}"/>
              </a:ext>
            </a:extLst>
          </p:cNvPr>
          <p:cNvSpPr/>
          <p:nvPr/>
        </p:nvSpPr>
        <p:spPr>
          <a:xfrm>
            <a:off x="4466847" y="1905001"/>
            <a:ext cx="380999" cy="36933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C09AAC-9A95-E547-980A-684781023D24}"/>
              </a:ext>
            </a:extLst>
          </p:cNvPr>
          <p:cNvSpPr/>
          <p:nvPr/>
        </p:nvSpPr>
        <p:spPr>
          <a:xfrm>
            <a:off x="1729587" y="3505200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8BD898-847F-6542-8824-6D147EFB8967}"/>
              </a:ext>
            </a:extLst>
          </p:cNvPr>
          <p:cNvSpPr/>
          <p:nvPr/>
        </p:nvSpPr>
        <p:spPr>
          <a:xfrm>
            <a:off x="5459417" y="3444776"/>
            <a:ext cx="380999" cy="37158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61294" y="1371600"/>
            <a:ext cx="5544306" cy="3245169"/>
            <a:chOff x="1161294" y="1600200"/>
            <a:chExt cx="5544306" cy="3245169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cxnSpLocks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278330" y="349452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5F88F2-7CC3-424C-936A-58942D4635C9}"/>
              </a:ext>
            </a:extLst>
          </p:cNvPr>
          <p:cNvSpPr/>
          <p:nvPr/>
        </p:nvSpPr>
        <p:spPr>
          <a:xfrm>
            <a:off x="3496345" y="3398758"/>
            <a:ext cx="756157" cy="533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3AF1F-B563-D047-9533-E2A74B0BE7FD}"/>
              </a:ext>
            </a:extLst>
          </p:cNvPr>
          <p:cNvSpPr txBox="1"/>
          <p:nvPr/>
        </p:nvSpPr>
        <p:spPr>
          <a:xfrm>
            <a:off x="3250259" y="828784"/>
            <a:ext cx="264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Family of a node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62DD5-80E7-5448-AF27-F3E3CF97A991}"/>
              </a:ext>
            </a:extLst>
          </p:cNvPr>
          <p:cNvGrpSpPr/>
          <p:nvPr/>
        </p:nvGrpSpPr>
        <p:grpSpPr>
          <a:xfrm>
            <a:off x="1158932" y="1946993"/>
            <a:ext cx="5586736" cy="2733020"/>
            <a:chOff x="1143000" y="1948190"/>
            <a:chExt cx="5586736" cy="27330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1D6BA0-CCDD-5747-A5F4-AFAB2187C8EC}"/>
                </a:ext>
              </a:extLst>
            </p:cNvPr>
            <p:cNvSpPr txBox="1"/>
            <p:nvPr/>
          </p:nvSpPr>
          <p:spPr>
            <a:xfrm>
              <a:off x="1143000" y="4386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B060FF-74DF-2845-9507-357B56194CEC}"/>
                </a:ext>
              </a:extLst>
            </p:cNvPr>
            <p:cNvSpPr txBox="1"/>
            <p:nvPr/>
          </p:nvSpPr>
          <p:spPr>
            <a:xfrm>
              <a:off x="2819400" y="2743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CDD95E-32CF-4346-B28C-7560A7FC2270}"/>
                </a:ext>
              </a:extLst>
            </p:cNvPr>
            <p:cNvSpPr txBox="1"/>
            <p:nvPr/>
          </p:nvSpPr>
          <p:spPr>
            <a:xfrm>
              <a:off x="4471664" y="194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24E258-6173-4745-BC81-01BB5BFAFEC4}"/>
                </a:ext>
              </a:extLst>
            </p:cNvPr>
            <p:cNvSpPr txBox="1"/>
            <p:nvPr/>
          </p:nvSpPr>
          <p:spPr>
            <a:xfrm>
              <a:off x="6400800" y="2743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AB165E-7A6C-A547-975D-78E2672C724D}"/>
                </a:ext>
              </a:extLst>
            </p:cNvPr>
            <p:cNvSpPr txBox="1"/>
            <p:nvPr/>
          </p:nvSpPr>
          <p:spPr>
            <a:xfrm>
              <a:off x="2209800" y="4386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EEDFDE-6B89-9B45-AF4B-8705A8C82050}"/>
                </a:ext>
              </a:extLst>
            </p:cNvPr>
            <p:cNvSpPr txBox="1"/>
            <p:nvPr/>
          </p:nvSpPr>
          <p:spPr>
            <a:xfrm>
              <a:off x="1752600" y="3548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242680-6A85-824B-A647-6660C5B4AFE3}"/>
                </a:ext>
              </a:extLst>
            </p:cNvPr>
            <p:cNvSpPr txBox="1"/>
            <p:nvPr/>
          </p:nvSpPr>
          <p:spPr>
            <a:xfrm>
              <a:off x="3276600" y="4419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842C7C-0EC4-9345-A15D-50D3E5CF35B1}"/>
                </a:ext>
              </a:extLst>
            </p:cNvPr>
            <p:cNvSpPr txBox="1"/>
            <p:nvPr/>
          </p:nvSpPr>
          <p:spPr>
            <a:xfrm>
              <a:off x="4166864" y="4419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417008-CF8E-3F41-BE61-1E4BCAF2B01B}"/>
                </a:ext>
              </a:extLst>
            </p:cNvPr>
            <p:cNvSpPr txBox="1"/>
            <p:nvPr/>
          </p:nvSpPr>
          <p:spPr>
            <a:xfrm>
              <a:off x="3733800" y="3548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2BBFC8-35CF-FA44-A069-069FD981D8CA}"/>
                </a:ext>
              </a:extLst>
            </p:cNvPr>
            <p:cNvSpPr txBox="1"/>
            <p:nvPr/>
          </p:nvSpPr>
          <p:spPr>
            <a:xfrm>
              <a:off x="5486400" y="3505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BF69-180C-BE43-B480-DA901A0495C0}"/>
                </a:ext>
              </a:extLst>
            </p:cNvPr>
            <p:cNvSpPr txBox="1"/>
            <p:nvPr/>
          </p:nvSpPr>
          <p:spPr>
            <a:xfrm>
              <a:off x="5995664" y="4386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021878-52AC-7B42-8D16-218B242DB819}"/>
                </a:ext>
              </a:extLst>
            </p:cNvPr>
            <p:cNvSpPr txBox="1"/>
            <p:nvPr/>
          </p:nvSpPr>
          <p:spPr>
            <a:xfrm>
              <a:off x="5105400" y="4419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079FBD-7BC0-AE4E-ADB3-F7960F288D80}"/>
              </a:ext>
            </a:extLst>
          </p:cNvPr>
          <p:cNvSpPr txBox="1"/>
          <p:nvPr/>
        </p:nvSpPr>
        <p:spPr>
          <a:xfrm>
            <a:off x="867594" y="3451339"/>
            <a:ext cx="7857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sibling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98EEFA-585A-7C41-A06D-63F6F8087E62}"/>
              </a:ext>
            </a:extLst>
          </p:cNvPr>
          <p:cNvSpPr txBox="1"/>
          <p:nvPr/>
        </p:nvSpPr>
        <p:spPr>
          <a:xfrm>
            <a:off x="3037747" y="1840468"/>
            <a:ext cx="13818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Grandparent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813B63-8777-DA45-B63B-35791BCAB7E8}"/>
              </a:ext>
            </a:extLst>
          </p:cNvPr>
          <p:cNvSpPr txBox="1"/>
          <p:nvPr/>
        </p:nvSpPr>
        <p:spPr>
          <a:xfrm>
            <a:off x="1940517" y="2634734"/>
            <a:ext cx="8063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EF6738-2232-4045-8F02-7DAD90D19C88}"/>
              </a:ext>
            </a:extLst>
          </p:cNvPr>
          <p:cNvSpPr txBox="1"/>
          <p:nvPr/>
        </p:nvSpPr>
        <p:spPr>
          <a:xfrm>
            <a:off x="2851920" y="4781438"/>
            <a:ext cx="10434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F24C07-AADF-314A-9E48-878D32F271E2}"/>
              </a:ext>
            </a:extLst>
          </p:cNvPr>
          <p:cNvSpPr txBox="1"/>
          <p:nvPr/>
        </p:nvSpPr>
        <p:spPr>
          <a:xfrm>
            <a:off x="3987800" y="4770358"/>
            <a:ext cx="116839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Right child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FA1B60-EBAD-9940-8A8F-7657D465C3AF}"/>
              </a:ext>
            </a:extLst>
          </p:cNvPr>
          <p:cNvSpPr txBox="1"/>
          <p:nvPr/>
        </p:nvSpPr>
        <p:spPr>
          <a:xfrm>
            <a:off x="6854834" y="2688142"/>
            <a:ext cx="72006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Uncle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9973C7-17C2-B041-BB82-8415424B8205}"/>
              </a:ext>
            </a:extLst>
          </p:cNvPr>
          <p:cNvSpPr txBox="1"/>
          <p:nvPr/>
        </p:nvSpPr>
        <p:spPr>
          <a:xfrm>
            <a:off x="5928686" y="3429925"/>
            <a:ext cx="81624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Cousin</a:t>
            </a:r>
          </a:p>
        </p:txBody>
      </p:sp>
    </p:spTree>
    <p:extLst>
      <p:ext uri="{BB962C8B-B14F-4D97-AF65-F5344CB8AC3E}">
        <p14:creationId xmlns:p14="http://schemas.microsoft.com/office/powerpoint/2010/main" val="21795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9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15" grpId="0"/>
      <p:bldP spid="47" grpId="0" animBg="1"/>
      <p:bldP spid="16" grpId="0"/>
      <p:bldP spid="1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r>
              <a:rPr lang="en-US" sz="1800" dirty="0"/>
              <a:t>Henceforth, for each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 </a:t>
            </a:r>
            <a:r>
              <a:rPr lang="en-US" sz="1800" b="1" dirty="0"/>
              <a:t>child link </a:t>
            </a:r>
            <a:r>
              <a:rPr lang="en-US" sz="1800" dirty="0"/>
              <a:t>of a node in a </a:t>
            </a:r>
            <a:r>
              <a:rPr lang="en-US" sz="1800" b="1" dirty="0"/>
              <a:t>BST</a:t>
            </a:r>
            <a:r>
              <a:rPr lang="en-US" sz="1800" dirty="0"/>
              <a:t>,  we create a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>
                <a:solidFill>
                  <a:srgbClr val="0070C0"/>
                </a:solidFill>
              </a:rPr>
              <a:t> node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     </a:t>
            </a:r>
            <a:r>
              <a:rPr lang="en-US" sz="1800" b="1" dirty="0"/>
              <a:t>1.</a:t>
            </a:r>
            <a:r>
              <a:rPr lang="en-US" sz="1800" dirty="0"/>
              <a:t>  Each </a:t>
            </a:r>
            <a:r>
              <a:rPr lang="en-US" sz="1800" b="1" dirty="0"/>
              <a:t>leaf node </a:t>
            </a:r>
            <a:r>
              <a:rPr lang="en-US" sz="1800" dirty="0"/>
              <a:t>in a BST will be a </a:t>
            </a:r>
            <a:r>
              <a:rPr lang="en-US" sz="1800" b="1" dirty="0">
                <a:solidFill>
                  <a:srgbClr val="0070C0"/>
                </a:solidFill>
              </a:rPr>
              <a:t>NULL</a:t>
            </a:r>
            <a:r>
              <a:rPr lang="en-US" sz="1800" dirty="0">
                <a:solidFill>
                  <a:srgbClr val="0070C0"/>
                </a:solidFill>
              </a:rPr>
              <a:t> node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            2.</a:t>
            </a:r>
            <a:r>
              <a:rPr lang="en-US" sz="1800" dirty="0"/>
              <a:t> the BST will always be a </a:t>
            </a:r>
            <a:r>
              <a:rPr lang="en-US" sz="1800" b="1" dirty="0">
                <a:solidFill>
                  <a:srgbClr val="7030A0"/>
                </a:solidFill>
              </a:rPr>
              <a:t>full binary tree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>
            <a:off x="5410200" y="1258535"/>
            <a:ext cx="3709664" cy="4608865"/>
            <a:chOff x="5224214" y="1066800"/>
            <a:chExt cx="3709664" cy="4608865"/>
          </a:xfrm>
        </p:grpSpPr>
        <p:sp>
          <p:nvSpPr>
            <p:cNvPr id="148" name="Line Callout 2 147"/>
            <p:cNvSpPr/>
            <p:nvPr/>
          </p:nvSpPr>
          <p:spPr>
            <a:xfrm>
              <a:off x="5224214" y="1066800"/>
              <a:ext cx="3709664" cy="1295400"/>
            </a:xfrm>
            <a:prstGeom prst="borderCallout2">
              <a:avLst>
                <a:gd name="adj1" fmla="val 100109"/>
                <a:gd name="adj2" fmla="val 66398"/>
                <a:gd name="adj3" fmla="val 218702"/>
                <a:gd name="adj4" fmla="val 72770"/>
                <a:gd name="adj5" fmla="val 332736"/>
                <a:gd name="adj6" fmla="val 735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transformation is merely to help us in the analysis of </a:t>
              </a:r>
              <a:r>
                <a:rPr lang="en-US" sz="1600" dirty="0">
                  <a:solidFill>
                    <a:srgbClr val="C00000"/>
                  </a:solidFill>
                </a:rPr>
                <a:t>red</a:t>
              </a:r>
              <a:r>
                <a:rPr lang="en-US" sz="1600" dirty="0">
                  <a:solidFill>
                    <a:schemeClr val="tx1"/>
                  </a:solidFill>
                </a:rPr>
                <a:t>-black trees. It does not cause any extra overhead of space. All </a:t>
              </a:r>
              <a:r>
                <a:rPr lang="en-US" sz="1600" b="1" dirty="0">
                  <a:solidFill>
                    <a:srgbClr val="0070C0"/>
                  </a:solidFill>
                </a:rPr>
                <a:t>NULL nodes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correspond to a </a:t>
              </a:r>
              <a:r>
                <a:rPr lang="en-US" sz="1600" u="sng" dirty="0">
                  <a:solidFill>
                    <a:schemeClr val="tx1"/>
                  </a:solidFill>
                </a:rPr>
                <a:t>single node </a:t>
              </a:r>
              <a:r>
                <a:rPr lang="en-US" sz="1600" dirty="0">
                  <a:solidFill>
                    <a:schemeClr val="tx1"/>
                  </a:solidFill>
                </a:rPr>
                <a:t>in memory.</a:t>
              </a:r>
            </a:p>
          </p:txBody>
        </p:sp>
        <p:sp>
          <p:nvSpPr>
            <p:cNvPr id="157" name="Right Brace 156"/>
            <p:cNvSpPr/>
            <p:nvPr/>
          </p:nvSpPr>
          <p:spPr>
            <a:xfrm>
              <a:off x="7586414" y="5066065"/>
              <a:ext cx="381001" cy="609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0368868-67DA-8D4C-B563-649D48DE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31619-C42C-7CDA-B49C-5A3ACE9DA394}"/>
              </a:ext>
            </a:extLst>
          </p:cNvPr>
          <p:cNvSpPr txBox="1"/>
          <p:nvPr/>
        </p:nvSpPr>
        <p:spPr>
          <a:xfrm>
            <a:off x="3415510" y="798865"/>
            <a:ext cx="242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slight </a:t>
            </a:r>
            <a:r>
              <a:rPr lang="en-US" sz="2800" b="1" dirty="0">
                <a:solidFill>
                  <a:srgbClr val="C00000"/>
                </a:solidFill>
              </a:rPr>
              <a:t>change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937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/>
              <a:t> Black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A</a:t>
            </a:r>
            <a:r>
              <a:rPr lang="en-US" sz="2800" b="1" dirty="0">
                <a:solidFill>
                  <a:srgbClr val="7030A0"/>
                </a:solidFill>
              </a:rPr>
              <a:t> height balanced </a:t>
            </a:r>
            <a:r>
              <a:rPr lang="en-US" sz="2800" b="1" dirty="0">
                <a:solidFill>
                  <a:srgbClr val="002060"/>
                </a:solidFill>
              </a:rPr>
              <a:t>BST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Rotation </a:t>
            </a:r>
            <a:r>
              <a:rPr lang="en-US" sz="3200" dirty="0"/>
              <a:t>around a node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An important tool for </a:t>
            </a:r>
            <a:r>
              <a:rPr lang="en-US" sz="2400" b="1" dirty="0">
                <a:solidFill>
                  <a:srgbClr val="00B050"/>
                </a:solidFill>
              </a:rPr>
              <a:t>balancing </a:t>
            </a:r>
            <a:r>
              <a:rPr lang="en-US" sz="2400" b="1" dirty="0">
                <a:solidFill>
                  <a:schemeClr val="tx1"/>
                </a:solidFill>
              </a:rPr>
              <a:t>trees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1371600" y="5198327"/>
            <a:ext cx="65532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Each height balanced </a:t>
            </a:r>
            <a:r>
              <a:rPr lang="en-US" sz="2000" b="1" dirty="0">
                <a:solidFill>
                  <a:schemeClr val="tx1"/>
                </a:solidFill>
              </a:rPr>
              <a:t>BST</a:t>
            </a:r>
            <a:r>
              <a:rPr lang="en-US" sz="2000" dirty="0">
                <a:solidFill>
                  <a:schemeClr val="tx1"/>
                </a:solidFill>
              </a:rPr>
              <a:t> employs this tool which is derived from the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flexibility</a:t>
            </a:r>
            <a:r>
              <a:rPr lang="en-US" sz="2000" dirty="0">
                <a:solidFill>
                  <a:schemeClr val="tx1"/>
                </a:solidFill>
              </a:rPr>
              <a:t> which is </a:t>
            </a:r>
            <a:r>
              <a:rPr lang="en-US" sz="2000" i="1" u="sng" dirty="0">
                <a:solidFill>
                  <a:schemeClr val="tx1"/>
                </a:solidFill>
              </a:rPr>
              <a:t>hidden</a:t>
            </a:r>
            <a:r>
              <a:rPr lang="en-US" sz="2000" dirty="0">
                <a:solidFill>
                  <a:schemeClr val="tx1"/>
                </a:solidFill>
              </a:rPr>
              <a:t> in the structure of a </a:t>
            </a:r>
            <a:r>
              <a:rPr lang="en-US" sz="2000" b="1" dirty="0">
                <a:solidFill>
                  <a:schemeClr val="tx1"/>
                </a:solidFill>
              </a:rPr>
              <a:t>BST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flexibility (</a:t>
            </a:r>
            <a:r>
              <a:rPr lang="en-US" sz="2000" b="1" dirty="0">
                <a:solidFill>
                  <a:schemeClr val="tx1"/>
                </a:solidFill>
              </a:rPr>
              <a:t>pointer manipulation</a:t>
            </a:r>
            <a:r>
              <a:rPr lang="en-US" sz="2000" dirty="0">
                <a:solidFill>
                  <a:schemeClr val="tx1"/>
                </a:solidFill>
              </a:rPr>
              <a:t>) was inherited from linked list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2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Rotation</a:t>
            </a:r>
            <a:r>
              <a:rPr lang="en-US" sz="3600" dirty="0"/>
              <a:t> around a node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Homework:</a:t>
            </a:r>
          </a:p>
          <a:p>
            <a:pPr marL="0" indent="0">
              <a:buNone/>
            </a:pPr>
            <a:r>
              <a:rPr lang="en-US" sz="2000" dirty="0"/>
              <a:t>Write a neat code for right rotation and left rotation.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flipH="1">
            <a:off x="4155823" y="2819400"/>
            <a:ext cx="1101977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18087" y="1479363"/>
            <a:ext cx="1228827" cy="1846983"/>
            <a:chOff x="6248400" y="1479363"/>
            <a:chExt cx="1784378" cy="2711637"/>
          </a:xfrm>
        </p:grpSpPr>
        <p:grpSp>
          <p:nvGrpSpPr>
            <p:cNvPr id="69" name="Group 68"/>
            <p:cNvGrpSpPr/>
            <p:nvPr/>
          </p:nvGrpSpPr>
          <p:grpSpPr>
            <a:xfrm>
              <a:off x="6248400" y="2819400"/>
              <a:ext cx="1447800" cy="1371600"/>
              <a:chOff x="6248400" y="2819400"/>
              <a:chExt cx="1447800" cy="1371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39000" y="38862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v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248400" y="28194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6583975" y="3124200"/>
                <a:ext cx="731225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7239000" y="1828800"/>
              <a:ext cx="4572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484324" y="2057400"/>
              <a:ext cx="830876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1479363"/>
              <a:ext cx="412778" cy="3494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20000" y="2057400"/>
              <a:ext cx="412778" cy="4256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54031" y="19050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828800"/>
            <a:ext cx="1112292" cy="724138"/>
            <a:chOff x="5714999" y="1773038"/>
            <a:chExt cx="1621981" cy="1351162"/>
          </a:xfrm>
        </p:grpSpPr>
        <p:sp>
          <p:nvSpPr>
            <p:cNvPr id="72" name="Curved Down Arrow 71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1447800"/>
            <a:ext cx="2656014" cy="3124201"/>
            <a:chOff x="228600" y="1524000"/>
            <a:chExt cx="3927223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" y="1524000"/>
              <a:ext cx="3927223" cy="4495800"/>
              <a:chOff x="228600" y="1524000"/>
              <a:chExt cx="3927223" cy="4495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" y="2895600"/>
                <a:ext cx="3927223" cy="3124200"/>
                <a:chOff x="228600" y="2895600"/>
                <a:chExt cx="3927223" cy="31242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677628" y="3124200"/>
                  <a:ext cx="877995" cy="7824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2479423" y="2895600"/>
                  <a:ext cx="1676400" cy="2057400"/>
                  <a:chOff x="2479423" y="2895600"/>
                  <a:chExt cx="16764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479423" y="2895600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7" name="Isosceles Triangle 6"/>
                  <p:cNvSpPr/>
                  <p:nvPr/>
                </p:nvSpPr>
                <p:spPr>
                  <a:xfrm>
                    <a:off x="3247519" y="38862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857375" y="3124200"/>
                    <a:ext cx="841248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Isosceles Triangle 33"/>
                <p:cNvSpPr/>
                <p:nvPr/>
              </p:nvSpPr>
              <p:spPr>
                <a:xfrm>
                  <a:off x="1987296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38" name="Straight Arrow Connector 37"/>
                <p:cNvCxnSpPr>
                  <a:endCxn id="34" idx="0"/>
                </p:cNvCxnSpPr>
                <p:nvPr/>
              </p:nvCxnSpPr>
              <p:spPr>
                <a:xfrm>
                  <a:off x="1710223" y="4191000"/>
                  <a:ext cx="731225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228600" y="3906645"/>
                  <a:ext cx="1600200" cy="2113155"/>
                  <a:chOff x="228600" y="3906645"/>
                  <a:chExt cx="1600200" cy="211315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371600" y="3906645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070C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2286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685800" y="4191000"/>
                    <a:ext cx="838200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1481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04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Oval 44"/>
              <p:cNvSpPr/>
              <p:nvPr/>
            </p:nvSpPr>
            <p:spPr>
              <a:xfrm>
                <a:off x="3352800" y="18288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67000" y="2133600"/>
                <a:ext cx="8308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743045" y="1524000"/>
                <a:ext cx="412778" cy="3494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743045" y="2088963"/>
                <a:ext cx="412778" cy="4256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312990" y="1752600"/>
            <a:ext cx="896810" cy="685800"/>
            <a:chOff x="1143000" y="1752600"/>
            <a:chExt cx="896810" cy="685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43000" y="1752600"/>
              <a:ext cx="896810" cy="685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99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18089" y="3326346"/>
            <a:ext cx="839613" cy="1245654"/>
            <a:chOff x="6118089" y="3326346"/>
            <a:chExt cx="839613" cy="1245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Isosceles Triangle 73"/>
                <p:cNvSpPr/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4" name="Isosceles Tri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089" y="3845368"/>
                  <a:ext cx="625511" cy="726632"/>
                </a:xfrm>
                <a:prstGeom prst="triangle">
                  <a:avLst/>
                </a:prstGeom>
                <a:blipFill rotWithShape="1">
                  <a:blip r:embed="rId7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/>
            <p:nvPr/>
          </p:nvCxnSpPr>
          <p:spPr>
            <a:xfrm flipH="1">
              <a:off x="6437988" y="3326346"/>
              <a:ext cx="519714" cy="519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10177" y="3326346"/>
            <a:ext cx="892089" cy="1245655"/>
            <a:chOff x="7010177" y="3326346"/>
            <a:chExt cx="892089" cy="1245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Isosceles Triangle 75"/>
                <p:cNvSpPr/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76" name="Isosceles Tri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754" y="3845369"/>
                  <a:ext cx="625512" cy="726632"/>
                </a:xfrm>
                <a:prstGeom prst="triangle">
                  <a:avLst/>
                </a:prstGeom>
                <a:blipFill rotWithShape="1">
                  <a:blip r:embed="rId8"/>
                  <a:stretch>
                    <a:fillRect r="-943" b="-15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endCxn id="76" idx="0"/>
            </p:cNvCxnSpPr>
            <p:nvPr/>
          </p:nvCxnSpPr>
          <p:spPr>
            <a:xfrm>
              <a:off x="7010177" y="3326346"/>
              <a:ext cx="579333" cy="519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330952" y="2590800"/>
            <a:ext cx="892089" cy="1245654"/>
            <a:chOff x="5330952" y="3326346"/>
            <a:chExt cx="892089" cy="1245654"/>
          </a:xfrm>
        </p:grpSpPr>
        <p:grpSp>
          <p:nvGrpSpPr>
            <p:cNvPr id="6" name="Group 5"/>
            <p:cNvGrpSpPr/>
            <p:nvPr/>
          </p:nvGrpSpPr>
          <p:grpSpPr>
            <a:xfrm>
              <a:off x="5330952" y="3326346"/>
              <a:ext cx="892089" cy="1245654"/>
              <a:chOff x="5330952" y="2599714"/>
              <a:chExt cx="892089" cy="1245654"/>
            </a:xfrm>
          </p:grpSpPr>
          <p:sp>
            <p:nvSpPr>
              <p:cNvPr id="65" name="Isosceles Triangle 64"/>
              <p:cNvSpPr/>
              <p:nvPr/>
            </p:nvSpPr>
            <p:spPr>
              <a:xfrm>
                <a:off x="5330952" y="3118736"/>
                <a:ext cx="625512" cy="726632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645807" y="2599714"/>
                <a:ext cx="577234" cy="5190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4244236"/>
                  <a:ext cx="339081" cy="2515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195" r="-57143" b="-85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ounded Rectangle 63">
            <a:extLst>
              <a:ext uri="{FF2B5EF4-FFF2-40B4-BE49-F238E27FC236}">
                <a16:creationId xmlns:a16="http://schemas.microsoft.com/office/drawing/2014/main" id="{7816E9F4-D75E-8656-835A-20284936AD02}"/>
              </a:ext>
            </a:extLst>
          </p:cNvPr>
          <p:cNvSpPr/>
          <p:nvPr/>
        </p:nvSpPr>
        <p:spPr>
          <a:xfrm>
            <a:off x="2558750" y="4655616"/>
            <a:ext cx="4344742" cy="7266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Note that the tree </a:t>
            </a:r>
            <a:r>
              <a:rPr lang="en-US" b="1" i="1" dirty="0">
                <a:solidFill>
                  <a:schemeClr val="tx1"/>
                </a:solidFill>
              </a:rPr>
              <a:t>T </a:t>
            </a:r>
            <a:r>
              <a:rPr lang="en-US" i="1" dirty="0">
                <a:solidFill>
                  <a:schemeClr val="tx1"/>
                </a:solidFill>
              </a:rPr>
              <a:t>continues to remain a BST even after rotation around any node.  </a:t>
            </a:r>
          </a:p>
        </p:txBody>
      </p:sp>
    </p:spTree>
    <p:extLst>
      <p:ext uri="{BB962C8B-B14F-4D97-AF65-F5344CB8AC3E}">
        <p14:creationId xmlns:p14="http://schemas.microsoft.com/office/powerpoint/2010/main" val="133558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5" grpId="0" animBg="1"/>
      <p:bldP spid="35" grpId="1" animBg="1"/>
      <p:bldP spid="73" grpId="0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</a:t>
            </a:r>
            <a:r>
              <a:rPr lang="en-US" b="1" dirty="0"/>
              <a:t>Black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Red-Black tree is a binary search tree </a:t>
            </a:r>
          </a:p>
          <a:p>
            <a:pPr marL="0" indent="0">
              <a:buNone/>
            </a:pPr>
            <a:r>
              <a:rPr lang="en-US" sz="2000" dirty="0"/>
              <a:t>satisfying the following properties: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node is colored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or </a:t>
            </a:r>
            <a:r>
              <a:rPr lang="en-US" sz="2000" b="1" dirty="0"/>
              <a:t>black.</a:t>
            </a:r>
          </a:p>
          <a:p>
            <a:endParaRPr lang="en-US" sz="2000" dirty="0"/>
          </a:p>
          <a:p>
            <a:r>
              <a:rPr lang="en-US" sz="2000" dirty="0"/>
              <a:t>Each leaf is colored </a:t>
            </a:r>
            <a:r>
              <a:rPr lang="en-US" sz="2000" b="1" dirty="0"/>
              <a:t>black</a:t>
            </a:r>
          </a:p>
          <a:p>
            <a:endParaRPr lang="en-US" sz="2000" dirty="0"/>
          </a:p>
          <a:p>
            <a:r>
              <a:rPr lang="en-US" sz="2000" dirty="0"/>
              <a:t>Every </a:t>
            </a:r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dirty="0"/>
              <a:t>node will have</a:t>
            </a:r>
          </a:p>
          <a:p>
            <a:endParaRPr lang="en-US" sz="2000" dirty="0"/>
          </a:p>
          <a:p>
            <a:r>
              <a:rPr lang="en-US" sz="2000" dirty="0"/>
              <a:t>No. of </a:t>
            </a:r>
            <a:r>
              <a:rPr lang="en-US" sz="2000" b="1" u="sng" dirty="0"/>
              <a:t>black</a:t>
            </a:r>
            <a:r>
              <a:rPr lang="en-US" sz="2000" u="sng" dirty="0"/>
              <a:t> nodes</a:t>
            </a:r>
            <a:r>
              <a:rPr lang="en-US" sz="2000" dirty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876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81600" y="5334000"/>
            <a:ext cx="2209800" cy="914400"/>
            <a:chOff x="5181600" y="4953000"/>
            <a:chExt cx="2209800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5929910" y="54672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height</a:t>
              </a:r>
              <a:endParaRPr lang="en-IN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505200" y="3429000"/>
            <a:ext cx="205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so is the root.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1661" y="4153829"/>
            <a:ext cx="2568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both its children </a:t>
            </a:r>
            <a:r>
              <a:rPr lang="en-US" sz="2000" b="1" dirty="0"/>
              <a:t>black.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221AC5-329B-EA44-81A7-FACBB0886D85}"/>
              </a:ext>
            </a:extLst>
          </p:cNvPr>
          <p:cNvSpPr/>
          <p:nvPr/>
        </p:nvSpPr>
        <p:spPr>
          <a:xfrm>
            <a:off x="4876800" y="4851250"/>
            <a:ext cx="27432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947A9-63EB-4B43-A92C-397D6AACC2D3}"/>
              </a:ext>
            </a:extLst>
          </p:cNvPr>
          <p:cNvSpPr/>
          <p:nvPr/>
        </p:nvSpPr>
        <p:spPr>
          <a:xfrm>
            <a:off x="2862945" y="4846334"/>
            <a:ext cx="27432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/>
      <p:bldP spid="9" grpId="0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binary search 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92963" y="4683629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096000" y="4675899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68941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/>
          <p:cNvGrpSpPr/>
          <p:nvPr/>
        </p:nvGrpSpPr>
        <p:grpSpPr>
          <a:xfrm>
            <a:off x="1143000" y="1643390"/>
            <a:ext cx="6400800" cy="3309610"/>
            <a:chOff x="1143000" y="1600200"/>
            <a:chExt cx="6400800" cy="3309610"/>
          </a:xfrm>
        </p:grpSpPr>
        <p:sp>
          <p:nvSpPr>
            <p:cNvPr id="235" name="Oval 23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endCxn id="306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5815336" y="4848837"/>
            <a:ext cx="2642864" cy="1170963"/>
          </a:xfrm>
          <a:prstGeom prst="cloudCallout">
            <a:avLst>
              <a:gd name="adj1" fmla="val 64533"/>
              <a:gd name="adj2" fmla="val 843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color the nodes to make it a red-black tree ?</a:t>
            </a:r>
          </a:p>
        </p:txBody>
      </p:sp>
    </p:spTree>
    <p:extLst>
      <p:ext uri="{BB962C8B-B14F-4D97-AF65-F5344CB8AC3E}">
        <p14:creationId xmlns:p14="http://schemas.microsoft.com/office/powerpoint/2010/main" val="233102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28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46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67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31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35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49</a:t>
            </a:r>
          </a:p>
        </p:txBody>
      </p:sp>
      <p:sp>
        <p:nvSpPr>
          <p:cNvPr id="172" name="Up Ribbon 171"/>
          <p:cNvSpPr/>
          <p:nvPr/>
        </p:nvSpPr>
        <p:spPr>
          <a:xfrm>
            <a:off x="3128671" y="5638800"/>
            <a:ext cx="2927048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Red Black Tree</a:t>
            </a:r>
          </a:p>
        </p:txBody>
      </p:sp>
    </p:spTree>
    <p:extLst>
      <p:ext uri="{BB962C8B-B14F-4D97-AF65-F5344CB8AC3E}">
        <p14:creationId xmlns:p14="http://schemas.microsoft.com/office/powerpoint/2010/main" val="2494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Definition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A Binary Tree </a:t>
            </a:r>
            <a:r>
              <a:rPr lang="en-US" sz="1800" b="1" dirty="0">
                <a:solidFill>
                  <a:srgbClr val="006C31"/>
                </a:solidFill>
              </a:rPr>
              <a:t>T</a:t>
            </a:r>
            <a:r>
              <a:rPr lang="en-US" sz="1800" dirty="0"/>
              <a:t> storing </a:t>
            </a:r>
            <a:r>
              <a:rPr lang="en-US" sz="1800" b="1" dirty="0"/>
              <a:t>values</a:t>
            </a:r>
            <a:r>
              <a:rPr lang="en-US" sz="1800" dirty="0"/>
              <a:t> is said to be Binary Search Tree </a:t>
            </a:r>
          </a:p>
          <a:p>
            <a:pPr marL="0" indent="0">
              <a:buNone/>
            </a:pPr>
            <a:r>
              <a:rPr lang="en-US" sz="1800" dirty="0"/>
              <a:t>if for each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in T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&lt;&gt; NULL, then 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)&lt;&gt;NULL, then </a:t>
            </a: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 &lt; </a:t>
            </a:r>
            <a:r>
              <a:rPr lang="en-US" sz="1800" b="1" dirty="0"/>
              <a:t>value </a:t>
            </a:r>
            <a:r>
              <a:rPr lang="en-US" sz="1800" dirty="0"/>
              <a:t>of every node in </a:t>
            </a:r>
            <a:r>
              <a:rPr lang="en-US" sz="1800" b="1" dirty="0" err="1"/>
              <a:t>subtree</a:t>
            </a:r>
            <a:r>
              <a:rPr lang="en-US" sz="1800" b="1" dirty="0"/>
              <a:t>(right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root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176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6173" y="6039465"/>
            <a:ext cx="48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 &gt; </a:t>
            </a:r>
            <a:r>
              <a:rPr lang="en-US" b="1" dirty="0"/>
              <a:t>value </a:t>
            </a:r>
            <a:r>
              <a:rPr lang="en-US" dirty="0"/>
              <a:t>of every node in </a:t>
            </a:r>
            <a:r>
              <a:rPr lang="en-US" b="1" dirty="0" err="1"/>
              <a:t>subtree</a:t>
            </a:r>
            <a:r>
              <a:rPr lang="en-US" dirty="0"/>
              <a:t>(</a:t>
            </a:r>
            <a:r>
              <a:rPr lang="en-US" b="1" dirty="0"/>
              <a:t>left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)).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596643" y="2590800"/>
            <a:ext cx="756157" cy="533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49530" y="2297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Why is a </a:t>
            </a:r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tree height balanced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: a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can be the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Make use of this hint to prove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  <a:blipFill>
                <a:blip r:embed="rId2"/>
                <a:stretch>
                  <a:fillRect l="-793" t="-706" b="-1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3E5B20-5840-FD46-A727-C0715BE9B4F6}"/>
              </a:ext>
            </a:extLst>
          </p:cNvPr>
          <p:cNvSpPr/>
          <p:nvPr/>
        </p:nvSpPr>
        <p:spPr>
          <a:xfrm>
            <a:off x="672797" y="1417638"/>
            <a:ext cx="27432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4CEE5C-0E73-2A44-BC34-E07E937F7BBA}"/>
              </a:ext>
            </a:extLst>
          </p:cNvPr>
          <p:cNvSpPr/>
          <p:nvPr/>
        </p:nvSpPr>
        <p:spPr>
          <a:xfrm>
            <a:off x="649559" y="2067128"/>
            <a:ext cx="27432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329AEC-5550-944B-962A-FD956C406C00}"/>
              </a:ext>
            </a:extLst>
          </p:cNvPr>
          <p:cNvSpPr/>
          <p:nvPr/>
        </p:nvSpPr>
        <p:spPr>
          <a:xfrm>
            <a:off x="1238865" y="3073855"/>
            <a:ext cx="27432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C016ED-E218-504D-95CD-A6A2A85619A7}"/>
              </a:ext>
            </a:extLst>
          </p:cNvPr>
          <p:cNvSpPr/>
          <p:nvPr/>
        </p:nvSpPr>
        <p:spPr>
          <a:xfrm>
            <a:off x="1371600" y="2571690"/>
            <a:ext cx="32766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83">
            <a:extLst>
              <a:ext uri="{FF2B5EF4-FFF2-40B4-BE49-F238E27FC236}">
                <a16:creationId xmlns:a16="http://schemas.microsoft.com/office/drawing/2014/main" id="{306FFC69-8CCE-7FB3-2072-379BD6BFF12D}"/>
              </a:ext>
            </a:extLst>
          </p:cNvPr>
          <p:cNvSpPr/>
          <p:nvPr/>
        </p:nvSpPr>
        <p:spPr>
          <a:xfrm>
            <a:off x="6172200" y="2438400"/>
            <a:ext cx="2057400" cy="612648"/>
          </a:xfrm>
          <a:prstGeom prst="borderCallout1">
            <a:avLst>
              <a:gd name="adj1" fmla="val 49693"/>
              <a:gd name="adj2" fmla="val -1016"/>
              <a:gd name="adj3" fmla="val 314539"/>
              <a:gd name="adj4" fmla="val -7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this “green structure”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85A4EF-BD48-9718-E10B-ED18CCBCCDED}"/>
              </a:ext>
            </a:extLst>
          </p:cNvPr>
          <p:cNvSpPr/>
          <p:nvPr/>
        </p:nvSpPr>
        <p:spPr>
          <a:xfrm>
            <a:off x="4381500" y="379666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0" grpId="0" animBg="1"/>
      <p:bldP spid="69" grpId="0"/>
      <p:bldP spid="83" grpId="0"/>
      <p:bldP spid="42" grpId="0" animBg="1"/>
      <p:bldP spid="44" grpId="0" animBg="1"/>
      <p:bldP spid="45" grpId="0" animBg="1"/>
      <p:bldP spid="46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Insertion </a:t>
            </a:r>
            <a:r>
              <a:rPr lang="en-US" b="1" dirty="0"/>
              <a:t>in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Black tree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All it involves is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playing with </a:t>
            </a:r>
            <a:r>
              <a:rPr lang="en-US" sz="2400" b="1" dirty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C00000"/>
                </a:solidFill>
              </a:rPr>
              <a:t>rotations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Insertion </a:t>
            </a:r>
            <a:r>
              <a:rPr lang="en-US" b="1" dirty="0"/>
              <a:t>in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Black tree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E20A8C6-1D35-EC4A-8410-A96F064C5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cxnSp>
        <p:nvCxnSpPr>
          <p:cNvPr id="174" name="Straight Arrow Connector 173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Up Ribbon 174"/>
          <p:cNvSpPr/>
          <p:nvPr/>
        </p:nvSpPr>
        <p:spPr>
          <a:xfrm>
            <a:off x="5650868" y="1371601"/>
            <a:ext cx="311213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83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6934200" y="3168402"/>
            <a:ext cx="6948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Callout 176"/>
          <p:cNvSpPr/>
          <p:nvPr/>
        </p:nvSpPr>
        <p:spPr>
          <a:xfrm>
            <a:off x="4648200" y="5418822"/>
            <a:ext cx="2209800" cy="753378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color should we assign to the new node ?</a:t>
            </a:r>
          </a:p>
        </p:txBody>
      </p:sp>
      <p:sp>
        <p:nvSpPr>
          <p:cNvPr id="3" name="Down Ribbon 2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shall assign every newly inserted node a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color. (give reason)</a:t>
            </a:r>
          </a:p>
        </p:txBody>
      </p:sp>
    </p:spTree>
    <p:extLst>
      <p:ext uri="{BB962C8B-B14F-4D97-AF65-F5344CB8AC3E}">
        <p14:creationId xmlns:p14="http://schemas.microsoft.com/office/powerpoint/2010/main" val="407520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5" grpId="0" animBg="1"/>
      <p:bldP spid="175" grpId="1" animBg="1"/>
      <p:bldP spid="177" grpId="0" animBg="1"/>
      <p:bldP spid="177" grpId="1" animBg="1"/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54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34526" y="4006602"/>
            <a:ext cx="3494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5650868" y="3221205"/>
            <a:ext cx="61079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876800" y="3524361"/>
            <a:ext cx="1899031" cy="2724039"/>
            <a:chOff x="4876800" y="3524361"/>
            <a:chExt cx="1899031" cy="2724039"/>
          </a:xfrm>
        </p:grpSpPr>
        <p:sp>
          <p:nvSpPr>
            <p:cNvPr id="3" name="Arc 2"/>
            <p:cNvSpPr/>
            <p:nvPr/>
          </p:nvSpPr>
          <p:spPr>
            <a:xfrm rot="11261533">
              <a:off x="5608326" y="3524361"/>
              <a:ext cx="1167505" cy="1282495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876800" y="5942076"/>
              <a:ext cx="1345568" cy="306324"/>
            </a:xfrm>
            <a:prstGeom prst="borderCallout1">
              <a:avLst>
                <a:gd name="adj1" fmla="val 549"/>
                <a:gd name="adj2" fmla="val 18420"/>
                <a:gd name="adj3" fmla="val -433551"/>
                <a:gd name="adj4" fmla="val 652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</p:grpSp>
      <p:sp>
        <p:nvSpPr>
          <p:cNvPr id="207" name="Down Ribbon 206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have again a red black tree.</a:t>
            </a:r>
          </a:p>
        </p:txBody>
      </p:sp>
      <p:sp>
        <p:nvSpPr>
          <p:cNvPr id="208" name="Cloud Callout 207"/>
          <p:cNvSpPr/>
          <p:nvPr/>
        </p:nvSpPr>
        <p:spPr>
          <a:xfrm>
            <a:off x="1167875" y="5562600"/>
            <a:ext cx="3404126" cy="91440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</a:p>
        </p:txBody>
      </p:sp>
    </p:spTree>
    <p:extLst>
      <p:ext uri="{BB962C8B-B14F-4D97-AF65-F5344CB8AC3E}">
        <p14:creationId xmlns:p14="http://schemas.microsoft.com/office/powerpoint/2010/main" val="338203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07" grpId="0" animBg="1"/>
      <p:bldP spid="207" grpId="1" animBg="1"/>
      <p:bldP spid="208" grpId="0" animBg="1"/>
      <p:bldP spid="20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2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insert </a:t>
            </a:r>
            <a:r>
              <a:rPr lang="en-US" sz="1400" b="1" dirty="0">
                <a:solidFill>
                  <a:srgbClr val="0070C0"/>
                </a:solidFill>
              </a:rPr>
              <a:t>44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3048000" y="2252990"/>
            <a:ext cx="1349681" cy="5664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212837" y="3221205"/>
            <a:ext cx="58121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114800" y="4114800"/>
            <a:ext cx="237746" cy="41243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529327" y="4876800"/>
            <a:ext cx="118873" cy="26206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87073" y="4664451"/>
            <a:ext cx="2642327" cy="1583949"/>
            <a:chOff x="3987073" y="4664451"/>
            <a:chExt cx="2642327" cy="1583949"/>
          </a:xfrm>
        </p:grpSpPr>
        <p:sp>
          <p:nvSpPr>
            <p:cNvPr id="232" name="Line Callout 1 231"/>
            <p:cNvSpPr/>
            <p:nvPr/>
          </p:nvSpPr>
          <p:spPr>
            <a:xfrm>
              <a:off x="5283832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335262"/>
                <a:gd name="adj4" fmla="val -38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233" name="Arc 232"/>
            <p:cNvSpPr/>
            <p:nvPr/>
          </p:nvSpPr>
          <p:spPr>
            <a:xfrm rot="925003">
              <a:off x="3987073" y="4664451"/>
              <a:ext cx="800784" cy="777539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Cloud Callout 233"/>
          <p:cNvSpPr/>
          <p:nvPr/>
        </p:nvSpPr>
        <p:spPr>
          <a:xfrm>
            <a:off x="762000" y="5503130"/>
            <a:ext cx="3335679" cy="97387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</a:p>
        </p:txBody>
      </p:sp>
    </p:spTree>
    <p:extLst>
      <p:ext uri="{BB962C8B-B14F-4D97-AF65-F5344CB8AC3E}">
        <p14:creationId xmlns:p14="http://schemas.microsoft.com/office/powerpoint/2010/main" val="37295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34" grpId="0" animBg="1"/>
      <p:bldP spid="23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Cloud Callout 176"/>
          <p:cNvSpPr/>
          <p:nvPr/>
        </p:nvSpPr>
        <p:spPr>
          <a:xfrm>
            <a:off x="340931" y="5531127"/>
            <a:ext cx="1887162" cy="97387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 the same trick again.</a:t>
            </a:r>
          </a:p>
        </p:txBody>
      </p:sp>
    </p:spTree>
    <p:extLst>
      <p:ext uri="{BB962C8B-B14F-4D97-AF65-F5344CB8AC3E}">
        <p14:creationId xmlns:p14="http://schemas.microsoft.com/office/powerpoint/2010/main" val="295894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sp>
        <p:nvSpPr>
          <p:cNvPr id="177" name="Line Callout 2 176"/>
          <p:cNvSpPr/>
          <p:nvPr/>
        </p:nvSpPr>
        <p:spPr>
          <a:xfrm>
            <a:off x="5743895" y="1966332"/>
            <a:ext cx="3268966" cy="534905"/>
          </a:xfrm>
          <a:prstGeom prst="borderCallout2">
            <a:avLst>
              <a:gd name="adj1" fmla="val 49290"/>
              <a:gd name="adj2" fmla="val 220"/>
              <a:gd name="adj3" fmla="val 52824"/>
              <a:gd name="adj4" fmla="val -12002"/>
              <a:gd name="adj5" fmla="val 55486"/>
              <a:gd name="adj6" fmla="val -30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Color imbalance is removed. But the root is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>
                <a:solidFill>
                  <a:srgbClr val="7030A0"/>
                </a:solidFill>
              </a:rPr>
              <a:t> now. </a:t>
            </a:r>
          </a:p>
        </p:txBody>
      </p:sp>
      <p:sp>
        <p:nvSpPr>
          <p:cNvPr id="174" name="Cloud Callout 173"/>
          <p:cNvSpPr/>
          <p:nvPr/>
        </p:nvSpPr>
        <p:spPr>
          <a:xfrm>
            <a:off x="2145595" y="1082190"/>
            <a:ext cx="2197805" cy="105141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color it </a:t>
            </a:r>
            <a:r>
              <a:rPr lang="en-US" b="1" dirty="0">
                <a:solidFill>
                  <a:schemeClr val="tx1"/>
                </a:solidFill>
              </a:rPr>
              <a:t>black.</a:t>
            </a:r>
          </a:p>
        </p:txBody>
      </p:sp>
    </p:spTree>
    <p:extLst>
      <p:ext uri="{BB962C8B-B14F-4D97-AF65-F5344CB8AC3E}">
        <p14:creationId xmlns:p14="http://schemas.microsoft.com/office/powerpoint/2010/main" val="34583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4" grpId="0" animBg="1"/>
      <p:bldP spid="17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95800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5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): </a:t>
            </a:r>
          </a:p>
          <a:p>
            <a:pPr marL="0" indent="0">
              <a:buNone/>
            </a:pPr>
            <a:r>
              <a:rPr lang="en-US" sz="2000" dirty="0"/>
              <a:t>The maximum number of nodes on any path from root to a leaf node of 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Recall</a:t>
            </a:r>
            <a:r>
              <a:rPr lang="en-US" sz="2000" dirty="0">
                <a:solidFill>
                  <a:srgbClr val="006C31"/>
                </a:solidFill>
              </a:rPr>
              <a:t> from the past lectures on BST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Height of a BST  is the </a:t>
            </a:r>
            <a:r>
              <a:rPr lang="en-US" sz="2000" b="1" dirty="0"/>
              <a:t>most crucial parameter </a:t>
            </a:r>
            <a:r>
              <a:rPr lang="en-US" sz="2000" dirty="0"/>
              <a:t>to measure its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2734AC-CD44-A94D-ABE5-B97BD8D4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B6FD2-7EA0-8C4B-A0CC-7EA186E92B84}"/>
              </a:ext>
            </a:extLst>
          </p:cNvPr>
          <p:cNvSpPr txBox="1"/>
          <p:nvPr/>
        </p:nvSpPr>
        <p:spPr>
          <a:xfrm>
            <a:off x="3712827" y="846138"/>
            <a:ext cx="116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61664-CC0E-1940-9C6F-DFC0FA96EBFE}"/>
              </a:ext>
            </a:extLst>
          </p:cNvPr>
          <p:cNvSpPr/>
          <p:nvPr/>
        </p:nvSpPr>
        <p:spPr>
          <a:xfrm>
            <a:off x="3962400" y="3548826"/>
            <a:ext cx="41148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E1B9-79A4-C880-D2C5-EC9630E90410}"/>
              </a:ext>
            </a:extLst>
          </p:cNvPr>
          <p:cNvSpPr/>
          <p:nvPr/>
        </p:nvSpPr>
        <p:spPr>
          <a:xfrm>
            <a:off x="5105400" y="5086290"/>
            <a:ext cx="4114800" cy="6287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summary till now 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be the newly inserted node. Assign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color to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1: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/>
              <a:t>black</a:t>
            </a: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                                 nothing needs to be done.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2: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Swap colors of </a:t>
            </a:r>
            <a:r>
              <a:rPr lang="en-US" sz="2000" b="1" i="1" dirty="0"/>
              <a:t>parent</a:t>
            </a:r>
            <a:r>
              <a:rPr lang="en-US" sz="2000" dirty="0"/>
              <a:t> (and </a:t>
            </a:r>
            <a:r>
              <a:rPr lang="en-US" sz="2000" b="1" i="1" dirty="0"/>
              <a:t>uncle</a:t>
            </a:r>
            <a:r>
              <a:rPr lang="en-US" sz="2000" dirty="0"/>
              <a:t>) with </a:t>
            </a:r>
            <a:r>
              <a:rPr lang="en-US" sz="2000" b="1" i="1" dirty="0"/>
              <a:t>grandparent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     This balances the color at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but may lead to </a:t>
            </a:r>
            <a:r>
              <a:rPr lang="en-US" sz="2000" u="sng" dirty="0"/>
              <a:t>imbalance</a:t>
            </a:r>
            <a:r>
              <a:rPr lang="en-US" sz="2000" dirty="0"/>
              <a:t> of color at</a:t>
            </a:r>
          </a:p>
          <a:p>
            <a:pPr marL="0" indent="0">
              <a:buNone/>
            </a:pPr>
            <a:r>
              <a:rPr lang="en-US" sz="2000" dirty="0"/>
              <a:t>     grandparent of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. So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i="1" dirty="0"/>
              <a:t>grandparent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), and proceed upwards similarly. </a:t>
            </a:r>
          </a:p>
          <a:p>
            <a:pPr marL="0" indent="0">
              <a:buNone/>
            </a:pPr>
            <a:r>
              <a:rPr lang="en-US" sz="2000" dirty="0"/>
              <a:t>     If in this manner </a:t>
            </a:r>
            <a:r>
              <a:rPr lang="en-US" sz="2000" i="1" dirty="0">
                <a:solidFill>
                  <a:srgbClr val="0070C0"/>
                </a:solidFill>
              </a:rPr>
              <a:t>p </a:t>
            </a:r>
            <a:r>
              <a:rPr lang="en-US" sz="2000" dirty="0"/>
              <a:t>becomes </a:t>
            </a:r>
            <a:r>
              <a:rPr lang="en-US" sz="2000" b="1" dirty="0"/>
              <a:t>root</a:t>
            </a:r>
            <a:r>
              <a:rPr lang="en-US" sz="2000" dirty="0"/>
              <a:t>, then we color it </a:t>
            </a:r>
            <a:r>
              <a:rPr lang="en-US" sz="2000" b="1" dirty="0"/>
              <a:t>black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Case 3: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/>
              <a:t>black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                      </a:t>
            </a:r>
            <a:r>
              <a:rPr lang="en-US" sz="2000" b="1" dirty="0">
                <a:solidFill>
                  <a:srgbClr val="7030A0"/>
                </a:solidFill>
              </a:rPr>
              <a:t>This is a nontrivial case. So we need some more tools ….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Handling 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Description of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colored node.</a:t>
            </a:r>
          </a:p>
          <a:p>
            <a:r>
              <a:rPr lang="en-US" sz="2400" b="1" i="1" dirty="0"/>
              <a:t>parent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) </a:t>
            </a:r>
            <a:r>
              <a:rPr lang="en-US" sz="2400" dirty="0"/>
              <a:t>is also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.</a:t>
            </a:r>
          </a:p>
          <a:p>
            <a:r>
              <a:rPr lang="en-US" sz="2400" b="1" i="1" dirty="0"/>
              <a:t>uncle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i="1" dirty="0"/>
              <a:t>) </a:t>
            </a:r>
            <a:r>
              <a:rPr lang="en-US" sz="2400" dirty="0"/>
              <a:t>is</a:t>
            </a:r>
            <a:r>
              <a:rPr lang="en-US" sz="2400" i="1" dirty="0"/>
              <a:t> </a:t>
            </a:r>
            <a:r>
              <a:rPr lang="en-US" sz="2400" b="1" dirty="0"/>
              <a:t>black</a:t>
            </a:r>
            <a:r>
              <a:rPr lang="en-US" sz="2400" i="1" dirty="0"/>
              <a:t>.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Without loss of generality assume: </a:t>
            </a:r>
            <a:r>
              <a:rPr lang="en-US" sz="2000" dirty="0"/>
              <a:t>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>
                <a:solidFill>
                  <a:srgbClr val="7030A0"/>
                </a:solidFill>
              </a:rPr>
              <a:t>is</a:t>
            </a:r>
            <a:r>
              <a:rPr lang="en-US" sz="2000" i="1" dirty="0"/>
              <a:t> </a:t>
            </a:r>
            <a:r>
              <a:rPr lang="en-US" sz="2000" b="1" i="1" dirty="0"/>
              <a:t>left child </a:t>
            </a:r>
            <a:r>
              <a:rPr lang="en-US" sz="2000" dirty="0">
                <a:solidFill>
                  <a:srgbClr val="7030A0"/>
                </a:solidFill>
              </a:rPr>
              <a:t>of</a:t>
            </a:r>
            <a:r>
              <a:rPr lang="en-US" sz="2000" dirty="0"/>
              <a:t> g</a:t>
            </a:r>
            <a:r>
              <a:rPr lang="en-US" sz="2000" b="1" i="1" dirty="0"/>
              <a:t>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).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000" dirty="0"/>
              <a:t>(The case when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</a:t>
            </a:r>
            <a:r>
              <a:rPr lang="en-US" sz="2000" i="1" dirty="0"/>
              <a:t> </a:t>
            </a:r>
            <a:r>
              <a:rPr lang="en-US" sz="2000" b="1" i="1" dirty="0"/>
              <a:t>right child </a:t>
            </a:r>
            <a:r>
              <a:rPr lang="en-US" sz="2000" dirty="0"/>
              <a:t>of </a:t>
            </a:r>
            <a:r>
              <a:rPr lang="en-US" sz="2000" b="1" i="1" dirty="0"/>
              <a:t>grandparent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 handled similarly.)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Handling the case 3</a:t>
            </a:r>
            <a:br>
              <a:rPr lang="en-US" sz="3200" b="1" dirty="0"/>
            </a:br>
            <a:r>
              <a:rPr lang="en-US" sz="2000" b="1" dirty="0">
                <a:solidFill>
                  <a:srgbClr val="7030A0"/>
                </a:solidFill>
              </a:rPr>
              <a:t>two cases arise depending upon whether p is left/right child of its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5506" y="2133600"/>
            <a:ext cx="3125894" cy="2590800"/>
            <a:chOff x="455506" y="2133600"/>
            <a:chExt cx="3125894" cy="25908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138592" y="2133600"/>
              <a:ext cx="2442808" cy="2590800"/>
              <a:chOff x="1062392" y="1295400"/>
              <a:chExt cx="2442808" cy="25908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829175" y="2407404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371436" y="2286000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g</a:t>
                </a:r>
              </a:p>
            </p:txBody>
          </p:sp>
          <p:cxnSp>
            <p:nvCxnSpPr>
              <p:cNvPr id="14" name="Straight Arrow Connector 13"/>
              <p:cNvCxnSpPr>
                <a:endCxn id="79" idx="0"/>
              </p:cNvCxnSpPr>
              <p:nvPr/>
            </p:nvCxnSpPr>
            <p:spPr>
              <a:xfrm>
                <a:off x="2627048" y="2407404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1622206" y="2951137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37" name="Straight Arrow Connector 36"/>
              <p:cNvCxnSpPr>
                <a:stCxn id="32" idx="3"/>
                <a:endCxn id="64" idx="0"/>
              </p:cNvCxnSpPr>
              <p:nvPr/>
            </p:nvCxnSpPr>
            <p:spPr>
              <a:xfrm flipH="1">
                <a:off x="1216996" y="3131928"/>
                <a:ext cx="450492" cy="542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962109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>
                <a:endCxn id="5" idx="0"/>
              </p:cNvCxnSpPr>
              <p:nvPr/>
            </p:nvCxnSpPr>
            <p:spPr>
              <a:xfrm flipH="1">
                <a:off x="2526041" y="17190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226035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226035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062392" y="36743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124200" y="2971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5506" y="3745468"/>
              <a:ext cx="710778" cy="738664"/>
              <a:chOff x="988906" y="2357145"/>
              <a:chExt cx="710778" cy="738664"/>
            </a:xfrm>
          </p:grpSpPr>
          <p:cxnSp>
            <p:nvCxnSpPr>
              <p:cNvPr id="88" name="Straight Arrow Connector 87"/>
              <p:cNvCxnSpPr>
                <a:endCxn id="64" idx="1"/>
              </p:cNvCxnSpPr>
              <p:nvPr/>
            </p:nvCxnSpPr>
            <p:spPr>
              <a:xfrm>
                <a:off x="1219200" y="25908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88906" y="235714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889406" y="1883024"/>
            <a:ext cx="1882994" cy="2536576"/>
            <a:chOff x="5889406" y="1883024"/>
            <a:chExt cx="1882994" cy="2536576"/>
          </a:xfrm>
        </p:grpSpPr>
        <p:grpSp>
          <p:nvGrpSpPr>
            <p:cNvPr id="40" name="Group 39"/>
            <p:cNvGrpSpPr/>
            <p:nvPr/>
          </p:nvGrpSpPr>
          <p:grpSpPr>
            <a:xfrm>
              <a:off x="5889406" y="1883024"/>
              <a:ext cx="1882994" cy="2536576"/>
              <a:chOff x="5889406" y="1273424"/>
              <a:chExt cx="1882994" cy="2536576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096375" y="2385428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638636" y="2264024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g</a:t>
                </a:r>
              </a:p>
            </p:txBody>
          </p:sp>
          <p:cxnSp>
            <p:nvCxnSpPr>
              <p:cNvPr id="93" name="Straight Arrow Connector 92"/>
              <p:cNvCxnSpPr>
                <a:endCxn id="131" idx="0"/>
              </p:cNvCxnSpPr>
              <p:nvPr/>
            </p:nvCxnSpPr>
            <p:spPr>
              <a:xfrm>
                <a:off x="6894248" y="2385428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889406" y="2929161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229309" y="1485234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1" name="Straight Arrow Connector 110"/>
              <p:cNvCxnSpPr>
                <a:endCxn id="92" idx="0"/>
              </p:cNvCxnSpPr>
              <p:nvPr/>
            </p:nvCxnSpPr>
            <p:spPr>
              <a:xfrm flipH="1">
                <a:off x="6793241" y="1697045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10" idx="7"/>
              </p:cNvCxnSpPr>
              <p:nvPr/>
            </p:nvCxnSpPr>
            <p:spPr>
              <a:xfrm flipV="1">
                <a:off x="7493235" y="1273424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0" idx="5"/>
              </p:cNvCxnSpPr>
              <p:nvPr/>
            </p:nvCxnSpPr>
            <p:spPr>
              <a:xfrm>
                <a:off x="7493235" y="1666026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7391400" y="2949824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6132371" y="3102224"/>
                <a:ext cx="497029" cy="508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6490182" y="3611083"/>
                <a:ext cx="291618" cy="1989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878370" y="3791985"/>
              <a:ext cx="665430" cy="475215"/>
              <a:chOff x="119854" y="1354877"/>
              <a:chExt cx="665430" cy="47521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H="1">
                <a:off x="119854" y="1600192"/>
                <a:ext cx="405212" cy="2299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478790" y="135487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33363" y="5754469"/>
            <a:ext cx="25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3.1:</a:t>
            </a:r>
          </a:p>
          <a:p>
            <a:r>
              <a:rPr lang="en-US" dirty="0"/>
              <a:t>p is </a:t>
            </a:r>
            <a:r>
              <a:rPr lang="en-US" b="1" dirty="0"/>
              <a:t>left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/>
              <a:t>p is </a:t>
            </a:r>
            <a:r>
              <a:rPr lang="en-US" b="1" dirty="0"/>
              <a:t>right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55" name="Cloud Callout 54"/>
          <p:cNvSpPr/>
          <p:nvPr/>
        </p:nvSpPr>
        <p:spPr>
          <a:xfrm>
            <a:off x="2602241" y="4724400"/>
            <a:ext cx="2655559" cy="1296819"/>
          </a:xfrm>
          <a:prstGeom prst="cloudCallout">
            <a:avLst>
              <a:gd name="adj1" fmla="val 21947"/>
              <a:gd name="adj2" fmla="val 646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transform </a:t>
            </a:r>
            <a:r>
              <a:rPr lang="en-US" sz="1600" b="1" dirty="0">
                <a:solidFill>
                  <a:srgbClr val="7030A0"/>
                </a:solidFill>
              </a:rPr>
              <a:t>Case 3.2 </a:t>
            </a:r>
            <a:r>
              <a:rPr lang="en-US" sz="1600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  <a:r>
              <a:rPr lang="en-US" sz="16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439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146" grpId="0"/>
      <p:bldP spid="55" grpId="0" animBg="1"/>
      <p:bldP spid="5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Handling the case 3</a:t>
            </a:r>
            <a:br>
              <a:rPr lang="en-US" sz="3200" b="1" dirty="0"/>
            </a:br>
            <a:r>
              <a:rPr lang="en-US" sz="2000" b="1" dirty="0">
                <a:solidFill>
                  <a:srgbClr val="7030A0"/>
                </a:solidFill>
              </a:rPr>
              <a:t>two cases arise depending upon whether p is left/right child of its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/>
              <a:t>p is </a:t>
            </a:r>
            <a:r>
              <a:rPr lang="en-US" b="1" dirty="0"/>
              <a:t>right child </a:t>
            </a:r>
            <a:r>
              <a:rPr lang="en-US" dirty="0"/>
              <a:t>of its </a:t>
            </a:r>
            <a:r>
              <a:rPr lang="en-US" b="1" dirty="0"/>
              <a:t>parent</a:t>
            </a:r>
          </a:p>
        </p:txBody>
      </p:sp>
      <p:sp>
        <p:nvSpPr>
          <p:cNvPr id="48" name="Right Arrow 47"/>
          <p:cNvSpPr/>
          <p:nvPr/>
        </p:nvSpPr>
        <p:spPr>
          <a:xfrm flipH="1">
            <a:off x="4155822" y="2971800"/>
            <a:ext cx="1101977" cy="40938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859" y="1828800"/>
            <a:ext cx="3404335" cy="3886200"/>
            <a:chOff x="459859" y="1828800"/>
            <a:chExt cx="3404335" cy="3886200"/>
          </a:xfrm>
        </p:grpSpPr>
        <p:grpSp>
          <p:nvGrpSpPr>
            <p:cNvPr id="13" name="Group 12"/>
            <p:cNvGrpSpPr/>
            <p:nvPr/>
          </p:nvGrpSpPr>
          <p:grpSpPr>
            <a:xfrm>
              <a:off x="459859" y="1828800"/>
              <a:ext cx="3404335" cy="3886200"/>
              <a:chOff x="459859" y="1219200"/>
              <a:chExt cx="3404335" cy="38862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219200" y="1219200"/>
                <a:ext cx="2644994" cy="2536576"/>
                <a:chOff x="5127406" y="1273424"/>
                <a:chExt cx="2644994" cy="253657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6096375" y="2385428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38636" y="2264024"/>
                  <a:ext cx="309209" cy="21180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52" name="Straight Arrow Connector 51"/>
                <p:cNvCxnSpPr>
                  <a:endCxn id="58" idx="0"/>
                </p:cNvCxnSpPr>
                <p:nvPr/>
              </p:nvCxnSpPr>
              <p:spPr>
                <a:xfrm>
                  <a:off x="6894248" y="2385428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5889406" y="2929161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229309" y="1485234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55" name="Straight Arrow Connector 54"/>
                <p:cNvCxnSpPr>
                  <a:endCxn id="51" idx="0"/>
                </p:cNvCxnSpPr>
                <p:nvPr/>
              </p:nvCxnSpPr>
              <p:spPr>
                <a:xfrm flipH="1">
                  <a:off x="6793241" y="1697045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</p:cNvCxnSpPr>
                <p:nvPr/>
              </p:nvCxnSpPr>
              <p:spPr>
                <a:xfrm flipV="1">
                  <a:off x="7493235" y="1273424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4" idx="5"/>
                </p:cNvCxnSpPr>
                <p:nvPr/>
              </p:nvCxnSpPr>
              <p:spPr>
                <a:xfrm>
                  <a:off x="7493235" y="1666026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391400" y="2949824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27406" y="3611083"/>
                  <a:ext cx="291618" cy="1989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59859" y="3041480"/>
                <a:ext cx="2457010" cy="2063920"/>
                <a:chOff x="4495800" y="3109952"/>
                <a:chExt cx="2457010" cy="2063920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5410200" y="4356336"/>
                  <a:ext cx="684369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4495800" y="4426016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6272293" y="3625331"/>
                  <a:ext cx="680517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endParaRPr lang="en-US" sz="700" dirty="0"/>
                </a:p>
              </p:txBody>
            </p:sp>
            <p:cxnSp>
              <p:nvCxnSpPr>
                <p:cNvPr id="67" name="Straight Arrow Connector 66"/>
                <p:cNvCxnSpPr>
                  <a:endCxn id="60" idx="7"/>
                </p:cNvCxnSpPr>
                <p:nvPr/>
              </p:nvCxnSpPr>
              <p:spPr>
                <a:xfrm flipH="1">
                  <a:off x="5506712" y="3109952"/>
                  <a:ext cx="513088" cy="537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60" idx="5"/>
                  <a:endCxn id="62" idx="0"/>
                </p:cNvCxnSpPr>
                <p:nvPr/>
              </p:nvCxnSpPr>
              <p:spPr>
                <a:xfrm>
                  <a:off x="5506712" y="3788597"/>
                  <a:ext cx="245673" cy="5677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283859" y="3116472"/>
                  <a:ext cx="345541" cy="5328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Arrow Connector 69"/>
            <p:cNvCxnSpPr>
              <a:stCxn id="60" idx="3"/>
            </p:cNvCxnSpPr>
            <p:nvPr/>
          </p:nvCxnSpPr>
          <p:spPr>
            <a:xfrm flipH="1">
              <a:off x="764347" y="4336245"/>
              <a:ext cx="497559" cy="616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Up Ribbon 73"/>
          <p:cNvSpPr/>
          <p:nvPr/>
        </p:nvSpPr>
        <p:spPr>
          <a:xfrm>
            <a:off x="304800" y="5943601"/>
            <a:ext cx="359032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Vow!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is exactly </a:t>
            </a:r>
            <a:r>
              <a:rPr lang="en-US" b="1" dirty="0">
                <a:solidFill>
                  <a:srgbClr val="7030A0"/>
                </a:solidFill>
              </a:rPr>
              <a:t>Case 3.1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889406" y="1883024"/>
            <a:ext cx="1882994" cy="2536576"/>
            <a:chOff x="5889406" y="1273424"/>
            <a:chExt cx="1882994" cy="253657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6096375" y="2385428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638636" y="2264024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71" name="Straight Arrow Connector 70"/>
            <p:cNvCxnSpPr>
              <a:endCxn id="78" idx="0"/>
            </p:cNvCxnSpPr>
            <p:nvPr/>
          </p:nvCxnSpPr>
          <p:spPr>
            <a:xfrm>
              <a:off x="6894248" y="2385428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889406" y="2929161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229309" y="1485234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75" name="Straight Arrow Connector 74"/>
            <p:cNvCxnSpPr>
              <a:endCxn id="64" idx="0"/>
            </p:cNvCxnSpPr>
            <p:nvPr/>
          </p:nvCxnSpPr>
          <p:spPr>
            <a:xfrm flipH="1">
              <a:off x="6793241" y="1697045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7"/>
            </p:cNvCxnSpPr>
            <p:nvPr/>
          </p:nvCxnSpPr>
          <p:spPr>
            <a:xfrm flipV="1">
              <a:off x="7493235" y="1273424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5"/>
            </p:cNvCxnSpPr>
            <p:nvPr/>
          </p:nvCxnSpPr>
          <p:spPr>
            <a:xfrm>
              <a:off x="7493235" y="1666026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391400" y="2949824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132371" y="3102224"/>
              <a:ext cx="497029" cy="50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490182" y="3611083"/>
              <a:ext cx="291618" cy="1989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05400" y="3733800"/>
            <a:ext cx="2280717" cy="1981200"/>
            <a:chOff x="5105400" y="3345072"/>
            <a:chExt cx="2280717" cy="1981200"/>
          </a:xfrm>
        </p:grpSpPr>
        <p:sp>
          <p:nvSpPr>
            <p:cNvPr id="82" name="Isosceles Triangle 81"/>
            <p:cNvSpPr/>
            <p:nvPr/>
          </p:nvSpPr>
          <p:spPr>
            <a:xfrm>
              <a:off x="5945031" y="450873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5105400" y="389913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705600" y="4508736"/>
              <a:ext cx="680517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5410200" y="3345072"/>
              <a:ext cx="53483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2" idx="0"/>
            </p:cNvCxnSpPr>
            <p:nvPr/>
          </p:nvCxnSpPr>
          <p:spPr>
            <a:xfrm flipH="1">
              <a:off x="6287216" y="4030872"/>
              <a:ext cx="252058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4" idx="0"/>
            </p:cNvCxnSpPr>
            <p:nvPr/>
          </p:nvCxnSpPr>
          <p:spPr>
            <a:xfrm>
              <a:off x="6705600" y="4030872"/>
              <a:ext cx="340259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47565" y="2958941"/>
            <a:ext cx="1081835" cy="774859"/>
            <a:chOff x="361815" y="2069068"/>
            <a:chExt cx="1761453" cy="1055132"/>
          </a:xfrm>
        </p:grpSpPr>
        <p:sp>
          <p:nvSpPr>
            <p:cNvPr id="96" name="Curved Down Arrow 95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left 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10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 We need to handle only</a:t>
            </a:r>
            <a:r>
              <a:rPr lang="en-US" sz="3200" b="1" dirty="0">
                <a:solidFill>
                  <a:srgbClr val="7030A0"/>
                </a:solidFill>
              </a:rPr>
              <a:t> case 3.1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88" name="Straight Arrow Connector 87"/>
            <p:cNvCxnSpPr>
              <a:endCxn id="64" idx="1"/>
            </p:cNvCxnSpPr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sp>
        <p:nvSpPr>
          <p:cNvPr id="6" name="Cloud Callout 5"/>
          <p:cNvSpPr/>
          <p:nvPr/>
        </p:nvSpPr>
        <p:spPr>
          <a:xfrm>
            <a:off x="5105400" y="2951138"/>
            <a:ext cx="2819400" cy="1326394"/>
          </a:xfrm>
          <a:prstGeom prst="cloudCallout">
            <a:avLst>
              <a:gd name="adj1" fmla="val 32660"/>
              <a:gd name="adj2" fmla="val 795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say anything about color of  node f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3709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E6C6D-C454-240E-99A0-C6B10801371F}"/>
              </a:ext>
            </a:extLst>
          </p:cNvPr>
          <p:cNvSpPr txBox="1"/>
          <p:nvPr/>
        </p:nvSpPr>
        <p:spPr>
          <a:xfrm>
            <a:off x="2450778" y="3560227"/>
            <a:ext cx="29206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9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3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06431" y="17526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2052842" y="4843346"/>
            <a:ext cx="3268966" cy="1295400"/>
          </a:xfrm>
          <a:prstGeom prst="borderCallout2">
            <a:avLst>
              <a:gd name="adj1" fmla="val -4912"/>
              <a:gd name="adj2" fmla="val 66057"/>
              <a:gd name="adj3" fmla="val -72259"/>
              <a:gd name="adj4" fmla="val 67480"/>
              <a:gd name="adj5" fmla="val -136308"/>
              <a:gd name="adj6" fmla="val 1326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Now every node in tree 1 has one less </a:t>
            </a:r>
            <a:r>
              <a:rPr lang="en-US" sz="1600" b="1" dirty="0">
                <a:solidFill>
                  <a:schemeClr val="tx1"/>
                </a:solidFill>
              </a:rPr>
              <a:t>black</a:t>
            </a:r>
            <a:r>
              <a:rPr lang="en-US" sz="1600" dirty="0">
                <a:solidFill>
                  <a:srgbClr val="7030A0"/>
                </a:solidFill>
              </a:rPr>
              <a:t> node on the path to root ! We must restore it. Moreover, the color imbalance exists even now.  What to do ?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122321" y="5115732"/>
            <a:ext cx="3107279" cy="1132668"/>
          </a:xfrm>
          <a:prstGeom prst="cloudCallout">
            <a:avLst>
              <a:gd name="adj1" fmla="val 45906"/>
              <a:gd name="adj2" fmla="val 699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color of node d to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16" y="1295400"/>
            <a:ext cx="3075692" cy="3505201"/>
            <a:chOff x="5615516" y="1295400"/>
            <a:chExt cx="3075692" cy="3505201"/>
          </a:xfrm>
        </p:grpSpPr>
        <p:grpSp>
          <p:nvGrpSpPr>
            <p:cNvPr id="6" name="Group 5"/>
            <p:cNvGrpSpPr/>
            <p:nvPr/>
          </p:nvGrpSpPr>
          <p:grpSpPr>
            <a:xfrm>
              <a:off x="6167506" y="1295400"/>
              <a:ext cx="2523702" cy="3505201"/>
              <a:chOff x="6167506" y="1295400"/>
              <a:chExt cx="2523702" cy="35052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315498" y="1295400"/>
                <a:ext cx="2147110" cy="3505200"/>
                <a:chOff x="6315498" y="1295400"/>
                <a:chExt cx="2147110" cy="3505200"/>
              </a:xfrm>
            </p:grpSpPr>
            <p:cxnSp>
              <p:nvCxnSpPr>
                <p:cNvPr id="99" name="Straight Arrow Connector 98"/>
                <p:cNvCxnSpPr>
                  <a:stCxn id="108" idx="3"/>
                  <a:endCxn id="126" idx="7"/>
                </p:cNvCxnSpPr>
                <p:nvPr/>
              </p:nvCxnSpPr>
              <p:spPr>
                <a:xfrm flipH="1">
                  <a:off x="7585496" y="3169383"/>
                  <a:ext cx="232187" cy="5467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2988593"/>
                  <a:ext cx="535604" cy="745207"/>
                  <a:chOff x="3142215" y="3960550"/>
                  <a:chExt cx="791952" cy="107237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142215" y="3960550"/>
                    <a:ext cx="457201" cy="3047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2"/>
                        </a:solidFill>
                      </a:rPr>
                      <a:t>g</a:t>
                    </a:r>
                  </a:p>
                </p:txBody>
              </p:sp>
              <p:cxnSp>
                <p:nvCxnSpPr>
                  <p:cNvPr id="109" name="Straight Arrow Connector 108"/>
                  <p:cNvCxnSpPr>
                    <a:stCxn id="108" idx="5"/>
                    <a:endCxn id="119" idx="0"/>
                  </p:cNvCxnSpPr>
                  <p:nvPr/>
                </p:nvCxnSpPr>
                <p:spPr>
                  <a:xfrm>
                    <a:off x="3532460" y="4220711"/>
                    <a:ext cx="401707" cy="812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Isosceles Triangle 100"/>
                <p:cNvSpPr/>
                <p:nvPr/>
              </p:nvSpPr>
              <p:spPr>
                <a:xfrm>
                  <a:off x="7127474" y="3906864"/>
                  <a:ext cx="721126" cy="8937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02" name="Straight Arrow Connector 101"/>
                <p:cNvCxnSpPr>
                  <a:endCxn id="108" idx="1"/>
                </p:cNvCxnSpPr>
                <p:nvPr/>
              </p:nvCxnSpPr>
              <p:spPr>
                <a:xfrm>
                  <a:off x="7268054" y="2462940"/>
                  <a:ext cx="549629" cy="556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7005992" y="22860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</a:t>
                  </a:r>
                </a:p>
              </p:txBody>
            </p:sp>
            <p:cxnSp>
              <p:nvCxnSpPr>
                <p:cNvPr id="106" name="Straight Arrow Connector 105"/>
                <p:cNvCxnSpPr>
                  <a:stCxn id="104" idx="3"/>
                </p:cNvCxnSpPr>
                <p:nvPr/>
              </p:nvCxnSpPr>
              <p:spPr>
                <a:xfrm flipH="1">
                  <a:off x="6542180" y="2466791"/>
                  <a:ext cx="509094" cy="546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7681815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96" name="Straight Arrow Connector 95"/>
                <p:cNvCxnSpPr>
                  <a:endCxn id="104" idx="7"/>
                </p:cNvCxnSpPr>
                <p:nvPr/>
              </p:nvCxnSpPr>
              <p:spPr>
                <a:xfrm flipH="1">
                  <a:off x="7269918" y="1719021"/>
                  <a:ext cx="510014" cy="5979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7"/>
                </p:cNvCxnSpPr>
                <p:nvPr/>
              </p:nvCxnSpPr>
              <p:spPr>
                <a:xfrm flipV="1">
                  <a:off x="7945741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5"/>
                </p:cNvCxnSpPr>
                <p:nvPr/>
              </p:nvCxnSpPr>
              <p:spPr>
                <a:xfrm>
                  <a:off x="7945741" y="1688002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6315498" y="29718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b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8153400" y="37338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315200" y="3686987"/>
                  <a:ext cx="316671" cy="19921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72" name="Isosceles Triangle 71"/>
              <p:cNvSpPr/>
              <p:nvPr/>
            </p:nvSpPr>
            <p:spPr>
              <a:xfrm>
                <a:off x="6167506" y="32004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924800" y="3962401"/>
                <a:ext cx="766408" cy="838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sz="7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615516" y="2286000"/>
              <a:ext cx="709084" cy="733609"/>
              <a:chOff x="914400" y="1524000"/>
              <a:chExt cx="709084" cy="73360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43000" y="17526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400" y="1524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2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7" grpId="1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64846" y="4816886"/>
            <a:ext cx="6245754" cy="1736314"/>
            <a:chOff x="2454691" y="4893086"/>
            <a:chExt cx="6245754" cy="1736314"/>
          </a:xfrm>
        </p:grpSpPr>
        <p:sp>
          <p:nvSpPr>
            <p:cNvPr id="47" name="Line Callout 2 46"/>
            <p:cNvSpPr/>
            <p:nvPr/>
          </p:nvSpPr>
          <p:spPr>
            <a:xfrm>
              <a:off x="2454691" y="5410200"/>
              <a:ext cx="4950354" cy="1219200"/>
            </a:xfrm>
            <a:prstGeom prst="borderCallout2">
              <a:avLst>
                <a:gd name="adj1" fmla="val 576"/>
                <a:gd name="adj2" fmla="val 64530"/>
                <a:gd name="adj3" fmla="val -16818"/>
                <a:gd name="adj4" fmla="val 77049"/>
                <a:gd name="adj5" fmla="val -18320"/>
                <a:gd name="adj6" fmla="val 10996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The number of </a:t>
              </a:r>
              <a:r>
                <a:rPr lang="en-US" sz="1600" b="1" dirty="0">
                  <a:solidFill>
                    <a:schemeClr val="tx1"/>
                  </a:solidFill>
                </a:rPr>
                <a:t>black</a:t>
              </a:r>
              <a:r>
                <a:rPr lang="en-US" sz="1600" dirty="0">
                  <a:solidFill>
                    <a:srgbClr val="7030A0"/>
                  </a:solidFill>
                </a:rPr>
                <a:t> nodes on the path to root  are restored for tree 1. Color imbalance is also removed. 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</a:rPr>
                <a:t>But the number of </a:t>
              </a:r>
              <a:r>
                <a:rPr lang="en-US" sz="1600" b="1" dirty="0">
                  <a:solidFill>
                    <a:schemeClr val="tx1"/>
                  </a:solidFill>
                </a:rPr>
                <a:t>black</a:t>
              </a:r>
              <a:r>
                <a:rPr lang="en-US" sz="1600" dirty="0">
                  <a:solidFill>
                    <a:srgbClr val="7030A0"/>
                  </a:solidFill>
                </a:rPr>
                <a:t> nodes on the path to root has increased by one for trees 2 and 3. What to do now ?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715784" y="4273139"/>
              <a:ext cx="364714" cy="16046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5766027" y="5181600"/>
            <a:ext cx="3107279" cy="1132668"/>
          </a:xfrm>
          <a:prstGeom prst="cloudCallout">
            <a:avLst>
              <a:gd name="adj1" fmla="val 39447"/>
              <a:gd name="adj2" fmla="val 581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 node g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9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Searching and inserting in a </a:t>
            </a:r>
            <a:r>
              <a:rPr lang="en-US" sz="2800" b="1" dirty="0">
                <a:solidFill>
                  <a:srgbClr val="7030A0"/>
                </a:solidFill>
              </a:rPr>
              <a:t>perfectly balanced </a:t>
            </a:r>
            <a:r>
              <a:rPr lang="en-US" sz="2800" b="1" dirty="0"/>
              <a:t>BST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9530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7696200" y="4191000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4756970" y="4947125"/>
            <a:ext cx="3735472" cy="1285068"/>
          </a:xfrm>
          <a:prstGeom prst="cloudCallout">
            <a:avLst>
              <a:gd name="adj1" fmla="val 38914"/>
              <a:gd name="adj2" fmla="val 730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black height is restored for all trees.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This completes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24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maintain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b="1" dirty="0"/>
                  <a:t>-black</a:t>
                </a:r>
                <a:r>
                  <a:rPr lang="en-US" sz="2000" dirty="0"/>
                  <a:t> trees under insertion of nodes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per </a:t>
                </a:r>
                <a:r>
                  <a:rPr lang="en-US" sz="2000" u="sng" dirty="0"/>
                  <a:t>insert/search</a:t>
                </a:r>
                <a:r>
                  <a:rPr lang="en-US" sz="2000" dirty="0"/>
                  <a:t> operation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 hope you enjoyed the real fun in handling insertion in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 </a:t>
                </a:r>
                <a:r>
                  <a:rPr lang="en-US" sz="2000" b="1" dirty="0"/>
                  <a:t>black </a:t>
                </a:r>
                <a:r>
                  <a:rPr lang="en-US" sz="2000" dirty="0"/>
                  <a:t>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are the natural questions to ask.</a:t>
                </a:r>
              </a:p>
              <a:p>
                <a:endParaRPr lang="en-US" sz="1050" dirty="0"/>
              </a:p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Why we are handling insertions in “this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particular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way” ?</a:t>
                </a:r>
              </a:p>
              <a:p>
                <a:endParaRPr lang="en-US" sz="11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Are there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alternative and simpler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ways to handle insertions 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are encouraged to explore the answer to both these questions.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You are welcome to discuss them with 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solve the 2 problem on the following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z="3200" b="1" dirty="0"/>
              <a:t>How to insert </a:t>
            </a:r>
            <a:r>
              <a:rPr lang="en-US" sz="3200" b="1" dirty="0">
                <a:solidFill>
                  <a:srgbClr val="0070C0"/>
                </a:solidFill>
              </a:rPr>
              <a:t>4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90600" y="41595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1349681" y="41595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4284652" y="48345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315200" y="38862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285494" y="2329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190494" y="31226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3675894" y="396240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532894" y="3167390"/>
            <a:ext cx="286506" cy="1971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161293" y="40055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734053" y="24277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  <a:endCxn id="305" idx="0"/>
          </p:cNvCxnSpPr>
          <p:nvPr/>
        </p:nvCxnSpPr>
        <p:spPr>
          <a:xfrm flipH="1">
            <a:off x="1271401" y="3335684"/>
            <a:ext cx="1303451" cy="6267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3352800" y="41738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419348" y="33197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477000" y="32974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2723570" y="3327551"/>
            <a:ext cx="1034366" cy="63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3934959" y="41579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572000" y="24725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243064" y="2286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6172200" y="30911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43000" y="3962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562598" y="3124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3705598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7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010400" y="4038600"/>
            <a:ext cx="762000" cy="564833"/>
            <a:chOff x="1524000" y="3048000"/>
            <a:chExt cx="762000" cy="564833"/>
          </a:xfrm>
        </p:grpSpPr>
        <p:grpSp>
          <p:nvGrpSpPr>
            <p:cNvPr id="118" name="Group 117"/>
            <p:cNvGrpSpPr/>
            <p:nvPr/>
          </p:nvGrpSpPr>
          <p:grpSpPr>
            <a:xfrm>
              <a:off x="1524000" y="3092253"/>
              <a:ext cx="279059" cy="520580"/>
              <a:chOff x="853448" y="1688795"/>
              <a:chExt cx="316675" cy="515571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9" name="Straight Arrow Connector 168"/>
              <p:cNvCxnSpPr>
                <a:stCxn id="116" idx="3"/>
                <a:endCxn id="170" idx="0"/>
              </p:cNvCxnSpPr>
              <p:nvPr/>
            </p:nvCxnSpPr>
            <p:spPr>
              <a:xfrm flipH="1">
                <a:off x="954033" y="1688795"/>
                <a:ext cx="216090" cy="3026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7239000" y="3886200"/>
            <a:ext cx="396062" cy="261610"/>
            <a:chOff x="7443464" y="3624590"/>
            <a:chExt cx="396062" cy="261610"/>
          </a:xfrm>
        </p:grpSpPr>
        <p:sp>
          <p:nvSpPr>
            <p:cNvPr id="116" name="Oval 11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43464" y="3624590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15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962400" y="4997766"/>
            <a:ext cx="762000" cy="564834"/>
            <a:chOff x="1524000" y="3048000"/>
            <a:chExt cx="762000" cy="564834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3092251"/>
              <a:ext cx="279059" cy="520583"/>
              <a:chOff x="853448" y="1688792"/>
              <a:chExt cx="316675" cy="515574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2" name="Straight Arrow Connector 201"/>
              <p:cNvCxnSpPr>
                <a:stCxn id="186" idx="3"/>
                <a:endCxn id="203" idx="0"/>
              </p:cNvCxnSpPr>
              <p:nvPr/>
            </p:nvCxnSpPr>
            <p:spPr>
              <a:xfrm flipH="1">
                <a:off x="954033" y="1688792"/>
                <a:ext cx="216090" cy="302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96" name="Straight Arrow Connector 19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/>
          <p:cNvGrpSpPr/>
          <p:nvPr/>
        </p:nvGrpSpPr>
        <p:grpSpPr>
          <a:xfrm>
            <a:off x="4191000" y="4843790"/>
            <a:ext cx="457200" cy="261610"/>
            <a:chOff x="7443464" y="3623014"/>
            <a:chExt cx="457200" cy="261610"/>
          </a:xfrm>
        </p:grpSpPr>
        <p:sp>
          <p:nvSpPr>
            <p:cNvPr id="186" name="Oval 185"/>
            <p:cNvSpPr/>
            <p:nvPr/>
          </p:nvSpPr>
          <p:spPr>
            <a:xfrm>
              <a:off x="7443464" y="363502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504602" y="3623014"/>
              <a:ext cx="396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3651" y="48006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22687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257800" y="3886200"/>
            <a:ext cx="177273" cy="225334"/>
            <a:chOff x="2447520" y="2514600"/>
            <a:chExt cx="201169" cy="223166"/>
          </a:xfrm>
        </p:grpSpPr>
        <p:sp>
          <p:nvSpPr>
            <p:cNvPr id="126" name="Rectangle 125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01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A540-DF57-787D-AC16-96779511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alternate way to handle </a:t>
            </a:r>
            <a:r>
              <a:rPr lang="en-US" sz="3600" b="1" dirty="0">
                <a:solidFill>
                  <a:srgbClr val="7030A0"/>
                </a:solidFill>
              </a:rPr>
              <a:t>case 3.1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ADC7-0EC3-EC21-E0D2-202AD88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following slide, we demonstrate an alternate algorithm to handle case 3.1. Please spot error, if any, in this algorithm.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4D294-6B55-7EFD-B7D8-7A31DAA5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06431" y="17526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Right rotation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2052842" y="4843346"/>
            <a:ext cx="3268966" cy="1295400"/>
          </a:xfrm>
          <a:prstGeom prst="borderCallout2">
            <a:avLst>
              <a:gd name="adj1" fmla="val -4912"/>
              <a:gd name="adj2" fmla="val 66057"/>
              <a:gd name="adj3" fmla="val -72259"/>
              <a:gd name="adj4" fmla="val 67480"/>
              <a:gd name="adj5" fmla="val -136308"/>
              <a:gd name="adj6" fmla="val 1326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Now every node in tree 1 has one less </a:t>
            </a:r>
            <a:r>
              <a:rPr lang="en-US" sz="1600" b="1" dirty="0">
                <a:solidFill>
                  <a:schemeClr val="tx1"/>
                </a:solidFill>
              </a:rPr>
              <a:t>black</a:t>
            </a:r>
            <a:r>
              <a:rPr lang="en-US" sz="1600" dirty="0">
                <a:solidFill>
                  <a:srgbClr val="7030A0"/>
                </a:solidFill>
              </a:rPr>
              <a:t> node on the path to root ! We must restore it. Moreover, the color imbalance exists even now.  What to do ?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122321" y="5115732"/>
            <a:ext cx="3107279" cy="1132668"/>
          </a:xfrm>
          <a:prstGeom prst="cloudCallout">
            <a:avLst>
              <a:gd name="adj1" fmla="val 45906"/>
              <a:gd name="adj2" fmla="val 699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color of node b to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16" y="1295400"/>
            <a:ext cx="3075692" cy="3505201"/>
            <a:chOff x="5615516" y="1295400"/>
            <a:chExt cx="3075692" cy="3505201"/>
          </a:xfrm>
        </p:grpSpPr>
        <p:grpSp>
          <p:nvGrpSpPr>
            <p:cNvPr id="6" name="Group 5"/>
            <p:cNvGrpSpPr/>
            <p:nvPr/>
          </p:nvGrpSpPr>
          <p:grpSpPr>
            <a:xfrm>
              <a:off x="6167506" y="1295400"/>
              <a:ext cx="2523702" cy="3505201"/>
              <a:chOff x="6167506" y="1295400"/>
              <a:chExt cx="2523702" cy="35052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315498" y="1295400"/>
                <a:ext cx="2147110" cy="3505200"/>
                <a:chOff x="6315498" y="1295400"/>
                <a:chExt cx="2147110" cy="3505200"/>
              </a:xfrm>
            </p:grpSpPr>
            <p:cxnSp>
              <p:nvCxnSpPr>
                <p:cNvPr id="99" name="Straight Arrow Connector 98"/>
                <p:cNvCxnSpPr>
                  <a:stCxn id="108" idx="3"/>
                  <a:endCxn id="126" idx="7"/>
                </p:cNvCxnSpPr>
                <p:nvPr/>
              </p:nvCxnSpPr>
              <p:spPr>
                <a:xfrm flipH="1">
                  <a:off x="7585496" y="3169383"/>
                  <a:ext cx="232187" cy="5467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2988593"/>
                  <a:ext cx="535604" cy="745207"/>
                  <a:chOff x="3142215" y="3960550"/>
                  <a:chExt cx="791952" cy="107237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142215" y="3960550"/>
                    <a:ext cx="457201" cy="3047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bg2"/>
                        </a:solidFill>
                      </a:rPr>
                      <a:t>g</a:t>
                    </a:r>
                  </a:p>
                </p:txBody>
              </p:sp>
              <p:cxnSp>
                <p:nvCxnSpPr>
                  <p:cNvPr id="109" name="Straight Arrow Connector 108"/>
                  <p:cNvCxnSpPr>
                    <a:stCxn id="108" idx="5"/>
                    <a:endCxn id="119" idx="0"/>
                  </p:cNvCxnSpPr>
                  <p:nvPr/>
                </p:nvCxnSpPr>
                <p:spPr>
                  <a:xfrm>
                    <a:off x="3532460" y="4220711"/>
                    <a:ext cx="401707" cy="812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Isosceles Triangle 100"/>
                <p:cNvSpPr/>
                <p:nvPr/>
              </p:nvSpPr>
              <p:spPr>
                <a:xfrm>
                  <a:off x="7127474" y="3906864"/>
                  <a:ext cx="721126" cy="8937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02" name="Straight Arrow Connector 101"/>
                <p:cNvCxnSpPr>
                  <a:endCxn id="108" idx="1"/>
                </p:cNvCxnSpPr>
                <p:nvPr/>
              </p:nvCxnSpPr>
              <p:spPr>
                <a:xfrm>
                  <a:off x="7268054" y="2462940"/>
                  <a:ext cx="549629" cy="556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7005992" y="22860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d</a:t>
                  </a:r>
                </a:p>
              </p:txBody>
            </p:sp>
            <p:cxnSp>
              <p:nvCxnSpPr>
                <p:cNvPr id="106" name="Straight Arrow Connector 105"/>
                <p:cNvCxnSpPr>
                  <a:stCxn id="104" idx="3"/>
                </p:cNvCxnSpPr>
                <p:nvPr/>
              </p:nvCxnSpPr>
              <p:spPr>
                <a:xfrm flipH="1">
                  <a:off x="6542180" y="2466791"/>
                  <a:ext cx="509094" cy="546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7681815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96" name="Straight Arrow Connector 95"/>
                <p:cNvCxnSpPr>
                  <a:endCxn id="104" idx="7"/>
                </p:cNvCxnSpPr>
                <p:nvPr/>
              </p:nvCxnSpPr>
              <p:spPr>
                <a:xfrm flipH="1">
                  <a:off x="7269918" y="1719021"/>
                  <a:ext cx="510014" cy="5979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7"/>
                </p:cNvCxnSpPr>
                <p:nvPr/>
              </p:nvCxnSpPr>
              <p:spPr>
                <a:xfrm flipV="1">
                  <a:off x="7945741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5"/>
                </p:cNvCxnSpPr>
                <p:nvPr/>
              </p:nvCxnSpPr>
              <p:spPr>
                <a:xfrm>
                  <a:off x="7945741" y="1688002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6315498" y="29718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b</a:t>
                  </a: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8153400" y="37338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315200" y="3686987"/>
                  <a:ext cx="316671" cy="19921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72" name="Isosceles Triangle 71"/>
              <p:cNvSpPr/>
              <p:nvPr/>
            </p:nvSpPr>
            <p:spPr>
              <a:xfrm>
                <a:off x="6167506" y="32004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924800" y="3962401"/>
                <a:ext cx="766408" cy="838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sz="7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615516" y="2286000"/>
              <a:ext cx="709084" cy="733609"/>
              <a:chOff x="914400" y="1524000"/>
              <a:chExt cx="709084" cy="73360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43000" y="17526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400" y="1524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36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7" grpId="1" animBg="1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</a:rPr>
                <a:t>g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2"/>
                      </a:solidFill>
                    </a:rPr>
                    <a:t>g</a:t>
                  </a: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f</a:t>
                </a: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sz="7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31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How do will we handle deletion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going to be a bit more complex.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please try on your own first before coming to the next 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It will still involve playing with colors and rotations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362200" y="4724400"/>
            <a:ext cx="3505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not miss the next class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Searching and inserting in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skewed </a:t>
                </a:r>
                <a:r>
                  <a:rPr lang="en-US" sz="2800" b="1" dirty="0"/>
                  <a:t>BST 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Therefore, we introduced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9" y="1295400"/>
              <a:ext cx="2399660" cy="4191000"/>
              <a:chOff x="5167496" y="1447800"/>
              <a:chExt cx="203054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6" y="1447800"/>
                <a:ext cx="2030546" cy="3810000"/>
                <a:chOff x="4678656" y="2819400"/>
                <a:chExt cx="2661326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T2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!!</a:t>
                </a: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build="p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 algn="ctr">
                  <a:buNone/>
                </a:pPr>
                <a:r>
                  <a:rPr lang="en-US" sz="2800" b="1" dirty="0"/>
                  <a:t>Assignment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4 : </a:t>
                </a:r>
              </a:p>
              <a:p>
                <a:pPr marL="57150" indent="0">
                  <a:buNone/>
                </a:pPr>
                <a:r>
                  <a:rPr lang="en-US" sz="2000" i="1" dirty="0"/>
                  <a:t>``How efficient do the</a:t>
                </a:r>
                <a:r>
                  <a:rPr lang="en-US" sz="2000" i="1" dirty="0">
                    <a:solidFill>
                      <a:srgbClr val="006C31"/>
                    </a:solidFill>
                  </a:rPr>
                  <a:t> Nearly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i="1" dirty="0"/>
                  <a:t>Binary Search Tree turn out to be ?”</a:t>
                </a:r>
                <a:endParaRPr lang="en-US" sz="2000" i="1" dirty="0">
                  <a:solidFill>
                    <a:srgbClr val="006C31"/>
                  </a:solidFill>
                </a:endParaRPr>
              </a:p>
              <a:p>
                <a:pPr marL="5715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5715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Advantages :</a:t>
                </a:r>
              </a:p>
              <a:p>
                <a:pPr marL="400050">
                  <a:buFont typeface="Wingdings"/>
                  <a:buChar char="è"/>
                </a:pPr>
                <a:r>
                  <a:rPr lang="en-US" sz="24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for </a:t>
                </a:r>
                <a:r>
                  <a:rPr lang="en-US" sz="2000" b="1" dirty="0"/>
                  <a:t>search</a:t>
                </a:r>
              </a:p>
              <a:p>
                <a:pPr marL="400050"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insertions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5715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5715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Disadvantages:</a:t>
                </a:r>
                <a:r>
                  <a:rPr lang="en-US" sz="2000" b="1" dirty="0"/>
                  <a:t> </a:t>
                </a:r>
              </a:p>
              <a:p>
                <a:pPr marL="400050"/>
                <a:r>
                  <a:rPr lang="en-US" sz="2000" dirty="0"/>
                  <a:t>How to handle </a:t>
                </a:r>
                <a:r>
                  <a:rPr lang="en-US" sz="2000" b="1" dirty="0"/>
                  <a:t>deletions </a:t>
                </a:r>
                <a:r>
                  <a:rPr lang="en-US" sz="2000" dirty="0"/>
                  <a:t>?</a:t>
                </a:r>
              </a:p>
              <a:p>
                <a:pPr marL="400050"/>
                <a:r>
                  <a:rPr lang="en-US" sz="2000" b="1" dirty="0"/>
                  <a:t> </a:t>
                </a:r>
              </a:p>
              <a:p>
                <a:pPr marL="57150" indent="0">
                  <a:buNone/>
                </a:pPr>
                <a:endParaRPr lang="en-US" sz="2000" b="1" dirty="0"/>
              </a:p>
              <a:p>
                <a:pPr marL="57150" indent="0" algn="ctr">
                  <a:buNone/>
                </a:pPr>
                <a:r>
                  <a:rPr lang="en-US" sz="2000" b="1" dirty="0"/>
                  <a:t>So a natural question is 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348" b="-4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7087" y="5086290"/>
                <a:ext cx="420762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Some insertions may take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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7" y="5086290"/>
                <a:ext cx="4207627" cy="400110"/>
              </a:xfrm>
              <a:prstGeom prst="rect">
                <a:avLst/>
              </a:prstGeom>
              <a:blipFill>
                <a:blip r:embed="rId3"/>
                <a:stretch>
                  <a:fillRect l="-1506" t="-9091" r="-6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Can we achieve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search/insert/delete</a:t>
                </a:r>
                <a:r>
                  <a:rPr lang="en-US" sz="3200" b="1" dirty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AVL </a:t>
            </a:r>
            <a:r>
              <a:rPr lang="en-US" sz="2000" b="1" dirty="0">
                <a:solidFill>
                  <a:srgbClr val="006C31"/>
                </a:solidFill>
              </a:rPr>
              <a:t>Trees    </a:t>
            </a:r>
            <a:r>
              <a:rPr lang="en-US" sz="2000" b="1" dirty="0"/>
              <a:t>[1962]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Red</a:t>
            </a:r>
            <a:r>
              <a:rPr lang="en-US" sz="2000" b="1" dirty="0"/>
              <a:t> Black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Trees </a:t>
            </a:r>
            <a:r>
              <a:rPr lang="en-US" sz="2000" b="1" dirty="0"/>
              <a:t>[1978]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352800" y="3249168"/>
            <a:ext cx="978408" cy="484632"/>
          </a:xfrm>
          <a:prstGeom prst="lef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0C9B2B-E6A5-B44D-9F8D-A0A0EA607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Terminologies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29D986-384F-3141-BAF5-0D72C0021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FBED0-6975-0C4F-A2C4-B1516D4F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2083</Words>
  <Application>Microsoft Office PowerPoint</Application>
  <PresentationFormat>On-screen Show (4:3)</PresentationFormat>
  <Paragraphs>695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Binary Search Tree </vt:lpstr>
      <vt:lpstr>Binary Search Tree </vt:lpstr>
      <vt:lpstr>Searching and inserting in a perfectly balanced BST</vt:lpstr>
      <vt:lpstr>Searching and inserting in a skewed BST on n nodes</vt:lpstr>
      <vt:lpstr>Nearly balanced Binary Search Tree</vt:lpstr>
      <vt:lpstr>Nearly balanced Binary Search Tree</vt:lpstr>
      <vt:lpstr>Can we achieve O(log n) time for search/insert/delete ?</vt:lpstr>
      <vt:lpstr>Terminologies</vt:lpstr>
      <vt:lpstr>Full binary tree</vt:lpstr>
      <vt:lpstr>Complete binary tree</vt:lpstr>
      <vt:lpstr>Binary Search Tree </vt:lpstr>
      <vt:lpstr>Binary Search Tree </vt:lpstr>
      <vt:lpstr> Red Black Tree A height balanced BST </vt:lpstr>
      <vt:lpstr> Rotation around a node </vt:lpstr>
      <vt:lpstr>Rotation around a node</vt:lpstr>
      <vt:lpstr>Red Black Tree</vt:lpstr>
      <vt:lpstr>A binary search tree</vt:lpstr>
      <vt:lpstr>A binary search tree</vt:lpstr>
      <vt:lpstr>Why is a red black tree height balanced ?</vt:lpstr>
      <vt:lpstr>Insertion in a Red Black tree</vt:lpstr>
      <vt:lpstr>Insertion in a Red 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 summary till now …</vt:lpstr>
      <vt:lpstr> Handling case 3</vt:lpstr>
      <vt:lpstr>Description of Case 3</vt:lpstr>
      <vt:lpstr>Handling the case 3 two cases arise depending upon whether p is left/right child of its parent</vt:lpstr>
      <vt:lpstr>Handling the case 3 two cases arise depending upon whether p is left/right child of its parent</vt:lpstr>
      <vt:lpstr> We need to handle only case 3.1</vt:lpstr>
      <vt:lpstr>Handling the case 3.1</vt:lpstr>
      <vt:lpstr>Handling the case 3.1</vt:lpstr>
      <vt:lpstr>Handling the case 3.1</vt:lpstr>
      <vt:lpstr>Handling the case 3.1</vt:lpstr>
      <vt:lpstr>Handling the case 3.1</vt:lpstr>
      <vt:lpstr>PowerPoint Presentation</vt:lpstr>
      <vt:lpstr>Homework</vt:lpstr>
      <vt:lpstr>How to insert 4 ? </vt:lpstr>
      <vt:lpstr>An alternate way to handle case 3.1</vt:lpstr>
      <vt:lpstr>Handling the case 3.1</vt:lpstr>
      <vt:lpstr>Handling the case 3.1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772</cp:revision>
  <dcterms:created xsi:type="dcterms:W3CDTF">2011-12-03T04:13:03Z</dcterms:created>
  <dcterms:modified xsi:type="dcterms:W3CDTF">2022-09-12T10:00:24Z</dcterms:modified>
</cp:coreProperties>
</file>