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319" r:id="rId3"/>
    <p:sldId id="422" r:id="rId4"/>
    <p:sldId id="429" r:id="rId5"/>
    <p:sldId id="467" r:id="rId6"/>
    <p:sldId id="454" r:id="rId7"/>
    <p:sldId id="455" r:id="rId8"/>
    <p:sldId id="459" r:id="rId9"/>
    <p:sldId id="461" r:id="rId10"/>
    <p:sldId id="445" r:id="rId11"/>
    <p:sldId id="453" r:id="rId12"/>
    <p:sldId id="448" r:id="rId13"/>
    <p:sldId id="456" r:id="rId14"/>
    <p:sldId id="446" r:id="rId15"/>
    <p:sldId id="447" r:id="rId16"/>
    <p:sldId id="457" r:id="rId17"/>
    <p:sldId id="458" r:id="rId18"/>
    <p:sldId id="463" r:id="rId19"/>
    <p:sldId id="435" r:id="rId20"/>
    <p:sldId id="436" r:id="rId21"/>
    <p:sldId id="437" r:id="rId22"/>
    <p:sldId id="438" r:id="rId23"/>
    <p:sldId id="466" r:id="rId24"/>
    <p:sldId id="462" r:id="rId25"/>
    <p:sldId id="411" r:id="rId26"/>
    <p:sldId id="412" r:id="rId27"/>
    <p:sldId id="430" r:id="rId28"/>
    <p:sldId id="416" r:id="rId29"/>
    <p:sldId id="441" r:id="rId30"/>
    <p:sldId id="444" r:id="rId31"/>
    <p:sldId id="4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65" autoAdjust="0"/>
    <p:restoredTop sz="94177" autoAdjust="0"/>
  </p:normalViewPr>
  <p:slideViewPr>
    <p:cSldViewPr>
      <p:cViewPr varScale="1">
        <p:scale>
          <a:sx n="67" d="100"/>
          <a:sy n="67" d="100"/>
        </p:scale>
        <p:origin x="184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4F05-5415-44CC-8939-3236CFC6FFD0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B789-A2E1-4F16-AE55-D9160ED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be convinced by now that we need efficient algorithms for various computational problems. </a:t>
            </a:r>
          </a:p>
          <a:p>
            <a:r>
              <a:rPr lang="en-US" dirty="0"/>
              <a:t>But how do we measure efficiency of an algorithm ?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B789-A2E1-4F16-AE55-D9160ED5D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be convinced by now that we need efficient algorithms for various computational problems. </a:t>
            </a:r>
          </a:p>
          <a:p>
            <a:r>
              <a:rPr lang="en-US" dirty="0"/>
              <a:t>But how do we measure efficiency of an algorithm ?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B789-A2E1-4F16-AE55-D9160ED5DE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950-CEBC-4D31-9B19-82E7E5455EAF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582-9047-48FC-8151-920739470CC7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6085-A27D-419D-99B4-E5652E14C965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6095-4887-435D-A31D-C2CAE87D93F3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D39-D0C6-40FF-9B87-0004A223D45B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40E6-8D9B-4C54-AB72-59C904E69E1A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7FB-D3B5-4D92-AC51-86553364AD06}" type="datetime1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5389-FFAF-458D-944F-1279BEDA3683}" type="datetime1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FF6-B902-4EE4-8D5F-3ED914F7A0EC}" type="datetime1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702-43E5-4A0D-BB36-707BBBDD729A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F00-047B-4830-AA93-A29BBFE4F52A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791B-D819-46D4-BCD6-0F88CB3B9EBD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101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(ESO207A)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95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Efficiency</a:t>
            </a:r>
            <a:r>
              <a:rPr lang="en-US" sz="2400" dirty="0">
                <a:solidFill>
                  <a:srgbClr val="002060"/>
                </a:solidFill>
              </a:rPr>
              <a:t> of an algorithm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Models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Why do we need such models?</a:t>
            </a:r>
          </a:p>
          <a:p>
            <a:pPr marL="0" indent="0" algn="just">
              <a:buNone/>
            </a:pPr>
            <a:r>
              <a:rPr lang="en-US" sz="2000" dirty="0"/>
              <a:t>In order to analyze the efficiency of an algorithm, we need a model of computation which is </a:t>
            </a:r>
            <a:r>
              <a:rPr lang="en-US" sz="2000" b="1" u="sng" dirty="0"/>
              <a:t>simpler</a:t>
            </a:r>
            <a:r>
              <a:rPr lang="en-US" sz="2000" dirty="0"/>
              <a:t> and still captures the </a:t>
            </a:r>
            <a:r>
              <a:rPr lang="en-US" sz="2000" b="1" u="sng" dirty="0"/>
              <a:t>essence</a:t>
            </a:r>
            <a:r>
              <a:rPr lang="en-US" sz="2000" dirty="0"/>
              <a:t> of the real world computer.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Models :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Word RAM model</a:t>
            </a:r>
          </a:p>
          <a:p>
            <a:r>
              <a:rPr lang="en-US" sz="1800" dirty="0">
                <a:solidFill>
                  <a:srgbClr val="7030A0"/>
                </a:solidFill>
              </a:rPr>
              <a:t>Bit complexity model</a:t>
            </a:r>
          </a:p>
          <a:p>
            <a:r>
              <a:rPr lang="en-US" sz="1800" dirty="0">
                <a:solidFill>
                  <a:srgbClr val="7030A0"/>
                </a:solidFill>
              </a:rPr>
              <a:t>Universal RAM model</a:t>
            </a:r>
          </a:p>
          <a:p>
            <a:r>
              <a:rPr lang="en-US" sz="1800" dirty="0">
                <a:solidFill>
                  <a:srgbClr val="7030A0"/>
                </a:solidFill>
              </a:rPr>
              <a:t>Cell probe model</a:t>
            </a:r>
          </a:p>
          <a:p>
            <a:r>
              <a:rPr lang="en-US" sz="1800" dirty="0">
                <a:solidFill>
                  <a:srgbClr val="7030A0"/>
                </a:solidFill>
              </a:rPr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Horizontal Scroll 4"/>
          <p:cNvSpPr/>
          <p:nvPr/>
        </p:nvSpPr>
        <p:spPr>
          <a:xfrm>
            <a:off x="3733800" y="4114800"/>
            <a:ext cx="4648200" cy="1185672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deal mainly with </a:t>
            </a:r>
            <a:r>
              <a:rPr lang="en-US" b="1" dirty="0">
                <a:solidFill>
                  <a:srgbClr val="7030A0"/>
                </a:solidFill>
              </a:rPr>
              <a:t>word-RAM model</a:t>
            </a:r>
            <a:r>
              <a:rPr lang="en-US" dirty="0">
                <a:solidFill>
                  <a:schemeClr val="tx1"/>
                </a:solidFill>
              </a:rPr>
              <a:t> due to its </a:t>
            </a:r>
            <a:r>
              <a:rPr lang="en-US" b="1" u="sng" dirty="0" err="1">
                <a:solidFill>
                  <a:schemeClr val="tx1"/>
                </a:solidFill>
              </a:rPr>
              <a:t>simplicty</a:t>
            </a:r>
            <a:r>
              <a:rPr lang="en-US" dirty="0">
                <a:solidFill>
                  <a:schemeClr val="tx1"/>
                </a:solidFill>
              </a:rPr>
              <a:t> and higher degree of </a:t>
            </a:r>
            <a:r>
              <a:rPr lang="en-US" b="1" u="sng" dirty="0">
                <a:solidFill>
                  <a:schemeClr val="tx1"/>
                </a:solidFill>
              </a:rPr>
              <a:t>closeness</a:t>
            </a:r>
            <a:r>
              <a:rPr lang="en-US" dirty="0">
                <a:solidFill>
                  <a:schemeClr val="tx1"/>
                </a:solidFill>
              </a:rPr>
              <a:t> to the real world computer.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Current-state-of-the-art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7B3A-A1E9-47A6-B0A9-B671E1C0B20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7625" y="1828800"/>
            <a:ext cx="1173163" cy="10620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505200"/>
            <a:ext cx="14763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5075238"/>
            <a:ext cx="13716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4238625" y="2895600"/>
            <a:ext cx="304800" cy="60801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4162425" y="4497388"/>
            <a:ext cx="304800" cy="6080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5CFAC-B158-E343-9B7E-E6D1F1CD65C8}"/>
              </a:ext>
            </a:extLst>
          </p:cNvPr>
          <p:cNvSpPr txBox="1"/>
          <p:nvPr/>
        </p:nvSpPr>
        <p:spPr>
          <a:xfrm>
            <a:off x="4653922" y="3036755"/>
            <a:ext cx="75373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9592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3" grpId="0" animBg="1"/>
      <p:bldP spid="2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533400" y="371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How is an instruction executed?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Decoding instruction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fetching the operands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performing arithmetic/logical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storing the result back </a:t>
            </a:r>
          </a:p>
          <a:p>
            <a:pPr marL="0" indent="0">
              <a:buNone/>
            </a:pPr>
            <a:r>
              <a:rPr lang="en-US" sz="2000" dirty="0"/>
              <a:t>        into RAM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590796"/>
            <a:ext cx="3505200" cy="685803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7" y="2726268"/>
              <a:ext cx="2057402" cy="550329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87479" y="3254279"/>
            <a:ext cx="685800" cy="2406841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4384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uiExpand="1" build="p"/>
      <p:bldP spid="49" grpId="0"/>
      <p:bldP spid="52" grpId="0" animBg="1"/>
      <p:bldP spid="52" grpId="1" animBg="1"/>
      <p:bldP spid="56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075C375-3B50-664C-AA65-95D82D8C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Variation in </a:t>
            </a:r>
            <a:r>
              <a:rPr lang="en-US" sz="4000" b="1" dirty="0">
                <a:solidFill>
                  <a:srgbClr val="0070C0"/>
                </a:solidFill>
              </a:rPr>
              <a:t>time </a:t>
            </a:r>
            <a:r>
              <a:rPr lang="en-US" sz="4000" b="1" dirty="0"/>
              <a:t>of Instructions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F75B5EE-2534-6145-BAC8-749F896B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Arithmetic Operations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Integer </a:t>
            </a:r>
            <a:r>
              <a:rPr lang="en-US" sz="2400" dirty="0"/>
              <a:t>versus </a:t>
            </a:r>
            <a:r>
              <a:rPr lang="en-US" sz="2400" b="1" dirty="0"/>
              <a:t>Floating point</a:t>
            </a:r>
          </a:p>
          <a:p>
            <a:endParaRPr lang="en-US" sz="2400" b="1" dirty="0"/>
          </a:p>
          <a:p>
            <a:r>
              <a:rPr lang="en-US" sz="2400" b="1" dirty="0"/>
              <a:t>Fetching operands into CPU</a:t>
            </a:r>
          </a:p>
          <a:p>
            <a:pPr marL="457200" lvl="1" indent="0">
              <a:buNone/>
            </a:pPr>
            <a:endParaRPr lang="en-US" sz="20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24B95-499F-E949-BFA5-F2C7A824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2E5C8ED-C418-CF46-A005-A008990151F3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699603"/>
          <a:ext cx="5867400" cy="55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9165651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67476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72319763"/>
                    </a:ext>
                  </a:extLst>
                </a:gridCol>
              </a:tblGrid>
              <a:tr h="55870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0349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8E24E7-9F8C-2F4B-BA2D-3B64E07D75F5}"/>
              </a:ext>
            </a:extLst>
          </p:cNvPr>
          <p:cNvSpPr txBox="1"/>
          <p:nvPr/>
        </p:nvSpPr>
        <p:spPr>
          <a:xfrm>
            <a:off x="4931250" y="2180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CDAEBC5-3DF6-2D4F-8762-3A565F87979D}"/>
              </a:ext>
            </a:extLst>
          </p:cNvPr>
          <p:cNvSpPr/>
          <p:nvPr/>
        </p:nvSpPr>
        <p:spPr>
          <a:xfrm>
            <a:off x="2359608" y="2133600"/>
            <a:ext cx="4043783" cy="55870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No. of cycles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5BFD-2FF6-AF45-95B8-E14A70AC1F81}"/>
              </a:ext>
            </a:extLst>
          </p:cNvPr>
          <p:cNvSpPr txBox="1"/>
          <p:nvPr/>
        </p:nvSpPr>
        <p:spPr>
          <a:xfrm>
            <a:off x="3529582" y="21419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1788BA-44E7-5C48-AEF1-6C6FABD6588E}"/>
              </a:ext>
            </a:extLst>
          </p:cNvPr>
          <p:cNvSpPr txBox="1"/>
          <p:nvPr/>
        </p:nvSpPr>
        <p:spPr>
          <a:xfrm>
            <a:off x="1981200" y="4583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F2B462-591F-9842-8D06-35775BE5F8EF}"/>
              </a:ext>
            </a:extLst>
          </p:cNvPr>
          <p:cNvSpPr txBox="1"/>
          <p:nvPr/>
        </p:nvSpPr>
        <p:spPr>
          <a:xfrm>
            <a:off x="1695897" y="5498068"/>
            <a:ext cx="75533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F41FE-83D8-6A46-99F8-F0989C3F1331}"/>
              </a:ext>
            </a:extLst>
          </p:cNvPr>
          <p:cNvSpPr txBox="1"/>
          <p:nvPr/>
        </p:nvSpPr>
        <p:spPr>
          <a:xfrm>
            <a:off x="6659251" y="5491430"/>
            <a:ext cx="65594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20D59C3E-A3E2-CA47-9DE4-4579BA4BA71F}"/>
                  </a:ext>
                </a:extLst>
              </p:cNvPr>
              <p:cNvSpPr/>
              <p:nvPr/>
            </p:nvSpPr>
            <p:spPr>
              <a:xfrm>
                <a:off x="2512008" y="5410200"/>
                <a:ext cx="4043783" cy="558701"/>
              </a:xfrm>
              <a:prstGeom prst="righ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times slower </a:t>
                </a:r>
              </a:p>
            </p:txBody>
          </p:sp>
        </mc:Choice>
        <mc:Fallback xmlns=""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20D59C3E-A3E2-CA47-9DE4-4579BA4BA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008" y="5410200"/>
                <a:ext cx="4043783" cy="55870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uiExpand="1" build="p"/>
      <p:bldP spid="17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word RAM :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/>
              <a:t>a model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word RAM :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/>
              <a:t>a model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5259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2" grpId="0" animBg="1"/>
      <p:bldP spid="6" grpId="0"/>
      <p:bldP spid="63" grpId="0" animBg="1"/>
      <p:bldP spid="64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word RAM </a:t>
            </a:r>
            <a:r>
              <a:rPr lang="en-US" sz="3600" b="1" dirty="0"/>
              <a:t>model of computation: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Characteristics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/>
                  <a:t>Word is the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basic storage</a:t>
                </a:r>
                <a:r>
                  <a:rPr lang="en-US" sz="2000" dirty="0"/>
                  <a:t> unit of RAM. 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20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/>
                  <a:t>Each input item is stored in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binary format</a:t>
                </a:r>
                <a:r>
                  <a:rPr lang="en-US" sz="2000" dirty="0"/>
                  <a:t>.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endParaRPr lang="en-US" sz="20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/>
                  <a:t>RAM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a huge array of words. 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2000" dirty="0"/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dirty="0"/>
                  <a:t>Data as well as Program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reside fully </a:t>
                </a:r>
                <a:r>
                  <a:rPr lang="en-US" sz="2000" dirty="0"/>
                  <a:t> in RAM. 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endParaRPr lang="en-US" sz="20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/>
                  <a:t>Accessing any item of RAM takes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constant number of cycles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20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/>
                  <a:t>Executing an arithmetic/logical operation takes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a constant number of cycles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>
                <a:blip r:embed="rId2"/>
                <a:stretch>
                  <a:fillRect l="-600" t="-769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598BE-E54C-294D-BAA4-00EAEC18AD01}"/>
              </a:ext>
            </a:extLst>
          </p:cNvPr>
          <p:cNvSpPr/>
          <p:nvPr/>
        </p:nvSpPr>
        <p:spPr>
          <a:xfrm>
            <a:off x="3505200" y="23622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3F5F6-233E-A94D-9C7B-45D7AAA0F36A}"/>
              </a:ext>
            </a:extLst>
          </p:cNvPr>
          <p:cNvSpPr/>
          <p:nvPr/>
        </p:nvSpPr>
        <p:spPr>
          <a:xfrm>
            <a:off x="1676400" y="3048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E25E2-77FE-FF46-A551-1EEC712C0D14}"/>
              </a:ext>
            </a:extLst>
          </p:cNvPr>
          <p:cNvSpPr/>
          <p:nvPr/>
        </p:nvSpPr>
        <p:spPr>
          <a:xfrm>
            <a:off x="3352800" y="3733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3369E-E4B6-474E-92FC-A65F8818C560}"/>
              </a:ext>
            </a:extLst>
          </p:cNvPr>
          <p:cNvSpPr/>
          <p:nvPr/>
        </p:nvSpPr>
        <p:spPr>
          <a:xfrm>
            <a:off x="37338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0B974-33A8-1E48-8CE0-2A0E9EE8FB77}"/>
              </a:ext>
            </a:extLst>
          </p:cNvPr>
          <p:cNvSpPr/>
          <p:nvPr/>
        </p:nvSpPr>
        <p:spPr>
          <a:xfrm>
            <a:off x="5181600" y="5257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4C86E-B98F-264A-B322-314393117199}"/>
              </a:ext>
            </a:extLst>
          </p:cNvPr>
          <p:cNvSpPr txBox="1"/>
          <p:nvPr/>
        </p:nvSpPr>
        <p:spPr>
          <a:xfrm>
            <a:off x="4901695" y="1611711"/>
            <a:ext cx="384990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A word is a collection of </a:t>
            </a:r>
            <a:r>
              <a:rPr lang="en-US" sz="2000" b="1" u="sng" dirty="0">
                <a:solidFill>
                  <a:srgbClr val="C00000"/>
                </a:solidFill>
              </a:rPr>
              <a:t>few bytes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39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" grpId="0" uiExpand="1" build="p"/>
      <p:bldP spid="2" grpId="0" animBg="1"/>
      <p:bldP spid="6" grpId="0" animBg="1"/>
      <p:bldP spid="7" grpId="0" animBg="1"/>
      <p:bldP spid="8" grpId="0" animBg="1"/>
      <p:bldP spid="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</a:t>
            </a:r>
            <a:r>
              <a:rPr lang="en-US" sz="2400" b="1" dirty="0"/>
              <a:t>:  </a:t>
            </a:r>
            <a:r>
              <a:rPr lang="en-US" sz="2400" dirty="0"/>
              <a:t>How to measure time taken by an algorithm 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Number of instructions taken in </a:t>
            </a:r>
            <a:r>
              <a:rPr lang="en-US" sz="2400" b="1" dirty="0">
                <a:solidFill>
                  <a:srgbClr val="C00000"/>
                </a:solidFill>
              </a:rPr>
              <a:t>word RAM </a:t>
            </a:r>
            <a:r>
              <a:rPr lang="en-US" sz="2400" dirty="0"/>
              <a:t>model.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193268"/>
            <a:ext cx="37521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Multitasking  due to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4454604"/>
            <a:ext cx="268304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Architecture : 32 versus 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823936"/>
            <a:ext cx="35192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 due to Compiler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4109222"/>
            <a:ext cx="41413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Variation in the time of various operations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F01EB-2DD9-054B-B21A-7D8561DCD431}"/>
              </a:ext>
            </a:extLst>
          </p:cNvPr>
          <p:cNvSpPr/>
          <p:nvPr/>
        </p:nvSpPr>
        <p:spPr>
          <a:xfrm>
            <a:off x="1905000" y="2004413"/>
            <a:ext cx="579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21A8E-4B6F-724B-AF3F-CBD5E13D6BEA}"/>
              </a:ext>
            </a:extLst>
          </p:cNvPr>
          <p:cNvSpPr/>
          <p:nvPr/>
        </p:nvSpPr>
        <p:spPr>
          <a:xfrm>
            <a:off x="3810000" y="2895600"/>
            <a:ext cx="414132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A9C29071-1810-864D-A7C8-48FAE2AFA8DD}"/>
              </a:ext>
            </a:extLst>
          </p:cNvPr>
          <p:cNvSpPr/>
          <p:nvPr/>
        </p:nvSpPr>
        <p:spPr>
          <a:xfrm>
            <a:off x="152400" y="3657600"/>
            <a:ext cx="4495800" cy="1295400"/>
          </a:xfrm>
          <a:prstGeom prst="cloudCallout">
            <a:avLst>
              <a:gd name="adj1" fmla="val -20833"/>
              <a:gd name="adj2" fmla="val 750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the influence of  all these parameters ? </a:t>
            </a:r>
          </a:p>
        </p:txBody>
      </p:sp>
      <p:sp>
        <p:nvSpPr>
          <p:cNvPr id="14" name="Down Ribbon 13">
            <a:extLst>
              <a:ext uri="{FF2B5EF4-FFF2-40B4-BE49-F238E27FC236}">
                <a16:creationId xmlns:a16="http://schemas.microsoft.com/office/drawing/2014/main" id="{5E5E81C7-4B74-3842-B4FA-7F66C48EE2B3}"/>
              </a:ext>
            </a:extLst>
          </p:cNvPr>
          <p:cNvSpPr/>
          <p:nvPr/>
        </p:nvSpPr>
        <p:spPr>
          <a:xfrm>
            <a:off x="1828800" y="4580008"/>
            <a:ext cx="5761247" cy="105879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judge the influence, if any, of these parameters through experiments.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0376C-BECD-7844-B56F-37F493020E7D}"/>
              </a:ext>
            </a:extLst>
          </p:cNvPr>
          <p:cNvSpPr txBox="1"/>
          <p:nvPr/>
        </p:nvSpPr>
        <p:spPr>
          <a:xfrm>
            <a:off x="2276870" y="5709424"/>
            <a:ext cx="493975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Who knows, these factors might have </a:t>
            </a:r>
          </a:p>
          <a:p>
            <a:pPr algn="ctr"/>
            <a:r>
              <a:rPr lang="en-US" dirty="0"/>
              <a:t>little or negligible impact on most of algorithms.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5" grpId="0" animBg="1"/>
      <p:bldP spid="12" grpId="0" animBg="1"/>
      <p:bldP spid="12" grpId="1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B58C715-E88B-6F9E-E786-09E820CD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097F-C201-7600-F9E6-FA19F9EA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 1</a:t>
                </a:r>
                <a:r>
                  <a:rPr lang="en-US" sz="2400" dirty="0"/>
                  <a:t>: Given two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) return 1;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else {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sz="2400" dirty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1235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53651" y="3048000"/>
            <a:ext cx="1825509" cy="2133600"/>
            <a:chOff x="4357340" y="2144752"/>
            <a:chExt cx="1991986" cy="1066800"/>
          </a:xfrm>
        </p:grpSpPr>
        <p:sp>
          <p:nvSpPr>
            <p:cNvPr id="8" name="Right Brace 7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instructions</a:t>
              </a:r>
            </a:p>
            <a:p>
              <a:r>
                <a:rPr lang="en-US" dirty="0"/>
                <a:t>excluding  the</a:t>
              </a:r>
            </a:p>
            <a:p>
              <a:r>
                <a:rPr lang="en-US" b="1" dirty="0"/>
                <a:t>Recursive</a:t>
              </a:r>
              <a:r>
                <a:rPr lang="en-US" dirty="0"/>
                <a:t>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9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18288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6C3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HoMework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from the last class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 1</a:t>
                </a:r>
                <a:r>
                  <a:rPr lang="en-US" sz="2400" dirty="0"/>
                  <a:t>: Given two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)                      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>
                <a:blip r:embed="rId3"/>
                <a:stretch>
                  <a:fillRect l="-1111" t="-902" r="-741" b="-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3733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1281684" y="28956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1684" y="37779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281684" y="46923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52738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2926170" y="4796118"/>
                <a:ext cx="598923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     </a:t>
                </a:r>
                <a:r>
                  <a:rPr lang="en-US" dirty="0">
                    <a:solidFill>
                      <a:srgbClr val="C00000"/>
                    </a:solidFill>
                  </a:rPr>
                  <a:t>?     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70" y="4796118"/>
                <a:ext cx="5989230" cy="914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98270" y="5068652"/>
                <a:ext cx="50283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70" y="5068652"/>
                <a:ext cx="502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 1</a:t>
                </a:r>
                <a:r>
                  <a:rPr lang="en-US" sz="2400" dirty="0"/>
                  <a:t>: Given two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) return 1;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dirty="0"/>
                  <a:t>else {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r>
                  <a:rPr lang="en-US" sz="2400" dirty="0"/>
                  <a:t> 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if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2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×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}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>
                <a:blip r:embed="rId3"/>
                <a:stretch>
                  <a:fillRect l="-1111" t="-914" r="-741" b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391400" y="3505200"/>
            <a:ext cx="1825509" cy="2133600"/>
            <a:chOff x="4357340" y="2144752"/>
            <a:chExt cx="1991986" cy="1066800"/>
          </a:xfrm>
        </p:grpSpPr>
        <p:sp>
          <p:nvSpPr>
            <p:cNvPr id="9" name="Right Brace 8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399" y="2514600"/>
              <a:ext cx="162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instructions</a:t>
              </a:r>
            </a:p>
            <a:p>
              <a:r>
                <a:rPr lang="en-US" dirty="0"/>
                <a:t>excluding  the</a:t>
              </a:r>
            </a:p>
            <a:p>
              <a:r>
                <a:rPr lang="en-US" b="1" dirty="0"/>
                <a:t>Recursive</a:t>
              </a:r>
              <a:r>
                <a:rPr lang="en-US" dirty="0"/>
                <a:t>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4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 1</a:t>
                </a:r>
                <a:r>
                  <a:rPr lang="en-US" sz="2400" dirty="0"/>
                  <a:t>: Given two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2400" dirty="0"/>
                  <a:t>)   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)           </a:t>
                </a:r>
                <a:endParaRPr lang="en-IN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>
                <a:blip r:embed="rId3"/>
                <a:stretch>
                  <a:fillRect l="-1111" t="-914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24000"/>
                <a:ext cx="5562600" cy="1447800"/>
              </a:xfrm>
              <a:prstGeom prst="roundRect">
                <a:avLst/>
              </a:prstGeom>
              <a:blipFill rotWithShape="1"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39149"/>
                <a:ext cx="1735860" cy="475451"/>
              </a:xfrm>
              <a:prstGeom prst="rect">
                <a:avLst/>
              </a:prstGeom>
              <a:blipFill rotWithShape="1">
                <a:blip r:embed="rId5"/>
                <a:stretch>
                  <a:fillRect t="-7692" r="-6667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2155526" cy="475451"/>
              </a:xfrm>
              <a:prstGeom prst="rect">
                <a:avLst/>
              </a:prstGeom>
              <a:blipFill rotWithShape="1">
                <a:blip r:embed="rId6"/>
                <a:stretch>
                  <a:fillRect t="-7692" r="-5085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1281684" y="3352800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1281684" y="4235196"/>
            <a:ext cx="242316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295400" y="5121402"/>
            <a:ext cx="152400" cy="593598"/>
            <a:chOff x="1295400" y="5273802"/>
            <a:chExt cx="152400" cy="593598"/>
          </a:xfrm>
        </p:grpSpPr>
        <p:sp>
          <p:nvSpPr>
            <p:cNvPr id="12" name="Oval 11"/>
            <p:cNvSpPr/>
            <p:nvPr/>
          </p:nvSpPr>
          <p:spPr>
            <a:xfrm>
              <a:off x="1295400" y="52738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5024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5731002"/>
              <a:ext cx="152400" cy="1363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2903736" y="4953000"/>
                <a:ext cx="6164064" cy="9461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 </a:t>
                </a:r>
                <a:r>
                  <a:rPr lang="en-US" dirty="0">
                    <a:solidFill>
                      <a:schemeClr val="tx1"/>
                    </a:solidFill>
                  </a:rPr>
                  <a:t>    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736" y="4953000"/>
                <a:ext cx="6164064" cy="94615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48600" y="5257800"/>
                <a:ext cx="101995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5 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257800"/>
                <a:ext cx="10199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1" i="0" smtClean="0">
                        <a:latin typeface="Cambria Math"/>
                      </a:rPr>
                      <m:t>𝐦𝐨𝐝</m:t>
                    </m:r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br>
                  <a:rPr lang="en-IN" sz="4000" dirty="0">
                    <a:solidFill>
                      <a:srgbClr val="0070C0"/>
                    </a:solidFill>
                  </a:rPr>
                </a:br>
                <a:endParaRPr lang="en-IN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 1</a:t>
                </a:r>
                <a:r>
                  <a:rPr lang="en-US" sz="2400" dirty="0"/>
                  <a:t>: Given two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,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/>
                      </a:rPr>
                      <m:t>𝐦𝐨𝐝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Does it answer the question “But why?” that I asked a few slides back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763000" cy="5334000"/>
              </a:xfrm>
              <a:blipFill>
                <a:blip r:embed="rId3"/>
                <a:stretch>
                  <a:fillRect l="-1158" t="-950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2903736" y="4953000"/>
                <a:ext cx="6164064" cy="9461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>
                    <a:solidFill>
                      <a:srgbClr val="7030A0"/>
                    </a:solidFill>
                  </a:rPr>
                  <a:t>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 </a:t>
                </a:r>
                <a:r>
                  <a:rPr lang="en-US" dirty="0">
                    <a:solidFill>
                      <a:schemeClr val="tx1"/>
                    </a:solidFill>
                  </a:rPr>
                  <a:t>    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736" y="4953000"/>
                <a:ext cx="6164064" cy="946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48600" y="5257800"/>
                <a:ext cx="101995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5 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257800"/>
                <a:ext cx="10199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450CCD63-1787-0641-96E1-88610173D2E7}"/>
                  </a:ext>
                </a:extLst>
              </p:cNvPr>
              <p:cNvSpPr/>
              <p:nvPr/>
            </p:nvSpPr>
            <p:spPr>
              <a:xfrm>
                <a:off x="2926170" y="3657600"/>
                <a:ext cx="598923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No. of instructions  executed by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TrivialPower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 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        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450CCD63-1787-0641-96E1-88610173D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70" y="3657600"/>
                <a:ext cx="5989230" cy="9144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5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B58C715-E88B-6F9E-E786-09E820CD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097F-C201-7600-F9E6-FA19F9EA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BAEADE-6C4F-F94D-AAB9-1EA4D7EAC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000" b="1" dirty="0"/>
                  <a:t>Iterative Algorithm for</a:t>
                </a:r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 </a:t>
                </a:r>
                <a:r>
                  <a:rPr lang="en-US" sz="4000" b="1" dirty="0"/>
                  <a:t>mod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 </a:t>
                </a:r>
                <a:r>
                  <a:rPr lang="en-US" sz="2000" dirty="0">
                    <a:sym typeface="Wingdings" pitchFamily="2" charset="2"/>
                  </a:rPr>
                  <a:t>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2000" b="1" dirty="0">
                    <a:sym typeface="Wingdings" pitchFamily="2" charset="2"/>
                  </a:rPr>
                  <a:t>Let us calculate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3"/>
                <a:stretch>
                  <a:fillRect l="-185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82051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instructions</a:t>
              </a:r>
            </a:p>
          </p:txBody>
        </p:sp>
      </p:grpSp>
      <p:sp>
        <p:nvSpPr>
          <p:cNvPr id="10" name="Left Arrow 9"/>
          <p:cNvSpPr/>
          <p:nvPr/>
        </p:nvSpPr>
        <p:spPr>
          <a:xfrm>
            <a:off x="4355592" y="32115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n-1 iterations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96644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instructions per iteration</a:t>
              </a:r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final 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number of instructions= </a:t>
                </a:r>
                <a:r>
                  <a:rPr lang="en-US" dirty="0">
                    <a:solidFill>
                      <a:srgbClr val="0070C0"/>
                    </a:solidFill>
                  </a:rPr>
                  <a:t>4+3(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-1)+1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79326" y="1600200"/>
                <a:ext cx="66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26" y="1600200"/>
                <a:ext cx="66152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55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  <p:bldP spid="15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4000" b="1" dirty="0"/>
              <a:t>Recursive algorithm for </a:t>
            </a:r>
            <a:r>
              <a:rPr lang="en-US" sz="4000" b="1" dirty="0">
                <a:solidFill>
                  <a:srgbClr val="7030A0"/>
                </a:solidFill>
              </a:rPr>
              <a:t>F(</a:t>
            </a:r>
            <a:r>
              <a:rPr lang="en-US" sz="4000" b="1" dirty="0">
                <a:solidFill>
                  <a:srgbClr val="0070C0"/>
                </a:solidFill>
              </a:rPr>
              <a:t>n</a:t>
            </a:r>
            <a:r>
              <a:rPr lang="en-US" sz="4000" b="1" dirty="0">
                <a:solidFill>
                  <a:srgbClr val="7030A0"/>
                </a:solidFill>
              </a:rPr>
              <a:t>) </a:t>
            </a:r>
            <a:r>
              <a:rPr lang="en-US" sz="4000" b="1" dirty="0"/>
              <a:t>mod </a:t>
            </a:r>
            <a:r>
              <a:rPr lang="en-US" sz="4000" b="1" dirty="0">
                <a:solidFill>
                  <a:srgbClr val="0070C0"/>
                </a:solidFill>
              </a:rPr>
              <a:t>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dirty="0"/>
                  <a:t>{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else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else return((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)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denote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  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b="1" dirty="0">
                    <a:sym typeface="Wingdings" pitchFamily="2" charset="2"/>
                  </a:rPr>
                  <a:t>;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For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)+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+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</a:p>
              <a:p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u="sng" dirty="0"/>
                  <a:t>Observation 1: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)&gt;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sz="2000" b="1" dirty="0"/>
                  <a:t>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852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Algorithms for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# instructions by </a:t>
                </a:r>
                <a:r>
                  <a:rPr lang="en-US" sz="2400" b="1" dirty="0"/>
                  <a:t>Recursive</a:t>
                </a:r>
                <a:r>
                  <a:rPr lang="en-US" sz="2400" dirty="0"/>
                  <a:t> algorithm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exponential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endParaRPr lang="en-US" sz="2400" dirty="0"/>
              </a:p>
              <a:p>
                <a:r>
                  <a:rPr lang="en-US" sz="2400" dirty="0"/>
                  <a:t># instructions by </a:t>
                </a:r>
                <a:r>
                  <a:rPr lang="en-US" sz="2400" b="1" dirty="0"/>
                  <a:t>Iterative</a:t>
                </a:r>
                <a:r>
                  <a:rPr lang="en-US" sz="2400" dirty="0"/>
                  <a:t> algorithm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):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/>
                  <a:t>(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linear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IN" sz="2400" dirty="0"/>
                  <a:t>Does it answer the question “But why?” that I asked a few slides back.</a:t>
                </a: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Can we compute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mod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quickly ?            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121275"/>
              </a:xfrm>
              <a:blipFill>
                <a:blip r:embed="rId3"/>
                <a:stretch>
                  <a:fillRect l="-1140" r="-5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4627285"/>
            <a:ext cx="6489212" cy="1087715"/>
            <a:chOff x="1066800" y="3505200"/>
            <a:chExt cx="6489212" cy="1087715"/>
          </a:xfrm>
        </p:grpSpPr>
        <p:sp>
          <p:nvSpPr>
            <p:cNvPr id="5" name="Smiley Face 4"/>
            <p:cNvSpPr/>
            <p:nvPr/>
          </p:nvSpPr>
          <p:spPr>
            <a:xfrm>
              <a:off x="4343400" y="3505200"/>
              <a:ext cx="6096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66800" y="4223583"/>
                  <a:ext cx="6489212" cy="36933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None of them worked for entire range of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long </a:t>
                  </a:r>
                  <a:r>
                    <a:rPr lang="en-US" b="1" dirty="0" err="1">
                      <a:solidFill>
                        <a:srgbClr val="C00000"/>
                      </a:solidFill>
                    </a:rPr>
                    <a:t>long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int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dirty="0"/>
                    <a:t>and </a:t>
                  </a:r>
                  <a:r>
                    <a:rPr lang="en-US" b="1" dirty="0" err="1">
                      <a:solidFill>
                        <a:srgbClr val="C00000"/>
                      </a:solidFill>
                    </a:rPr>
                    <a:t>int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4223583"/>
                  <a:ext cx="64892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51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8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Efficient 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</a:t>
                </a:r>
                <a:r>
                  <a:rPr lang="en-US" sz="4000" b="1" dirty="0"/>
                  <a:t>mod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l="-549" r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Idea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</a:t>
            </a:r>
            <a:r>
              <a:rPr lang="en-US" sz="2400" b="1" dirty="0"/>
              <a:t>: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Unfortunately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6559E-A26B-8945-1A87-A4D959C42FB2}"/>
                  </a:ext>
                </a:extLst>
              </p:cNvPr>
              <p:cNvSpPr txBox="1"/>
              <p:nvPr/>
            </p:nvSpPr>
            <p:spPr>
              <a:xfrm>
                <a:off x="1828800" y="2514600"/>
                <a:ext cx="25551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Can we express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as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6559E-A26B-8945-1A87-A4D959C42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514600"/>
                <a:ext cx="2555123" cy="400110"/>
              </a:xfrm>
              <a:prstGeom prst="rect">
                <a:avLst/>
              </a:prstGeom>
              <a:blipFill>
                <a:blip r:embed="rId2"/>
                <a:stretch>
                  <a:fillRect l="-2387" t="-9231" r="-1432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3E1DF-3DED-4DC2-6A59-13CC53463B34}"/>
                  </a:ext>
                </a:extLst>
              </p:cNvPr>
              <p:cNvSpPr txBox="1"/>
              <p:nvPr/>
            </p:nvSpPr>
            <p:spPr>
              <a:xfrm>
                <a:off x="4267200" y="2514600"/>
                <a:ext cx="2792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?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3E1DF-3DED-4DC2-6A59-13CC53463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14600"/>
                <a:ext cx="2792046" cy="400110"/>
              </a:xfrm>
              <a:prstGeom prst="rect">
                <a:avLst/>
              </a:prstGeom>
              <a:blipFill>
                <a:blip r:embed="rId3"/>
                <a:stretch>
                  <a:fillRect t="-9231" r="-1092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>
            <a:extLst>
              <a:ext uri="{FF2B5EF4-FFF2-40B4-BE49-F238E27FC236}">
                <a16:creationId xmlns:a16="http://schemas.microsoft.com/office/drawing/2014/main" id="{36520372-9045-AFB0-62FC-1081336607DA}"/>
              </a:ext>
            </a:extLst>
          </p:cNvPr>
          <p:cNvSpPr/>
          <p:nvPr/>
        </p:nvSpPr>
        <p:spPr>
          <a:xfrm>
            <a:off x="4267200" y="3943291"/>
            <a:ext cx="5334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1: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integer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/>
                  <a:t>            integer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2337378" y="2743200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213D1-6A04-9049-A8A9-3A81CAB80F10}"/>
              </a:ext>
            </a:extLst>
          </p:cNvPr>
          <p:cNvSpPr txBox="1"/>
          <p:nvPr/>
        </p:nvSpPr>
        <p:spPr>
          <a:xfrm>
            <a:off x="2337378" y="2297668"/>
            <a:ext cx="5196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44F80-DAD5-F74A-B362-10410E4D4974}"/>
                  </a:ext>
                </a:extLst>
              </p:cNvPr>
              <p:cNvSpPr txBox="1"/>
              <p:nvPr/>
            </p:nvSpPr>
            <p:spPr>
              <a:xfrm>
                <a:off x="1725672" y="3465177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44F80-DAD5-F74A-B362-10410E4D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72" y="3465177"/>
                <a:ext cx="1223412" cy="369332"/>
              </a:xfrm>
              <a:prstGeom prst="rect">
                <a:avLst/>
              </a:prstGeom>
              <a:blipFill>
                <a:blip r:embed="rId3"/>
                <a:stretch>
                  <a:fillRect l="-398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8C1C5A30-F98A-C37E-B422-046920A2ED00}"/>
                  </a:ext>
                </a:extLst>
              </p:cNvPr>
              <p:cNvSpPr/>
              <p:nvPr/>
            </p:nvSpPr>
            <p:spPr>
              <a:xfrm>
                <a:off x="2438400" y="3886200"/>
                <a:ext cx="5562600" cy="1447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𝐞𝐯𝐞𝐧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?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𝐨𝐝𝐝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8C1C5A30-F98A-C37E-B422-046920A2E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86200"/>
                <a:ext cx="5562600" cy="1447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9991B0-108B-0557-8796-B7AE1C95D7F5}"/>
                  </a:ext>
                </a:extLst>
              </p:cNvPr>
              <p:cNvSpPr txBox="1"/>
              <p:nvPr/>
            </p:nvSpPr>
            <p:spPr>
              <a:xfrm>
                <a:off x="3826740" y="4419600"/>
                <a:ext cx="1735860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9991B0-108B-0557-8796-B7AE1C95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740" y="4419600"/>
                <a:ext cx="1735860" cy="475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9B139-C6E5-E4D6-13CB-C7B3D2FB1CBE}"/>
                  </a:ext>
                </a:extLst>
              </p:cNvPr>
              <p:cNvSpPr txBox="1"/>
              <p:nvPr/>
            </p:nvSpPr>
            <p:spPr>
              <a:xfrm>
                <a:off x="3711874" y="4800600"/>
                <a:ext cx="2155526" cy="4754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×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×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9B139-C6E5-E4D6-13CB-C7B3D2FB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4" y="4800600"/>
                <a:ext cx="2155526" cy="475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168CA9-09AA-526C-D264-43F8A96156BE}"/>
              </a:ext>
            </a:extLst>
          </p:cNvPr>
          <p:cNvSpPr txBox="1"/>
          <p:nvPr/>
        </p:nvSpPr>
        <p:spPr>
          <a:xfrm>
            <a:off x="609600" y="3886200"/>
            <a:ext cx="11031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5A246-ED31-17A3-F237-E015069390FE}"/>
              </a:ext>
            </a:extLst>
          </p:cNvPr>
          <p:cNvSpPr txBox="1"/>
          <p:nvPr/>
        </p:nvSpPr>
        <p:spPr>
          <a:xfrm>
            <a:off x="190929" y="5410200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Homework 1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95198-6D4A-FBAB-6643-E6431B7B8B84}"/>
              </a:ext>
            </a:extLst>
          </p:cNvPr>
          <p:cNvSpPr txBox="1"/>
          <p:nvPr/>
        </p:nvSpPr>
        <p:spPr>
          <a:xfrm>
            <a:off x="2013885" y="54864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b="1" dirty="0"/>
              <a:t>C</a:t>
            </a:r>
            <a:r>
              <a:rPr lang="en-US" dirty="0"/>
              <a:t> code to see  if it works.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6EFDC-F340-5739-3825-C4EB669311A3}"/>
              </a:ext>
            </a:extLst>
          </p:cNvPr>
          <p:cNvSpPr txBox="1"/>
          <p:nvPr/>
        </p:nvSpPr>
        <p:spPr>
          <a:xfrm>
            <a:off x="208858" y="6056591"/>
            <a:ext cx="230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Inference:         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F349F-745C-4A0C-6CAE-BB4EBBDBBE39}"/>
              </a:ext>
            </a:extLst>
          </p:cNvPr>
          <p:cNvSpPr txBox="1"/>
          <p:nvPr/>
        </p:nvSpPr>
        <p:spPr>
          <a:xfrm>
            <a:off x="1539563" y="6080774"/>
            <a:ext cx="211532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was super quick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0D6CB-0AD3-0F19-F1A3-FFB8ED4F3C7B}"/>
              </a:ext>
            </a:extLst>
          </p:cNvPr>
          <p:cNvSpPr txBox="1"/>
          <p:nvPr/>
        </p:nvSpPr>
        <p:spPr>
          <a:xfrm>
            <a:off x="2034183" y="6450106"/>
            <a:ext cx="11662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But, why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Idea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1111" t="-1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981200" y="4618672"/>
            <a:ext cx="4572000" cy="1553528"/>
            <a:chOff x="2057400" y="4085272"/>
            <a:chExt cx="4572000" cy="1553528"/>
          </a:xfrm>
        </p:grpSpPr>
        <p:sp>
          <p:nvSpPr>
            <p:cNvPr id="13" name="TextBox 12"/>
            <p:cNvSpPr txBox="1"/>
            <p:nvPr/>
          </p:nvSpPr>
          <p:spPr>
            <a:xfrm>
              <a:off x="3853134" y="4239161"/>
              <a:ext cx="12522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/>
              </a:pPr>
              <a:r>
                <a:rPr lang="en-US" sz="2000" b="1" dirty="0">
                  <a:solidFill>
                    <a:srgbClr val="7030A0"/>
                  </a:solidFill>
                </a:rPr>
                <a:t>         1</a:t>
              </a:r>
            </a:p>
            <a:p>
              <a:pPr marL="342900" indent="-342900">
                <a:buAutoNum type="arabicPlain"/>
              </a:pPr>
              <a:endParaRPr lang="en-US" sz="2000" b="1" dirty="0">
                <a:solidFill>
                  <a:srgbClr val="7030A0"/>
                </a:solidFill>
              </a:endParaRPr>
            </a:p>
            <a:p>
              <a:pPr marL="342900" indent="-342900">
                <a:buAutoNum type="arabicPlain"/>
              </a:pPr>
              <a:endParaRPr lang="en-US" sz="2000" b="1" dirty="0">
                <a:solidFill>
                  <a:srgbClr val="7030A0"/>
                </a:solidFill>
              </a:endParaRP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1              0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7400" y="4085272"/>
              <a:ext cx="4572000" cy="1553528"/>
              <a:chOff x="2819400" y="4343400"/>
              <a:chExt cx="4572000" cy="155352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477000" y="4343400"/>
                <a:ext cx="914400" cy="1477328"/>
                <a:chOff x="5562600" y="4343400"/>
                <a:chExt cx="914400" cy="1477328"/>
              </a:xfrm>
            </p:grpSpPr>
            <p:sp>
              <p:nvSpPr>
                <p:cNvPr id="22" name="Double Bracket 21"/>
                <p:cNvSpPr/>
                <p:nvPr/>
              </p:nvSpPr>
              <p:spPr>
                <a:xfrm>
                  <a:off x="5562600" y="44196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59892" y="4343400"/>
                  <a:ext cx="566181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   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     0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819400" y="4419600"/>
                <a:ext cx="990600" cy="1477328"/>
                <a:chOff x="2819400" y="4419600"/>
                <a:chExt cx="990600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  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F</a:t>
                      </a:r>
                      <a:r>
                        <a:rPr lang="en-US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oMath>
                      </a14:m>
                      <a:r>
                        <a:rPr lang="en-US" dirty="0"/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0" y="4419600"/>
                      <a:ext cx="990600" cy="147732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4908" t="-2058" r="-7975" b="-53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Double Bracket 20"/>
                <p:cNvSpPr/>
                <p:nvPr/>
              </p:nvSpPr>
              <p:spPr>
                <a:xfrm>
                  <a:off x="2819400" y="4495800"/>
                  <a:ext cx="914400" cy="1371600"/>
                </a:xfrm>
                <a:prstGeom prst="bracketPair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Equal 16"/>
              <p:cNvSpPr/>
              <p:nvPr/>
            </p:nvSpPr>
            <p:spPr>
              <a:xfrm>
                <a:off x="3810000" y="4648200"/>
                <a:ext cx="457200" cy="914400"/>
              </a:xfrm>
              <a:prstGeom prst="mathEqual">
                <a:avLst>
                  <a:gd name="adj1" fmla="val 7666"/>
                  <a:gd name="adj2" fmla="val 117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Double Bracket 17"/>
              <p:cNvSpPr/>
              <p:nvPr/>
            </p:nvSpPr>
            <p:spPr>
              <a:xfrm>
                <a:off x="4495800" y="4419600"/>
                <a:ext cx="1447800" cy="1401128"/>
              </a:xfrm>
              <a:prstGeom prst="bracket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y 18"/>
              <p:cNvSpPr/>
              <p:nvPr/>
            </p:nvSpPr>
            <p:spPr>
              <a:xfrm>
                <a:off x="5943600" y="4800600"/>
                <a:ext cx="533400" cy="457200"/>
              </a:xfrm>
              <a:prstGeom prst="mathMultiply">
                <a:avLst>
                  <a:gd name="adj1" fmla="val 6447"/>
                </a:avLst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Equal 32"/>
          <p:cNvSpPr/>
          <p:nvPr/>
        </p:nvSpPr>
        <p:spPr>
          <a:xfrm>
            <a:off x="2971800" y="2209800"/>
            <a:ext cx="457200" cy="914400"/>
          </a:xfrm>
          <a:prstGeom prst="mathEqual">
            <a:avLst>
              <a:gd name="adj1" fmla="val 7666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uble Bracket 39"/>
          <p:cNvSpPr/>
          <p:nvPr/>
        </p:nvSpPr>
        <p:spPr>
          <a:xfrm>
            <a:off x="3657600" y="1981199"/>
            <a:ext cx="1524000" cy="1446213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5105400" y="2362200"/>
            <a:ext cx="533400" cy="457200"/>
          </a:xfrm>
          <a:prstGeom prst="mathMultiply">
            <a:avLst>
              <a:gd name="adj1" fmla="val 64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81200" y="1981200"/>
            <a:ext cx="972510" cy="1477328"/>
            <a:chOff x="1981200" y="1981200"/>
            <a:chExt cx="972510" cy="1477328"/>
          </a:xfrm>
        </p:grpSpPr>
        <p:sp>
          <p:nvSpPr>
            <p:cNvPr id="32" name="Double Bracket 31"/>
            <p:cNvSpPr/>
            <p:nvPr/>
          </p:nvSpPr>
          <p:spPr>
            <a:xfrm>
              <a:off x="1988634" y="2057400"/>
              <a:ext cx="914400" cy="137160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   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1981200"/>
                  <a:ext cx="972510" cy="147732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00" t="-2066" r="-10000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638800" y="1951672"/>
            <a:ext cx="972510" cy="1477328"/>
            <a:chOff x="5638800" y="1951672"/>
            <a:chExt cx="972510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1951672"/>
                  <a:ext cx="972510" cy="147732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00" t="-2058" r="-10000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Double Bracket 44"/>
            <p:cNvSpPr/>
            <p:nvPr/>
          </p:nvSpPr>
          <p:spPr>
            <a:xfrm>
              <a:off x="5645206" y="1981200"/>
              <a:ext cx="907993" cy="1446212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29200" y="43773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22154" y="4311134"/>
                <a:ext cx="7785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54" y="4311134"/>
                <a:ext cx="7785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wn Arrow 52"/>
          <p:cNvSpPr/>
          <p:nvPr/>
        </p:nvSpPr>
        <p:spPr>
          <a:xfrm>
            <a:off x="3047770" y="3632241"/>
            <a:ext cx="457662" cy="71973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B95AF-F031-61E5-F1EF-7CB6FA95902C}"/>
              </a:ext>
            </a:extLst>
          </p:cNvPr>
          <p:cNvSpPr txBox="1"/>
          <p:nvPr/>
        </p:nvSpPr>
        <p:spPr>
          <a:xfrm>
            <a:off x="3788627" y="20872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733975-C67D-AB81-AA64-0629D0B05CBB}"/>
              </a:ext>
            </a:extLst>
          </p:cNvPr>
          <p:cNvSpPr txBox="1"/>
          <p:nvPr/>
        </p:nvSpPr>
        <p:spPr>
          <a:xfrm>
            <a:off x="4648200" y="20872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1393A-ED2A-3FC2-8D80-E11086F56F46}"/>
              </a:ext>
            </a:extLst>
          </p:cNvPr>
          <p:cNvSpPr txBox="1"/>
          <p:nvPr/>
        </p:nvSpPr>
        <p:spPr>
          <a:xfrm>
            <a:off x="4716150" y="29958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70282-B788-48F8-C33D-A23C80CDE9C6}"/>
              </a:ext>
            </a:extLst>
          </p:cNvPr>
          <p:cNvSpPr txBox="1"/>
          <p:nvPr/>
        </p:nvSpPr>
        <p:spPr>
          <a:xfrm>
            <a:off x="3787093" y="300269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6933" y="2029361"/>
            <a:ext cx="127035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000" b="1" dirty="0">
                <a:solidFill>
                  <a:srgbClr val="7030A0"/>
                </a:solidFill>
              </a:rPr>
              <a:t>         1</a:t>
            </a: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>
              <a:buAutoNum type="arabicPlain"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1              0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1B90E8-0C8A-C892-C94A-24A9561D0732}"/>
              </a:ext>
            </a:extLst>
          </p:cNvPr>
          <p:cNvGrpSpPr/>
          <p:nvPr/>
        </p:nvGrpSpPr>
        <p:grpSpPr>
          <a:xfrm>
            <a:off x="5626068" y="1950703"/>
            <a:ext cx="2920417" cy="1516173"/>
            <a:chOff x="-381000" y="2814918"/>
            <a:chExt cx="2920417" cy="1516173"/>
          </a:xfrm>
          <a:noFill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6F208E-B728-8381-4BD4-AB439F65205B}"/>
                </a:ext>
              </a:extLst>
            </p:cNvPr>
            <p:cNvGrpSpPr/>
            <p:nvPr/>
          </p:nvGrpSpPr>
          <p:grpSpPr>
            <a:xfrm>
              <a:off x="-381000" y="2814918"/>
              <a:ext cx="1447800" cy="1477328"/>
              <a:chOff x="-381000" y="2814918"/>
              <a:chExt cx="1447800" cy="1477328"/>
            </a:xfrm>
            <a:grpFill/>
          </p:grpSpPr>
          <p:sp>
            <p:nvSpPr>
              <p:cNvPr id="38" name="Double Bracket 37">
                <a:extLst>
                  <a:ext uri="{FF2B5EF4-FFF2-40B4-BE49-F238E27FC236}">
                    <a16:creationId xmlns:a16="http://schemas.microsoft.com/office/drawing/2014/main" id="{268F009E-CF6C-9CD2-C806-DD6031AA1D67}"/>
                  </a:ext>
                </a:extLst>
              </p:cNvPr>
              <p:cNvSpPr/>
              <p:nvPr/>
            </p:nvSpPr>
            <p:spPr>
              <a:xfrm>
                <a:off x="-381000" y="2814918"/>
                <a:ext cx="1447800" cy="1477328"/>
              </a:xfrm>
              <a:prstGeom prst="bracketPair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19632A-0A6D-B7E1-D2DB-7C7E9770104E}"/>
                  </a:ext>
                </a:extLst>
              </p:cNvPr>
              <p:cNvSpPr txBox="1"/>
              <p:nvPr/>
            </p:nvSpPr>
            <p:spPr>
              <a:xfrm>
                <a:off x="-260379" y="2853762"/>
                <a:ext cx="1250979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lain"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1</a:t>
                </a:r>
              </a:p>
              <a:p>
                <a:pPr marL="342900" indent="-342900">
                  <a:buAutoNum type="arabicPlain"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342900" indent="-342900">
                  <a:buAutoNum type="arabicPlain"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1              0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FD1CD09-5255-A062-A5D4-DC4C161000F9}"/>
                </a:ext>
              </a:extLst>
            </p:cNvPr>
            <p:cNvGrpSpPr/>
            <p:nvPr/>
          </p:nvGrpSpPr>
          <p:grpSpPr>
            <a:xfrm>
              <a:off x="1497113" y="2825592"/>
              <a:ext cx="1042304" cy="1505499"/>
              <a:chOff x="5645206" y="1981200"/>
              <a:chExt cx="1042304" cy="1505499"/>
            </a:xfrm>
            <a:grpFill/>
          </p:grpSpPr>
          <p:sp>
            <p:nvSpPr>
              <p:cNvPr id="50" name="Double Bracket 49">
                <a:extLst>
                  <a:ext uri="{FF2B5EF4-FFF2-40B4-BE49-F238E27FC236}">
                    <a16:creationId xmlns:a16="http://schemas.microsoft.com/office/drawing/2014/main" id="{44FE3686-47D9-81F7-2AE7-B96C39084B2A}"/>
                  </a:ext>
                </a:extLst>
              </p:cNvPr>
              <p:cNvSpPr/>
              <p:nvPr/>
            </p:nvSpPr>
            <p:spPr>
              <a:xfrm>
                <a:off x="5645206" y="1981200"/>
                <a:ext cx="1042304" cy="1446212"/>
              </a:xfrm>
              <a:prstGeom prst="bracketPair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46F59A-B491-0391-07E6-3F4EB8F45E97}"/>
                      </a:ext>
                    </a:extLst>
                  </p:cNvPr>
                  <p:cNvSpPr txBox="1"/>
                  <p:nvPr/>
                </p:nvSpPr>
                <p:spPr>
                  <a:xfrm>
                    <a:off x="5703316" y="2009371"/>
                    <a:ext cx="984194" cy="147732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F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46F59A-B491-0391-07E6-3F4EB8F45E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3316" y="2009371"/>
                    <a:ext cx="984194" cy="147732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90" t="-2058" r="-3727" b="-535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Multiply 40">
              <a:extLst>
                <a:ext uri="{FF2B5EF4-FFF2-40B4-BE49-F238E27FC236}">
                  <a16:creationId xmlns:a16="http://schemas.microsoft.com/office/drawing/2014/main" id="{FD67AC9A-1DF4-C595-0FDC-3E1F6B026949}"/>
                </a:ext>
              </a:extLst>
            </p:cNvPr>
            <p:cNvSpPr/>
            <p:nvPr/>
          </p:nvSpPr>
          <p:spPr>
            <a:xfrm>
              <a:off x="990600" y="3229928"/>
              <a:ext cx="533400" cy="457200"/>
            </a:xfrm>
            <a:prstGeom prst="mathMultiply">
              <a:avLst>
                <a:gd name="adj1" fmla="val 644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Down 5">
            <a:extLst>
              <a:ext uri="{FF2B5EF4-FFF2-40B4-BE49-F238E27FC236}">
                <a16:creationId xmlns:a16="http://schemas.microsoft.com/office/drawing/2014/main" id="{5461EFBF-0638-AEB4-98B6-0CB8DE2E6E86}"/>
              </a:ext>
            </a:extLst>
          </p:cNvPr>
          <p:cNvSpPr/>
          <p:nvPr/>
        </p:nvSpPr>
        <p:spPr>
          <a:xfrm>
            <a:off x="5881543" y="1236787"/>
            <a:ext cx="366857" cy="5910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22257 -0.0011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/>
      <p:bldP spid="33" grpId="0" animBg="1"/>
      <p:bldP spid="40" grpId="0" animBg="1"/>
      <p:bldP spid="41" grpId="0" animBg="1"/>
      <p:bldP spid="48" grpId="0"/>
      <p:bldP spid="47" grpId="0" animBg="1"/>
      <p:bldP spid="53" grpId="0" animBg="1"/>
      <p:bldP spid="3" grpId="0"/>
      <p:bldP spid="35" grpId="0"/>
      <p:bldP spid="36" grpId="0"/>
      <p:bldP spid="37" grpId="0"/>
      <p:bldP spid="24" grpId="0" animBg="1"/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71C6-BB48-4C4B-A771-01CFD046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E22C-98C4-4B47-B99B-BDB18811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b="1" dirty="0"/>
              <a:t>the insight </a:t>
            </a:r>
            <a:r>
              <a:rPr lang="en-US" sz="2400" dirty="0"/>
              <a:t>from the previous slide,</a:t>
            </a:r>
          </a:p>
          <a:p>
            <a:endParaRPr lang="en-US" sz="2400" dirty="0"/>
          </a:p>
          <a:p>
            <a:r>
              <a:rPr lang="en-US" sz="2400" dirty="0"/>
              <a:t>Make sincere attempt to design an efficient algorithm for Problem 2.</a:t>
            </a:r>
          </a:p>
          <a:p>
            <a:endParaRPr lang="en-US" sz="2400" dirty="0"/>
          </a:p>
          <a:p>
            <a:r>
              <a:rPr lang="en-US" sz="2400" dirty="0"/>
              <a:t>How many instructions will it execute in the </a:t>
            </a:r>
            <a:r>
              <a:rPr lang="en-US" sz="2400" b="1" dirty="0"/>
              <a:t>word RAM model </a:t>
            </a:r>
            <a:r>
              <a:rPr lang="en-US" sz="24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37DF-1858-7F4A-B7C6-3479C37F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2: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an integer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2743200" y="2362200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6D31-C755-493C-E7B3-07742F0D50F4}"/>
              </a:ext>
            </a:extLst>
          </p:cNvPr>
          <p:cNvSpPr txBox="1"/>
          <p:nvPr/>
        </p:nvSpPr>
        <p:spPr>
          <a:xfrm>
            <a:off x="541702" y="3581400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Homework 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6BFC4-5BBE-8C0B-9DC2-16321BF22841}"/>
              </a:ext>
            </a:extLst>
          </p:cNvPr>
          <p:cNvSpPr txBox="1"/>
          <p:nvPr/>
        </p:nvSpPr>
        <p:spPr>
          <a:xfrm>
            <a:off x="2698687" y="3657600"/>
            <a:ext cx="385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Rfib</a:t>
            </a:r>
            <a:r>
              <a:rPr lang="en-US" dirty="0"/>
              <a:t> and </a:t>
            </a:r>
            <a:r>
              <a:rPr lang="en-US" dirty="0" err="1"/>
              <a:t>IFib</a:t>
            </a:r>
            <a:r>
              <a:rPr lang="en-US" dirty="0"/>
              <a:t> algorithm in 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38BB331-F64E-2730-1E59-C20761758E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825074"/>
                  </p:ext>
                </p:extLst>
              </p:nvPr>
            </p:nvGraphicFramePr>
            <p:xfrm>
              <a:off x="2743200" y="4114336"/>
              <a:ext cx="5420360" cy="137983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 Rfib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38BB331-F64E-2730-1E59-C20761758E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825074"/>
                  </p:ext>
                </p:extLst>
              </p:nvPr>
            </p:nvGraphicFramePr>
            <p:xfrm>
              <a:off x="2743200" y="4114336"/>
              <a:ext cx="5420360" cy="137983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568" t="-4762" r="-101201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7066" t="-4762" r="-898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4831345-315F-3BBA-F062-D619E0088E78}"/>
              </a:ext>
            </a:extLst>
          </p:cNvPr>
          <p:cNvSpPr txBox="1"/>
          <p:nvPr/>
        </p:nvSpPr>
        <p:spPr>
          <a:xfrm>
            <a:off x="533400" y="5786735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Homework 3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039F3-919A-91B7-5A44-21B7D485E308}"/>
              </a:ext>
            </a:extLst>
          </p:cNvPr>
          <p:cNvSpPr txBox="1"/>
          <p:nvPr/>
        </p:nvSpPr>
        <p:spPr>
          <a:xfrm>
            <a:off x="2622756" y="5820846"/>
            <a:ext cx="50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Ponder over an efficient algorithm for this problem.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3DCBE-D652-92B7-E066-B1D07160C05E}"/>
              </a:ext>
            </a:extLst>
          </p:cNvPr>
          <p:cNvSpPr txBox="1"/>
          <p:nvPr/>
        </p:nvSpPr>
        <p:spPr>
          <a:xfrm>
            <a:off x="2882668" y="4736068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 minute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AC13-284F-A251-E88A-FB179C050AEF}"/>
              </a:ext>
            </a:extLst>
          </p:cNvPr>
          <p:cNvSpPr txBox="1"/>
          <p:nvPr/>
        </p:nvSpPr>
        <p:spPr>
          <a:xfrm>
            <a:off x="2819400" y="5117068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 minutes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C1121-DC9A-004C-A817-F55D269E790D}"/>
              </a:ext>
            </a:extLst>
          </p:cNvPr>
          <p:cNvSpPr txBox="1"/>
          <p:nvPr/>
        </p:nvSpPr>
        <p:spPr>
          <a:xfrm>
            <a:off x="498162" y="4495800"/>
            <a:ext cx="224503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But, why </a:t>
            </a:r>
            <a:r>
              <a:rPr lang="en-US" dirty="0" err="1"/>
              <a:t>Rfib</a:t>
            </a:r>
            <a:r>
              <a:rPr lang="en-US" dirty="0"/>
              <a:t> and </a:t>
            </a:r>
            <a:r>
              <a:rPr lang="en-US" dirty="0" err="1"/>
              <a:t>Ifib</a:t>
            </a:r>
            <a:r>
              <a:rPr lang="en-US" dirty="0"/>
              <a:t> </a:t>
            </a:r>
          </a:p>
          <a:p>
            <a:r>
              <a:rPr lang="en-US" dirty="0"/>
              <a:t>behave like this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6547DD-0973-C347-9C32-166971308926}"/>
                  </a:ext>
                </a:extLst>
              </p:cNvPr>
              <p:cNvSpPr txBox="1"/>
              <p:nvPr/>
            </p:nvSpPr>
            <p:spPr>
              <a:xfrm>
                <a:off x="4864878" y="4724400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6547DD-0973-C347-9C32-16697130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78" y="4724400"/>
                <a:ext cx="5132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D859D-23D8-F04B-921D-768774FD67F3}"/>
                  </a:ext>
                </a:extLst>
              </p:cNvPr>
              <p:cNvSpPr txBox="1"/>
              <p:nvPr/>
            </p:nvSpPr>
            <p:spPr>
              <a:xfrm>
                <a:off x="4876800" y="5117068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D859D-23D8-F04B-921D-768774FD6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17068"/>
                <a:ext cx="5132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E5F493-3F20-EE40-AD61-8A903BC9925A}"/>
                  </a:ext>
                </a:extLst>
              </p:cNvPr>
              <p:cNvSpPr txBox="1"/>
              <p:nvPr/>
            </p:nvSpPr>
            <p:spPr>
              <a:xfrm>
                <a:off x="6744096" y="4812268"/>
                <a:ext cx="97648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E5F493-3F20-EE40-AD61-8A903BC9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96" y="4812268"/>
                <a:ext cx="976485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7FE9D4-2B7C-9A4C-970A-201E65C94ED5}"/>
                  </a:ext>
                </a:extLst>
              </p:cNvPr>
              <p:cNvSpPr txBox="1"/>
              <p:nvPr/>
            </p:nvSpPr>
            <p:spPr>
              <a:xfrm>
                <a:off x="6629400" y="5105400"/>
                <a:ext cx="62382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7FE9D4-2B7C-9A4C-970A-201E65C9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623825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CCAA3E2-AE29-A74A-812F-4D023B47613F}"/>
              </a:ext>
            </a:extLst>
          </p:cNvPr>
          <p:cNvSpPr txBox="1"/>
          <p:nvPr/>
        </p:nvSpPr>
        <p:spPr>
          <a:xfrm>
            <a:off x="5415864" y="2896175"/>
            <a:ext cx="372813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student in the lecture on 1</a:t>
            </a:r>
            <a:r>
              <a:rPr lang="en-US" baseline="30000" dirty="0"/>
              <a:t>st</a:t>
            </a:r>
            <a:r>
              <a:rPr lang="en-US" dirty="0"/>
              <a:t> August </a:t>
            </a:r>
          </a:p>
          <a:p>
            <a:pPr algn="ctr"/>
            <a:r>
              <a:rPr lang="en-US" dirty="0"/>
              <a:t>shared the following numbers</a:t>
            </a:r>
          </a:p>
        </p:txBody>
      </p:sp>
    </p:spTree>
    <p:extLst>
      <p:ext uri="{BB962C8B-B14F-4D97-AF65-F5344CB8AC3E}">
        <p14:creationId xmlns:p14="http://schemas.microsoft.com/office/powerpoint/2010/main" val="41665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D750-3FFC-4848-BFEB-EE89C4D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Inference</a:t>
            </a:r>
            <a:r>
              <a:rPr lang="en-US" b="1" dirty="0"/>
              <a:t>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517B-7645-2145-A675-A8691B5B1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spite of amazingly </a:t>
            </a:r>
            <a:r>
              <a:rPr lang="en-US" sz="2400" b="1" dirty="0"/>
              <a:t>powerful hardware </a:t>
            </a:r>
            <a:r>
              <a:rPr lang="en-US" sz="2400" dirty="0"/>
              <a:t>…, </a:t>
            </a:r>
          </a:p>
          <a:p>
            <a:pPr marL="0" indent="0">
              <a:buNone/>
            </a:pPr>
            <a:r>
              <a:rPr lang="en-US" sz="2400" dirty="0"/>
              <a:t>                 we can not solve even simple problems in real time.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Efficiency of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37FD9-9B90-7846-9D4E-E361B23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135DC-5ED2-394F-88F4-A5F57F97B0B1}"/>
              </a:ext>
            </a:extLst>
          </p:cNvPr>
          <p:cNvSpPr txBox="1"/>
          <p:nvPr/>
        </p:nvSpPr>
        <p:spPr>
          <a:xfrm>
            <a:off x="3352800" y="4643735"/>
            <a:ext cx="178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does matter.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F9F84C2-67A6-A242-B14B-2063D2D3A12B}"/>
              </a:ext>
            </a:extLst>
          </p:cNvPr>
          <p:cNvSpPr/>
          <p:nvPr/>
        </p:nvSpPr>
        <p:spPr>
          <a:xfrm>
            <a:off x="4572000" y="3429000"/>
            <a:ext cx="6096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832860-1625-A286-0F32-F3B4E685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Efficiency </a:t>
            </a:r>
            <a:r>
              <a:rPr lang="en-US" sz="3600" b="1" dirty="0">
                <a:solidFill>
                  <a:srgbClr val="002060"/>
                </a:solidFill>
              </a:rPr>
              <a:t>of an algorithm 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58C715-E88B-6F9E-E786-09E820CD8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How to quantify it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097F-C201-7600-F9E6-FA19F9EA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F48B-7CA5-B944-BF57-0EE5D64D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8FD32-E253-4F46-8376-057C2E898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b="1" dirty="0"/>
                  <a:t>Focus</a:t>
                </a:r>
                <a:r>
                  <a:rPr lang="en-US" sz="2400" dirty="0"/>
                  <a:t> on the entire </a:t>
                </a:r>
                <a:r>
                  <a:rPr lang="en-US" sz="2400" b="1" u="sng" dirty="0"/>
                  <a:t>domain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Objective 1</a:t>
                </a:r>
                <a:r>
                  <a:rPr lang="en-US" sz="2400" b="1" dirty="0"/>
                  <a:t>: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Objective 2</a:t>
                </a:r>
                <a:r>
                  <a:rPr lang="en-US" sz="2400" b="1" dirty="0"/>
                  <a:t>: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8FD32-E253-4F46-8376-057C2E898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84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9F05F-0470-344A-84DF-A467BD8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8657F3-8D0A-C94A-A71E-E2B589E24C10}"/>
                  </a:ext>
                </a:extLst>
              </p:cNvPr>
              <p:cNvSpPr txBox="1"/>
              <p:nvPr/>
            </p:nvSpPr>
            <p:spPr>
              <a:xfrm>
                <a:off x="1143000" y="3352800"/>
                <a:ext cx="3323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an algorithm to solve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8657F3-8D0A-C94A-A71E-E2B589E2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3323217" cy="461665"/>
              </a:xfrm>
              <a:prstGeom prst="rect">
                <a:avLst/>
              </a:prstGeom>
              <a:blipFill>
                <a:blip r:embed="rId3"/>
                <a:stretch>
                  <a:fillRect l="-3053" t="-8108" r="-19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68C164-23EF-4C49-AB9B-9282A23F9AA9}"/>
              </a:ext>
            </a:extLst>
          </p:cNvPr>
          <p:cNvSpPr txBox="1"/>
          <p:nvPr/>
        </p:nvSpPr>
        <p:spPr>
          <a:xfrm>
            <a:off x="1076876" y="1589037"/>
            <a:ext cx="349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a computational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F2408-90FE-A043-AB31-18244DB2EEFA}"/>
                  </a:ext>
                </a:extLst>
              </p:cNvPr>
              <p:cNvSpPr txBox="1"/>
              <p:nvPr/>
            </p:nvSpPr>
            <p:spPr>
              <a:xfrm>
                <a:off x="5463856" y="4707976"/>
                <a:ext cx="3496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solve an </a:t>
                </a:r>
                <a:r>
                  <a:rPr lang="en-US" sz="2400" b="1" dirty="0"/>
                  <a:t>instance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F2408-90FE-A043-AB31-18244DB2E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56" y="4707976"/>
                <a:ext cx="3496791" cy="461665"/>
              </a:xfrm>
              <a:prstGeom prst="rect">
                <a:avLst/>
              </a:prstGeom>
              <a:blipFill>
                <a:blip r:embed="rId4"/>
                <a:stretch>
                  <a:fillRect l="-2899" t="-7895" r="-144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9580B7-25C4-874F-8581-9D530C1DFCA2}"/>
                  </a:ext>
                </a:extLst>
              </p:cNvPr>
              <p:cNvSpPr txBox="1"/>
              <p:nvPr/>
            </p:nvSpPr>
            <p:spPr>
              <a:xfrm>
                <a:off x="2057400" y="4707977"/>
                <a:ext cx="3537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How much time will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take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9580B7-25C4-874F-8581-9D530C1DF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07977"/>
                <a:ext cx="3537635" cy="461665"/>
              </a:xfrm>
              <a:prstGeom prst="rect">
                <a:avLst/>
              </a:prstGeom>
              <a:blipFill>
                <a:blip r:embed="rId5"/>
                <a:stretch>
                  <a:fillRect l="-2867" t="-7895" r="-17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5077FD-320A-B541-B26D-4220C3CD1CE0}"/>
                  </a:ext>
                </a:extLst>
              </p:cNvPr>
              <p:cNvSpPr txBox="1"/>
              <p:nvPr/>
            </p:nvSpPr>
            <p:spPr>
              <a:xfrm>
                <a:off x="2209800" y="5558135"/>
                <a:ext cx="4986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faster than another algorithm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5077FD-320A-B541-B26D-4220C3CD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58135"/>
                <a:ext cx="4986750" cy="461665"/>
              </a:xfrm>
              <a:prstGeom prst="rect">
                <a:avLst/>
              </a:prstGeom>
              <a:blipFill>
                <a:blip r:embed="rId6"/>
                <a:stretch>
                  <a:fillRect l="-2036" t="-7895" r="-101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2A46F-86E0-F24F-A560-9B827598DE33}"/>
              </a:ext>
            </a:extLst>
          </p:cNvPr>
          <p:cNvCxnSpPr>
            <a:cxnSpLocks/>
          </p:cNvCxnSpPr>
          <p:nvPr/>
        </p:nvCxnSpPr>
        <p:spPr>
          <a:xfrm>
            <a:off x="457200" y="4267200"/>
            <a:ext cx="822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1D78D-BC79-E94B-9120-D8EB44307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Write a program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Execute the program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1D78D-BC79-E94B-9120-D8EB44307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5DE5-92DC-614E-BB19-D72BD601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16679-6DF4-464C-AFB7-C93B4A39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How to achieve the </a:t>
            </a:r>
            <a:r>
              <a:rPr lang="en-US" b="1" dirty="0">
                <a:solidFill>
                  <a:srgbClr val="7030A0"/>
                </a:solidFill>
              </a:rPr>
              <a:t>objectives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C08F5-E5A9-A941-ADF9-E6031737D0B0}"/>
                  </a:ext>
                </a:extLst>
              </p:cNvPr>
              <p:cNvSpPr txBox="1"/>
              <p:nvPr/>
            </p:nvSpPr>
            <p:spPr>
              <a:xfrm>
                <a:off x="4114800" y="3805535"/>
                <a:ext cx="2963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on each instance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C08F5-E5A9-A941-ADF9-E6031737D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805535"/>
                <a:ext cx="2963440" cy="461665"/>
              </a:xfrm>
              <a:prstGeom prst="rect">
                <a:avLst/>
              </a:prstGeom>
              <a:blipFill>
                <a:blip r:embed="rId3"/>
                <a:stretch>
                  <a:fillRect l="-3419" t="-8108" r="-2137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F4BA5A-71C8-1A4C-BEDD-10CD95121D19}"/>
              </a:ext>
            </a:extLst>
          </p:cNvPr>
          <p:cNvSpPr/>
          <p:nvPr/>
        </p:nvSpPr>
        <p:spPr>
          <a:xfrm>
            <a:off x="3124200" y="4724400"/>
            <a:ext cx="22098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Infeasible</a:t>
            </a:r>
          </a:p>
        </p:txBody>
      </p:sp>
    </p:spTree>
    <p:extLst>
      <p:ext uri="{BB962C8B-B14F-4D97-AF65-F5344CB8AC3E}">
        <p14:creationId xmlns:p14="http://schemas.microsoft.com/office/powerpoint/2010/main" val="25463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832860-1625-A286-0F32-F3B4E685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Model </a:t>
            </a:r>
            <a:r>
              <a:rPr lang="en-US" sz="3600" b="1" dirty="0"/>
              <a:t>of Computation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58C715-E88B-6F9E-E786-09E820CD8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097F-C201-7600-F9E6-FA19F9EA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1569</Words>
  <Application>Microsoft Macintosh PowerPoint</Application>
  <PresentationFormat>On-screen Show (4:3)</PresentationFormat>
  <Paragraphs>404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Office Theme</vt:lpstr>
      <vt:lpstr>Data Structures and Algorithms (ESO207A) </vt:lpstr>
      <vt:lpstr>PowerPoint Presentation</vt:lpstr>
      <vt:lpstr>Problem 1:    </vt:lpstr>
      <vt:lpstr>Problem 2:    </vt:lpstr>
      <vt:lpstr>Inference till now</vt:lpstr>
      <vt:lpstr>Efficiency of an algorithm ?</vt:lpstr>
      <vt:lpstr>The objectives</vt:lpstr>
      <vt:lpstr>How to achieve the objectives ?</vt:lpstr>
      <vt:lpstr>Model of Computation</vt:lpstr>
      <vt:lpstr>Models of computation</vt:lpstr>
      <vt:lpstr>Current-state-of-the-art Computer</vt:lpstr>
      <vt:lpstr>How is an instruction executed? </vt:lpstr>
      <vt:lpstr>Variation in time of Instructions</vt:lpstr>
      <vt:lpstr>word RAM :  a model of computation</vt:lpstr>
      <vt:lpstr>word RAM :  a model of computation</vt:lpstr>
      <vt:lpstr>word RAM model of computation: Characteristics</vt:lpstr>
      <vt:lpstr>Efficiency of an algorithm</vt:lpstr>
      <vt:lpstr>PowerPoint Presentation</vt:lpstr>
      <vt:lpstr>Compute x^n mod 2021 </vt:lpstr>
      <vt:lpstr>Compute x^n mod 2021 </vt:lpstr>
      <vt:lpstr>Compute x^n mod 2021 </vt:lpstr>
      <vt:lpstr>Compute x^n mod 2021 </vt:lpstr>
      <vt:lpstr>Compute x^n mod 2021 </vt:lpstr>
      <vt:lpstr>PowerPoint Presentation</vt:lpstr>
      <vt:lpstr>Iterative Algorithm for F(n) mod 2021</vt:lpstr>
      <vt:lpstr>Recursive algorithm for F(n) mod 2021</vt:lpstr>
      <vt:lpstr>Algorithms for F(n)mod 2021 </vt:lpstr>
      <vt:lpstr>Efficient Algorithm for F(n)mod m </vt:lpstr>
      <vt:lpstr>Idea 1</vt:lpstr>
      <vt:lpstr>Idea 2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416</cp:revision>
  <dcterms:created xsi:type="dcterms:W3CDTF">2011-12-03T04:13:03Z</dcterms:created>
  <dcterms:modified xsi:type="dcterms:W3CDTF">2022-08-01T16:38:30Z</dcterms:modified>
</cp:coreProperties>
</file>