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30" r:id="rId2"/>
    <p:sldId id="565" r:id="rId3"/>
    <p:sldId id="560" r:id="rId4"/>
    <p:sldId id="300" r:id="rId5"/>
    <p:sldId id="299" r:id="rId6"/>
    <p:sldId id="301" r:id="rId7"/>
    <p:sldId id="303" r:id="rId8"/>
    <p:sldId id="331" r:id="rId9"/>
    <p:sldId id="356" r:id="rId10"/>
    <p:sldId id="304" r:id="rId11"/>
    <p:sldId id="305" r:id="rId12"/>
    <p:sldId id="333" r:id="rId13"/>
    <p:sldId id="311" r:id="rId14"/>
    <p:sldId id="312" r:id="rId15"/>
    <p:sldId id="336" r:id="rId16"/>
    <p:sldId id="573" r:id="rId17"/>
    <p:sldId id="307" r:id="rId18"/>
    <p:sldId id="310" r:id="rId19"/>
    <p:sldId id="361" r:id="rId20"/>
    <p:sldId id="298" r:id="rId21"/>
    <p:sldId id="340" r:id="rId22"/>
    <p:sldId id="338" r:id="rId23"/>
    <p:sldId id="570" r:id="rId24"/>
    <p:sldId id="571" r:id="rId25"/>
    <p:sldId id="57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6" autoAdjust="0"/>
  </p:normalViewPr>
  <p:slideViewPr>
    <p:cSldViewPr>
      <p:cViewPr varScale="1">
        <p:scale>
          <a:sx n="72" d="100"/>
          <a:sy n="72" d="100"/>
        </p:scale>
        <p:origin x="9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Graph Traversal</a:t>
            </a:r>
          </a:p>
          <a:p>
            <a:pPr marL="742950" lvl="1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Breadth First Search </a:t>
            </a:r>
            <a:r>
              <a:rPr lang="en-US" sz="1800" b="1" dirty="0">
                <a:solidFill>
                  <a:schemeClr val="tx1"/>
                </a:solidFill>
              </a:rPr>
              <a:t>Traversal and its simple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Shortest Path </a:t>
            </a:r>
            <a:r>
              <a:rPr lang="en-US" sz="2000" b="1" dirty="0"/>
              <a:t>from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b="1" dirty="0"/>
              <a:t>to</a:t>
            </a:r>
            <a:r>
              <a:rPr lang="en-US" sz="2000" b="1" i="1" dirty="0">
                <a:solidFill>
                  <a:srgbClr val="00B050"/>
                </a:solidFill>
              </a:rPr>
              <a:t> y</a:t>
            </a:r>
            <a:r>
              <a:rPr lang="en-US" sz="2000" b="1" dirty="0"/>
              <a:t>: 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Distance</a:t>
            </a:r>
            <a:r>
              <a:rPr lang="en-US" sz="2000" dirty="0"/>
              <a:t> from</a:t>
            </a:r>
            <a:r>
              <a:rPr lang="en-US" sz="2000" b="1" i="1" dirty="0">
                <a:solidFill>
                  <a:srgbClr val="00B050"/>
                </a:solidFill>
              </a:rPr>
              <a:t> x</a:t>
            </a:r>
            <a:r>
              <a:rPr lang="en-US" sz="2000" dirty="0"/>
              <a:t> to</a:t>
            </a:r>
            <a:r>
              <a:rPr lang="en-US" sz="2000" b="1" i="1" dirty="0">
                <a:solidFill>
                  <a:srgbClr val="00B050"/>
                </a:solidFill>
              </a:rPr>
              <a:t> y</a:t>
            </a:r>
            <a:r>
              <a:rPr lang="en-US" sz="2000" b="1" dirty="0"/>
              <a:t>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3006207"/>
            <a:ext cx="2722663" cy="2632593"/>
            <a:chOff x="4419600" y="2362200"/>
            <a:chExt cx="3023839" cy="3210622"/>
          </a:xfrm>
        </p:grpSpPr>
        <p:sp>
          <p:nvSpPr>
            <p:cNvPr id="6" name="Oval 5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9" idx="6"/>
              <a:endCxn id="11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10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7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8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1"/>
              <a:endCxn id="9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4"/>
              <a:endCxn id="9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1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6"/>
              <a:endCxn id="18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6"/>
              <a:endCxn id="17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7"/>
              <a:endCxn id="13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5"/>
              <a:endCxn id="8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3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2"/>
              <a:endCxn id="12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4"/>
              <a:endCxn id="15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6"/>
              <a:endCxn id="17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2"/>
              <a:endCxn id="8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7"/>
              <a:endCxn id="8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7"/>
              <a:endCxn id="18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4"/>
              <a:endCxn id="15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4"/>
              <a:endCxn id="10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" idx="5"/>
              <a:endCxn id="10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3"/>
              <a:endCxn id="7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0" idx="6"/>
              <a:endCxn id="14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99888" y="3166200"/>
            <a:ext cx="2338912" cy="1982587"/>
            <a:chOff x="1644025" y="2487993"/>
            <a:chExt cx="2338912" cy="1982587"/>
          </a:xfrm>
        </p:grpSpPr>
        <p:cxnSp>
          <p:nvCxnSpPr>
            <p:cNvPr id="46" name="Straight Connector 45"/>
            <p:cNvCxnSpPr>
              <a:stCxn id="6" idx="5"/>
            </p:cNvCxnSpPr>
            <p:nvPr/>
          </p:nvCxnSpPr>
          <p:spPr>
            <a:xfrm>
              <a:off x="1644025" y="2487993"/>
              <a:ext cx="881380" cy="5675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4"/>
            </p:cNvCxnSpPr>
            <p:nvPr/>
          </p:nvCxnSpPr>
          <p:spPr>
            <a:xfrm flipH="1" flipV="1">
              <a:off x="2600410" y="3216453"/>
              <a:ext cx="90634" cy="67577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804010" y="4046193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895600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1200" y="5029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227116" y="3193651"/>
            <a:ext cx="2444059" cy="2116762"/>
            <a:chOff x="3227116" y="3193651"/>
            <a:chExt cx="2444059" cy="2116762"/>
          </a:xfrm>
        </p:grpSpPr>
        <p:grpSp>
          <p:nvGrpSpPr>
            <p:cNvPr id="51" name="Group 50"/>
            <p:cNvGrpSpPr/>
            <p:nvPr/>
          </p:nvGrpSpPr>
          <p:grpSpPr>
            <a:xfrm>
              <a:off x="3227116" y="3193651"/>
              <a:ext cx="270279" cy="1486616"/>
              <a:chOff x="2659109" y="2363044"/>
              <a:chExt cx="270279" cy="1486616"/>
            </a:xfrm>
          </p:grpSpPr>
          <p:cxnSp>
            <p:nvCxnSpPr>
              <p:cNvPr id="52" name="Straight Connector 51"/>
              <p:cNvCxnSpPr>
                <a:stCxn id="6" idx="4"/>
                <a:endCxn id="7" idx="0"/>
              </p:cNvCxnSpPr>
              <p:nvPr/>
            </p:nvCxnSpPr>
            <p:spPr>
              <a:xfrm>
                <a:off x="2659109" y="2363044"/>
                <a:ext cx="0" cy="374887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8" idx="1"/>
                <a:endCxn id="7" idx="5"/>
              </p:cNvCxnSpPr>
              <p:nvPr/>
            </p:nvCxnSpPr>
            <p:spPr>
              <a:xfrm flipH="1" flipV="1">
                <a:off x="2731881" y="2897924"/>
                <a:ext cx="197507" cy="383309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" idx="7"/>
                <a:endCxn id="8" idx="3"/>
              </p:cNvCxnSpPr>
              <p:nvPr/>
            </p:nvCxnSpPr>
            <p:spPr>
              <a:xfrm flipV="1">
                <a:off x="2731881" y="3413775"/>
                <a:ext cx="197507" cy="435885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9" idx="6"/>
              <a:endCxn id="11" idx="2"/>
            </p:cNvCxnSpPr>
            <p:nvPr/>
          </p:nvCxnSpPr>
          <p:spPr>
            <a:xfrm flipV="1">
              <a:off x="3330031" y="4661960"/>
              <a:ext cx="926241" cy="8457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0"/>
              <a:endCxn id="11" idx="5"/>
            </p:cNvCxnSpPr>
            <p:nvPr/>
          </p:nvCxnSpPr>
          <p:spPr>
            <a:xfrm flipH="1" flipV="1">
              <a:off x="4431960" y="4728231"/>
              <a:ext cx="579027" cy="554731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5" idx="7"/>
              <a:endCxn id="13" idx="3"/>
            </p:cNvCxnSpPr>
            <p:nvPr/>
          </p:nvCxnSpPr>
          <p:spPr>
            <a:xfrm flipV="1">
              <a:off x="5083759" y="5196840"/>
              <a:ext cx="587416" cy="11357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352800" y="160020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path from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to </a:t>
            </a: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dirty="0"/>
              <a:t> of </a:t>
            </a:r>
            <a:r>
              <a:rPr lang="en-US" b="1" u="sng" dirty="0"/>
              <a:t>least</a:t>
            </a:r>
            <a:r>
              <a:rPr lang="en-US" u="sng" dirty="0"/>
              <a:t> length</a:t>
            </a:r>
            <a:endParaRPr lang="en-IN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2373868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length</a:t>
            </a:r>
            <a:r>
              <a:rPr lang="en-US" dirty="0"/>
              <a:t> of the </a:t>
            </a:r>
            <a:r>
              <a:rPr lang="en-US" u="sng" dirty="0"/>
              <a:t>shortest path</a:t>
            </a:r>
            <a:r>
              <a:rPr lang="en-US" dirty="0"/>
              <a:t> from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/>
              <a:t> to</a:t>
            </a:r>
            <a:r>
              <a:rPr lang="en-US" b="1" i="1" dirty="0">
                <a:solidFill>
                  <a:srgbClr val="00B050"/>
                </a:solidFill>
              </a:rPr>
              <a:t> y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0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Problem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How to compute distance to all vertices </a:t>
            </a:r>
            <a:r>
              <a:rPr lang="en-US" sz="1800" b="1" dirty="0"/>
              <a:t>reachable</a:t>
            </a:r>
            <a:r>
              <a:rPr lang="en-US" sz="1800" dirty="0"/>
              <a:t> from </a:t>
            </a:r>
            <a:r>
              <a:rPr lang="en-US" sz="1800" b="1" i="1" dirty="0">
                <a:solidFill>
                  <a:srgbClr val="00B050"/>
                </a:solidFill>
              </a:rPr>
              <a:t>x </a:t>
            </a:r>
            <a:r>
              <a:rPr lang="en-US" sz="1800" dirty="0"/>
              <a:t>in a given undirected graph 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6B4FA2E-1512-894C-8945-B45DEB08577D}"/>
              </a:ext>
            </a:extLst>
          </p:cNvPr>
          <p:cNvSpPr/>
          <p:nvPr/>
        </p:nvSpPr>
        <p:spPr>
          <a:xfrm>
            <a:off x="4394114" y="1986482"/>
            <a:ext cx="3968512" cy="553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3E9E3C-440D-0642-9DE0-8EE435435CDA}"/>
              </a:ext>
            </a:extLst>
          </p:cNvPr>
          <p:cNvSpPr/>
          <p:nvPr/>
        </p:nvSpPr>
        <p:spPr>
          <a:xfrm>
            <a:off x="4419600" y="2189848"/>
            <a:ext cx="4473038" cy="553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58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8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2" name="Content Placeholder 8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  <a:blipFill rotWithShape="1">
                <a:blip r:embed="rId2"/>
                <a:stretch>
                  <a:fillRect l="-103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39000" y="2254514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239000" y="2895600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>
                <a:solidFill>
                  <a:srgbClr val="00B050"/>
                </a:solidFill>
              </a:rPr>
              <a:t>f</a:t>
            </a:r>
            <a:r>
              <a:rPr lang="en-US" i="1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u</a:t>
            </a:r>
            <a:r>
              <a:rPr lang="en-US" i="1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239000" y="3505200"/>
            <a:ext cx="14478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>
                <a:solidFill>
                  <a:srgbClr val="00B050"/>
                </a:solidFill>
              </a:rPr>
              <a:t>g</a:t>
            </a:r>
            <a:r>
              <a:rPr lang="en-US" i="1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h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Down Ribbon 77"/>
              <p:cNvSpPr/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While reporting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you have (</a:t>
                </a:r>
                <a:r>
                  <a:rPr lang="en-US" u="sng" dirty="0">
                    <a:solidFill>
                      <a:srgbClr val="002060"/>
                    </a:solidFill>
                  </a:rPr>
                  <a:t>sub)consciously</a:t>
                </a:r>
                <a:r>
                  <a:rPr lang="en-US" dirty="0">
                    <a:solidFill>
                      <a:srgbClr val="002060"/>
                    </a:solidFill>
                  </a:rPr>
                  <a:t> used an </a:t>
                </a:r>
                <a:r>
                  <a:rPr lang="en-US" b="1" dirty="0">
                    <a:solidFill>
                      <a:srgbClr val="002060"/>
                    </a:solidFill>
                  </a:rPr>
                  <a:t>important property</a:t>
                </a:r>
                <a:r>
                  <a:rPr lang="en-US" dirty="0">
                    <a:solidFill>
                      <a:srgbClr val="002060"/>
                    </a:solidFill>
                  </a:rPr>
                  <a:t> of shortest paths. 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Can you state this property ?</a:t>
                </a:r>
              </a:p>
            </p:txBody>
          </p:sp>
        </mc:Choice>
        <mc:Fallback xmlns="">
          <p:sp>
            <p:nvSpPr>
              <p:cNvPr id="78" name="Down Ribbon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loud Callout 66"/>
          <p:cNvSpPr/>
          <p:nvPr/>
        </p:nvSpPr>
        <p:spPr>
          <a:xfrm>
            <a:off x="6400800" y="4267200"/>
            <a:ext cx="1447800" cy="833655"/>
          </a:xfrm>
          <a:prstGeom prst="cloudCallout">
            <a:avLst>
              <a:gd name="adj1" fmla="val 65752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21B8169-69BD-6848-A4C3-C14E18CBA9D8}"/>
              </a:ext>
            </a:extLst>
          </p:cNvPr>
          <p:cNvSpPr/>
          <p:nvPr/>
        </p:nvSpPr>
        <p:spPr>
          <a:xfrm>
            <a:off x="17526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58" grpId="0" animBg="1"/>
      <p:bldP spid="74" grpId="0" animBg="1"/>
      <p:bldP spid="75" grpId="0" animBg="1"/>
      <p:bldP spid="78" grpId="0" animBg="1"/>
      <p:bldP spid="67" grpId="0" animBg="1"/>
      <p:bldP spid="76" grpId="0" animBg="1"/>
      <p:bldP spid="7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important property </a:t>
            </a:r>
            <a:r>
              <a:rPr lang="en-US" sz="3600" b="1" dirty="0"/>
              <a:t>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If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shortest path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is also a shortest path.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=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is </a:t>
                </a:r>
                <a:r>
                  <a:rPr lang="en-US" sz="1800" u="sng" dirty="0"/>
                  <a:t>not</a:t>
                </a:r>
                <a:r>
                  <a:rPr lang="en-US" sz="1800" dirty="0"/>
                  <a:t> a shortest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be a shortest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2000" dirty="0"/>
                  <a:t>&lt; </a:t>
                </a:r>
                <a:r>
                  <a:rPr lang="en-US" sz="1800" dirty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happens if we concatenate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with edge 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u="sng" dirty="0"/>
                  <a:t>shorter</a:t>
                </a:r>
                <a:r>
                  <a:rPr lang="en-US" sz="1800" dirty="0"/>
                  <a:t> than the </a:t>
                </a:r>
                <a:r>
                  <a:rPr lang="en-US" sz="1800" u="sng" dirty="0"/>
                  <a:t>shortest-path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Contradiction.</a:t>
                </a:r>
                <a:endParaRPr lang="en-US" sz="18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  <a:blipFill rotWithShape="1">
                <a:blip r:embed="rId2"/>
                <a:stretch>
                  <a:fillRect l="-741" t="-1677" b="-4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19336" y="2057400"/>
            <a:ext cx="4851334" cy="533400"/>
            <a:chOff x="1919336" y="2819400"/>
            <a:chExt cx="4851334" cy="533400"/>
          </a:xfrm>
        </p:grpSpPr>
        <p:grpSp>
          <p:nvGrpSpPr>
            <p:cNvPr id="9" name="Group 8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86600" y="17920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shortest path </a:t>
            </a:r>
          </a:p>
          <a:p>
            <a:r>
              <a:rPr lang="en-US" dirty="0"/>
              <a:t>between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and</a:t>
            </a:r>
            <a:r>
              <a:rPr lang="en-US" b="1" i="1" dirty="0">
                <a:solidFill>
                  <a:srgbClr val="00B050"/>
                </a:solidFill>
              </a:rPr>
              <a:t> 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81200" y="2514600"/>
            <a:ext cx="3764721" cy="609598"/>
            <a:chOff x="1981200" y="3036334"/>
            <a:chExt cx="3764721" cy="609598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3743428" y="1274106"/>
              <a:ext cx="240265" cy="376472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>
          <a:xfrm>
            <a:off x="2107580" y="1248597"/>
            <a:ext cx="3686057" cy="825529"/>
          </a:xfrm>
          <a:custGeom>
            <a:avLst/>
            <a:gdLst>
              <a:gd name="connsiteX0" fmla="*/ 0 w 3732600"/>
              <a:gd name="connsiteY0" fmla="*/ 802895 h 825198"/>
              <a:gd name="connsiteX1" fmla="*/ 178420 w 3732600"/>
              <a:gd name="connsiteY1" fmla="*/ 501812 h 825198"/>
              <a:gd name="connsiteX2" fmla="*/ 758283 w 3732600"/>
              <a:gd name="connsiteY2" fmla="*/ 312242 h 825198"/>
              <a:gd name="connsiteX3" fmla="*/ 1884557 w 3732600"/>
              <a:gd name="connsiteY3" fmla="*/ 8 h 825198"/>
              <a:gd name="connsiteX4" fmla="*/ 3044283 w 3732600"/>
              <a:gd name="connsiteY4" fmla="*/ 301091 h 825198"/>
              <a:gd name="connsiteX5" fmla="*/ 3668752 w 3732600"/>
              <a:gd name="connsiteY5" fmla="*/ 468359 h 825198"/>
              <a:gd name="connsiteX6" fmla="*/ 3679903 w 3732600"/>
              <a:gd name="connsiteY6" fmla="*/ 825198 h 825198"/>
              <a:gd name="connsiteX0" fmla="*/ 0 w 3685138"/>
              <a:gd name="connsiteY0" fmla="*/ 802898 h 825201"/>
              <a:gd name="connsiteX1" fmla="*/ 178420 w 3685138"/>
              <a:gd name="connsiteY1" fmla="*/ 501815 h 825201"/>
              <a:gd name="connsiteX2" fmla="*/ 758283 w 3685138"/>
              <a:gd name="connsiteY2" fmla="*/ 312245 h 825201"/>
              <a:gd name="connsiteX3" fmla="*/ 1884557 w 3685138"/>
              <a:gd name="connsiteY3" fmla="*/ 11 h 825201"/>
              <a:gd name="connsiteX4" fmla="*/ 3044283 w 3685138"/>
              <a:gd name="connsiteY4" fmla="*/ 301094 h 825201"/>
              <a:gd name="connsiteX5" fmla="*/ 3334216 w 3685138"/>
              <a:gd name="connsiteY5" fmla="*/ 490664 h 825201"/>
              <a:gd name="connsiteX6" fmla="*/ 3679903 w 3685138"/>
              <a:gd name="connsiteY6" fmla="*/ 825201 h 825201"/>
              <a:gd name="connsiteX0" fmla="*/ 0 w 3686057"/>
              <a:gd name="connsiteY0" fmla="*/ 803226 h 825529"/>
              <a:gd name="connsiteX1" fmla="*/ 178420 w 3686057"/>
              <a:gd name="connsiteY1" fmla="*/ 502143 h 825529"/>
              <a:gd name="connsiteX2" fmla="*/ 758283 w 3686057"/>
              <a:gd name="connsiteY2" fmla="*/ 312573 h 825529"/>
              <a:gd name="connsiteX3" fmla="*/ 1884557 w 3686057"/>
              <a:gd name="connsiteY3" fmla="*/ 339 h 825529"/>
              <a:gd name="connsiteX4" fmla="*/ 2743200 w 3686057"/>
              <a:gd name="connsiteY4" fmla="*/ 256817 h 825529"/>
              <a:gd name="connsiteX5" fmla="*/ 3334216 w 3686057"/>
              <a:gd name="connsiteY5" fmla="*/ 490992 h 825529"/>
              <a:gd name="connsiteX6" fmla="*/ 3679903 w 3686057"/>
              <a:gd name="connsiteY6" fmla="*/ 825529 h 8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6057" h="825529">
                <a:moveTo>
                  <a:pt x="0" y="803226"/>
                </a:moveTo>
                <a:cubicBezTo>
                  <a:pt x="26019" y="693572"/>
                  <a:pt x="52039" y="583919"/>
                  <a:pt x="178420" y="502143"/>
                </a:cubicBezTo>
                <a:cubicBezTo>
                  <a:pt x="304801" y="420367"/>
                  <a:pt x="473927" y="396207"/>
                  <a:pt x="758283" y="312573"/>
                </a:cubicBezTo>
                <a:cubicBezTo>
                  <a:pt x="1042639" y="228939"/>
                  <a:pt x="1553738" y="9632"/>
                  <a:pt x="1884557" y="339"/>
                </a:cubicBezTo>
                <a:cubicBezTo>
                  <a:pt x="2215376" y="-8954"/>
                  <a:pt x="2501590" y="175042"/>
                  <a:pt x="2743200" y="256817"/>
                </a:cubicBezTo>
                <a:cubicBezTo>
                  <a:pt x="2984810" y="338592"/>
                  <a:pt x="3178099" y="396207"/>
                  <a:pt x="3334216" y="490992"/>
                </a:cubicBezTo>
                <a:cubicBezTo>
                  <a:pt x="3490333" y="585777"/>
                  <a:pt x="3727296" y="690785"/>
                  <a:pt x="3679903" y="825529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loud Callout 34"/>
              <p:cNvSpPr/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What can you say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loud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2" grpId="0"/>
      <p:bldP spid="33" grpId="0"/>
      <p:bldP spid="4" grpId="0" animBg="1"/>
      <p:bldP spid="39" grpId="0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73914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1480066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50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An important </a:t>
            </a:r>
            <a:r>
              <a:rPr lang="en-US" sz="2800" b="1" dirty="0">
                <a:solidFill>
                  <a:srgbClr val="C00000"/>
                </a:solidFill>
              </a:rPr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 (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/>
                  <a:t>) be an edge. If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)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what can 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/>
                  <a:t>)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an element from the set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only.</a:t>
                </a: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19336" y="27432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1400" y="24778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shortest path </a:t>
            </a:r>
          </a:p>
          <a:p>
            <a:r>
              <a:rPr lang="en-US" dirty="0"/>
              <a:t>between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and</a:t>
            </a:r>
            <a:r>
              <a:rPr lang="en-US" b="1" i="1" dirty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87172" y="2907268"/>
            <a:ext cx="4642228" cy="445532"/>
            <a:chOff x="1987172" y="1764268"/>
            <a:chExt cx="4642228" cy="4455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56388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77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39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5"/>
            <a:endCxn id="14" idx="1"/>
          </p:cNvCxnSpPr>
          <p:nvPr/>
        </p:nvCxnSpPr>
        <p:spPr>
          <a:xfrm>
            <a:off x="5833922" y="2252522"/>
            <a:ext cx="676556" cy="52415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14" idx="0"/>
          </p:cNvCxnSpPr>
          <p:nvPr/>
        </p:nvCxnSpPr>
        <p:spPr>
          <a:xfrm>
            <a:off x="6591300" y="2286000"/>
            <a:ext cx="0" cy="457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14" idx="6"/>
          </p:cNvCxnSpPr>
          <p:nvPr/>
        </p:nvCxnSpPr>
        <p:spPr>
          <a:xfrm flipH="1">
            <a:off x="6705600" y="2252522"/>
            <a:ext cx="566878" cy="604978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>
            <a:stCxn id="17" idx="7"/>
            <a:endCxn id="35" idx="3"/>
          </p:cNvCxnSpPr>
          <p:nvPr/>
        </p:nvCxnSpPr>
        <p:spPr>
          <a:xfrm flipV="1">
            <a:off x="5833922" y="2252522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3000" y="2209800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C11387A-5352-4253-32A4-99914C676F16}"/>
              </a:ext>
            </a:extLst>
          </p:cNvPr>
          <p:cNvSpPr/>
          <p:nvPr/>
        </p:nvSpPr>
        <p:spPr>
          <a:xfrm>
            <a:off x="3813313" y="5266575"/>
            <a:ext cx="5330687" cy="1342382"/>
          </a:xfrm>
          <a:prstGeom prst="cloudCallout">
            <a:avLst>
              <a:gd name="adj1" fmla="val 34239"/>
              <a:gd name="adj2" fmla="val 711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crucially used the </a:t>
            </a:r>
            <a:r>
              <a:rPr lang="en-US" b="1" dirty="0" err="1">
                <a:solidFill>
                  <a:schemeClr val="tx1"/>
                </a:solidFill>
              </a:rPr>
              <a:t>undirectedness</a:t>
            </a:r>
            <a:r>
              <a:rPr lang="en-US" dirty="0">
                <a:solidFill>
                  <a:schemeClr val="tx1"/>
                </a:solidFill>
              </a:rPr>
              <a:t> of the graph in arriving at this answer. Can you spot it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4" grpId="0" animBg="1"/>
      <p:bldP spid="35" grpId="0" animBg="1"/>
      <p:bldP spid="36" grpId="0" animBg="1"/>
      <p:bldP spid="56" grpId="0"/>
      <p:bldP spid="57" grpId="0"/>
      <p:bldP spid="58" grpId="0"/>
      <p:bldP spid="59" grpId="0"/>
      <p:bldP spid="60" grpId="0"/>
      <p:bldP spid="61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Key Insight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 {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 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 Those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which   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Those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which    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68719" y="5486400"/>
            <a:ext cx="8133522" cy="1036810"/>
          </a:xfrm>
          <a:prstGeom prst="cloudCallout">
            <a:avLst>
              <a:gd name="adj1" fmla="val 15501"/>
              <a:gd name="adj2" fmla="val 778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slide suggests an algorithm to compute distance to all vertices from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 Spend sometime to think of the algorithm.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09" t="-8197" r="-31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84" t="-8197" r="-27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9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Key Insight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 {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 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 Those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which   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Those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which    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668718" y="5398532"/>
                <a:ext cx="8703881" cy="112467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All we need is a method to distinguish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those 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Spend sometime to address this problem.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8" y="5398532"/>
                <a:ext cx="8703881" cy="1124678"/>
              </a:xfrm>
              <a:prstGeom prst="cloud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09" t="-8197" r="-31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84" t="-8197" r="-27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ibbon: Tilted Down 7">
                <a:extLst>
                  <a:ext uri="{FF2B5EF4-FFF2-40B4-BE49-F238E27FC236}">
                    <a16:creationId xmlns:a16="http://schemas.microsoft.com/office/drawing/2014/main" id="{92B4AEC8-5C93-2D05-676E-499EDF6A2EE3}"/>
                  </a:ext>
                </a:extLst>
              </p:cNvPr>
              <p:cNvSpPr/>
              <p:nvPr/>
            </p:nvSpPr>
            <p:spPr>
              <a:xfrm>
                <a:off x="2171700" y="227013"/>
                <a:ext cx="48006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An incremental algorithm: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8" name="Ribbon: Tilted Down 7">
                <a:extLst>
                  <a:ext uri="{FF2B5EF4-FFF2-40B4-BE49-F238E27FC236}">
                    <a16:creationId xmlns:a16="http://schemas.microsoft.com/office/drawing/2014/main" id="{92B4AEC8-5C93-2D05-676E-499EDF6A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227013"/>
                <a:ext cx="48006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03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can we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Key idea: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in increasing order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Initialize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∞ </a:t>
                </a:r>
                <a:r>
                  <a:rPr lang="en-US" sz="1800" dirty="0"/>
                  <a:t>of each vertex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in the graph. </a:t>
                </a:r>
              </a:p>
              <a:p>
                <a:pPr marL="0" indent="0">
                  <a:buNone/>
                </a:pPr>
                <a:r>
                  <a:rPr lang="en-US" sz="1800" dirty="0"/>
                  <a:t>Initialize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0.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Then compute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…</a:t>
                </a:r>
              </a:p>
              <a:p>
                <a:r>
                  <a:rPr lang="en-US" sz="1800" dirty="0"/>
                  <a:t>Once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, for every neighbor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of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some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] =      ??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 If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] =     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number ≤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657600" y="4648200"/>
            <a:ext cx="1219200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∞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4601" y="5257800"/>
            <a:ext cx="5029199" cy="1219200"/>
            <a:chOff x="2514601" y="5257800"/>
            <a:chExt cx="5029199" cy="1219200"/>
          </a:xfrm>
        </p:grpSpPr>
        <p:sp>
          <p:nvSpPr>
            <p:cNvPr id="7" name="Smiley Face 6"/>
            <p:cNvSpPr/>
            <p:nvPr/>
          </p:nvSpPr>
          <p:spPr>
            <a:xfrm>
              <a:off x="4648200" y="52578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can thus distinguish the neighbors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 from those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67" t="-3571" b="-9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32B2A-4FBE-3343-857B-63AB854C63BB}"/>
              </a:ext>
            </a:extLst>
          </p:cNvPr>
          <p:cNvSpPr/>
          <p:nvPr/>
        </p:nvSpPr>
        <p:spPr>
          <a:xfrm>
            <a:off x="3580543" y="3713848"/>
            <a:ext cx="3968512" cy="553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839F3-2050-A946-96FD-3E7A85E894B2}"/>
              </a:ext>
            </a:extLst>
          </p:cNvPr>
          <p:cNvSpPr/>
          <p:nvPr/>
        </p:nvSpPr>
        <p:spPr>
          <a:xfrm>
            <a:off x="4035544" y="4247248"/>
            <a:ext cx="3968512" cy="553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4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neat algorithm for </a:t>
            </a:r>
            <a:br>
              <a:rPr lang="en-US" sz="3200" b="1" dirty="0"/>
            </a:br>
            <a:r>
              <a:rPr lang="en-US" sz="3200" b="1" dirty="0"/>
              <a:t>computing distances from </a:t>
            </a:r>
            <a:r>
              <a:rPr lang="en-US" sz="3200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2819400"/>
            <a:ext cx="7772400" cy="1524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an algorithm which traverses/visits the vertices 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non-decreasing</a:t>
            </a:r>
            <a:r>
              <a:rPr lang="en-US" dirty="0">
                <a:solidFill>
                  <a:schemeClr val="tx1"/>
                </a:solidFill>
              </a:rPr>
              <a:t> order of </a:t>
            </a:r>
            <a:r>
              <a:rPr lang="en-US" b="1" u="sng" dirty="0">
                <a:solidFill>
                  <a:schemeClr val="tx1"/>
                </a:solidFill>
              </a:rPr>
              <a:t>distances</a:t>
            </a:r>
            <a:r>
              <a:rPr lang="en-US" dirty="0">
                <a:solidFill>
                  <a:schemeClr val="tx1"/>
                </a:solidFill>
              </a:rPr>
              <a:t> from</a:t>
            </a: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6413" y="4800600"/>
            <a:ext cx="6454587" cy="1359932"/>
            <a:chOff x="1546413" y="4800600"/>
            <a:chExt cx="6454587" cy="1359932"/>
          </a:xfrm>
        </p:grpSpPr>
        <p:sp>
          <p:nvSpPr>
            <p:cNvPr id="6" name="Up Arrow 5"/>
            <p:cNvSpPr/>
            <p:nvPr/>
          </p:nvSpPr>
          <p:spPr>
            <a:xfrm>
              <a:off x="4495800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6413" y="5791200"/>
              <a:ext cx="645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traversal algorithm  is called </a:t>
              </a:r>
              <a:r>
                <a:rPr lang="en-US" b="1" dirty="0"/>
                <a:t>BFS</a:t>
              </a:r>
              <a:r>
                <a:rPr lang="en-US" dirty="0"/>
                <a:t> (breadth first search) traversal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75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Using a</a:t>
            </a:r>
            <a:r>
              <a:rPr lang="en-US" sz="2800" b="1" dirty="0">
                <a:solidFill>
                  <a:srgbClr val="7030A0"/>
                </a:solidFill>
              </a:rPr>
              <a:t>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Compute distance of vertices </a:t>
            </a:r>
            <a:r>
              <a:rPr lang="en-US" sz="1800" b="1" dirty="0"/>
              <a:t>from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7526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181600" y="2150657"/>
            <a:ext cx="1828800" cy="287743"/>
            <a:chOff x="5181600" y="2623066"/>
            <a:chExt cx="1828800" cy="287743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5181600" y="2623066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181600" y="2910809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181600" y="2623066"/>
              <a:ext cx="0" cy="287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181600" y="3341971"/>
            <a:ext cx="1828800" cy="620429"/>
            <a:chOff x="5181600" y="3341971"/>
            <a:chExt cx="1828800" cy="620429"/>
          </a:xfrm>
        </p:grpSpPr>
        <p:sp>
          <p:nvSpPr>
            <p:cNvPr id="97" name="Down Arrow 96"/>
            <p:cNvSpPr/>
            <p:nvPr/>
          </p:nvSpPr>
          <p:spPr>
            <a:xfrm>
              <a:off x="6019800" y="3341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181600" y="3674657"/>
              <a:ext cx="1828800" cy="287743"/>
              <a:chOff x="5181600" y="2623066"/>
              <a:chExt cx="1828800" cy="287743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5105400" y="4103971"/>
            <a:ext cx="1905000" cy="696629"/>
            <a:chOff x="5105400" y="4103971"/>
            <a:chExt cx="1905000" cy="696629"/>
          </a:xfrm>
        </p:grpSpPr>
        <p:sp>
          <p:nvSpPr>
            <p:cNvPr id="107" name="Down Arrow 106"/>
            <p:cNvSpPr/>
            <p:nvPr/>
          </p:nvSpPr>
          <p:spPr>
            <a:xfrm>
              <a:off x="6019800" y="4103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05400" y="4431268"/>
              <a:ext cx="1905000" cy="369332"/>
              <a:chOff x="5105400" y="4311134"/>
              <a:chExt cx="1905000" cy="369332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181600" y="43604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5105400" y="4311134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 b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h s r v w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181600" y="5181600"/>
            <a:ext cx="1828800" cy="381000"/>
            <a:chOff x="5181600" y="5029200"/>
            <a:chExt cx="1828800" cy="381000"/>
          </a:xfrm>
        </p:grpSpPr>
        <p:sp>
          <p:nvSpPr>
            <p:cNvPr id="86" name="TextBox 85"/>
            <p:cNvSpPr txBox="1"/>
            <p:nvPr/>
          </p:nvSpPr>
          <p:spPr>
            <a:xfrm>
              <a:off x="5181600" y="50292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g</a:t>
              </a:r>
              <a:r>
                <a:rPr lang="en-US" i="1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h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s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r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v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w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181600" y="5122457"/>
              <a:ext cx="1828800" cy="287743"/>
              <a:chOff x="5181600" y="2623066"/>
              <a:chExt cx="1828800" cy="287743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Down Arrow 112"/>
          <p:cNvSpPr/>
          <p:nvPr/>
        </p:nvSpPr>
        <p:spPr>
          <a:xfrm>
            <a:off x="6019800" y="4942171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81600" y="2514600"/>
            <a:ext cx="1828800" cy="685800"/>
            <a:chOff x="5181600" y="2514600"/>
            <a:chExt cx="1828800" cy="685800"/>
          </a:xfrm>
        </p:grpSpPr>
        <p:sp>
          <p:nvSpPr>
            <p:cNvPr id="88" name="Down Arrow 87"/>
            <p:cNvSpPr/>
            <p:nvPr/>
          </p:nvSpPr>
          <p:spPr>
            <a:xfrm>
              <a:off x="6006084" y="25146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069EE3CA-D329-F341-8B5B-D6215741703C}"/>
              </a:ext>
            </a:extLst>
          </p:cNvPr>
          <p:cNvSpPr txBox="1"/>
          <p:nvPr/>
        </p:nvSpPr>
        <p:spPr>
          <a:xfrm>
            <a:off x="5181600" y="2133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097371-EC8E-0D47-8042-FDF4A29EC64C}"/>
              </a:ext>
            </a:extLst>
          </p:cNvPr>
          <p:cNvSpPr txBox="1"/>
          <p:nvPr/>
        </p:nvSpPr>
        <p:spPr>
          <a:xfrm>
            <a:off x="5183341" y="28516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F6401F-D0FA-2C4A-8F74-F31F41750F24}"/>
              </a:ext>
            </a:extLst>
          </p:cNvPr>
          <p:cNvSpPr txBox="1"/>
          <p:nvPr/>
        </p:nvSpPr>
        <p:spPr>
          <a:xfrm>
            <a:off x="5395863" y="2847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7CDCD1-B11A-EB47-BB1A-AFDE01F0DC40}"/>
              </a:ext>
            </a:extLst>
          </p:cNvPr>
          <p:cNvSpPr txBox="1"/>
          <p:nvPr/>
        </p:nvSpPr>
        <p:spPr>
          <a:xfrm>
            <a:off x="5642581" y="28748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6666AC-14D0-FC4D-AE88-614C9CC32E8B}"/>
                  </a:ext>
                </a:extLst>
              </p:cNvPr>
              <p:cNvSpPr txBox="1"/>
              <p:nvPr/>
            </p:nvSpPr>
            <p:spPr>
              <a:xfrm>
                <a:off x="7543800" y="2831068"/>
                <a:ext cx="453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6666AC-14D0-FC4D-AE88-614C9CC3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831068"/>
                <a:ext cx="4532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B284589-ECA4-9042-8392-79472731AB86}"/>
              </a:ext>
            </a:extLst>
          </p:cNvPr>
          <p:cNvSpPr txBox="1"/>
          <p:nvPr/>
        </p:nvSpPr>
        <p:spPr>
          <a:xfrm>
            <a:off x="5637107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g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F3E2BF-249F-324B-B41A-AA7AF9222378}"/>
              </a:ext>
            </a:extLst>
          </p:cNvPr>
          <p:cNvSpPr txBox="1"/>
          <p:nvPr/>
        </p:nvSpPr>
        <p:spPr>
          <a:xfrm>
            <a:off x="5865706" y="36058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h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C238B57-E23E-4844-9A52-636712196703}"/>
              </a:ext>
            </a:extLst>
          </p:cNvPr>
          <p:cNvSpPr txBox="1"/>
          <p:nvPr/>
        </p:nvSpPr>
        <p:spPr>
          <a:xfrm>
            <a:off x="5352219" y="360589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 b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7AF9D52-7C46-A945-9C67-415AEAAA66E9}"/>
              </a:ext>
            </a:extLst>
          </p:cNvPr>
          <p:cNvSpPr txBox="1"/>
          <p:nvPr/>
        </p:nvSpPr>
        <p:spPr>
          <a:xfrm>
            <a:off x="5105400" y="362513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 u </a:t>
            </a:r>
            <a:endParaRPr lang="en-US" dirty="0"/>
          </a:p>
        </p:txBody>
      </p:sp>
      <p:sp>
        <p:nvSpPr>
          <p:cNvPr id="58" name="Down Ribbon 57">
            <a:extLst>
              <a:ext uri="{FF2B5EF4-FFF2-40B4-BE49-F238E27FC236}">
                <a16:creationId xmlns:a16="http://schemas.microsoft.com/office/drawing/2014/main" id="{B93BB518-A3E5-AB0D-1BE8-57808F3463D1}"/>
              </a:ext>
            </a:extLst>
          </p:cNvPr>
          <p:cNvSpPr/>
          <p:nvPr/>
        </p:nvSpPr>
        <p:spPr>
          <a:xfrm>
            <a:off x="152400" y="4876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  <p:sp>
        <p:nvSpPr>
          <p:cNvPr id="69" name="Down Ribbon 126">
            <a:extLst>
              <a:ext uri="{FF2B5EF4-FFF2-40B4-BE49-F238E27FC236}">
                <a16:creationId xmlns:a16="http://schemas.microsoft.com/office/drawing/2014/main" id="{95C10041-9F71-9E36-741B-4DD6E179F7D5}"/>
              </a:ext>
            </a:extLst>
          </p:cNvPr>
          <p:cNvSpPr/>
          <p:nvPr/>
        </p:nvSpPr>
        <p:spPr>
          <a:xfrm>
            <a:off x="152400" y="53340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  <p:sp>
        <p:nvSpPr>
          <p:cNvPr id="72" name="Down Ribbon 127">
            <a:extLst>
              <a:ext uri="{FF2B5EF4-FFF2-40B4-BE49-F238E27FC236}">
                <a16:creationId xmlns:a16="http://schemas.microsoft.com/office/drawing/2014/main" id="{77177E9C-8338-128D-DCC7-95CFD20B116D}"/>
              </a:ext>
            </a:extLst>
          </p:cNvPr>
          <p:cNvSpPr/>
          <p:nvPr/>
        </p:nvSpPr>
        <p:spPr>
          <a:xfrm>
            <a:off x="76200" y="54864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  <p:sp>
        <p:nvSpPr>
          <p:cNvPr id="73" name="Down Ribbon 128">
            <a:extLst>
              <a:ext uri="{FF2B5EF4-FFF2-40B4-BE49-F238E27FC236}">
                <a16:creationId xmlns:a16="http://schemas.microsoft.com/office/drawing/2014/main" id="{6C9E0FA7-298D-D9B9-D4EA-8E0A9077A1E7}"/>
              </a:ext>
            </a:extLst>
          </p:cNvPr>
          <p:cNvSpPr/>
          <p:nvPr/>
        </p:nvSpPr>
        <p:spPr>
          <a:xfrm>
            <a:off x="76200" y="5638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</p:spTree>
    <p:extLst>
      <p:ext uri="{BB962C8B-B14F-4D97-AF65-F5344CB8AC3E}">
        <p14:creationId xmlns:p14="http://schemas.microsoft.com/office/powerpoint/2010/main" val="35036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113" grpId="0" animBg="1"/>
      <p:bldP spid="115" grpId="0"/>
      <p:bldP spid="116" grpId="0"/>
      <p:bldP spid="125" grpId="0"/>
      <p:bldP spid="125" grpId="1"/>
      <p:bldP spid="126" grpId="0"/>
      <p:bldP spid="126" grpId="1"/>
      <p:bldP spid="130" grpId="0"/>
      <p:bldP spid="131" grpId="0"/>
      <p:bldP spid="132" grpId="0"/>
      <p:bldP spid="67" grpId="0"/>
      <p:bldP spid="133" grpId="0"/>
      <p:bldP spid="134" grpId="0"/>
      <p:bldP spid="135" grpId="0"/>
      <p:bldP spid="135" grpId="1"/>
      <p:bldP spid="58" grpId="0" animBg="1"/>
      <p:bldP spid="5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where all operations (insertion, deletion, query) </a:t>
            </a:r>
          </a:p>
          <a:p>
            <a:pPr marL="0" indent="0">
              <a:buNone/>
            </a:pPr>
            <a:r>
              <a:rPr lang="en-US" sz="2000" dirty="0"/>
              <a:t>take place at </a:t>
            </a:r>
            <a:r>
              <a:rPr lang="en-US" sz="2000" u="sng" dirty="0"/>
              <a:t>one end</a:t>
            </a:r>
            <a:r>
              <a:rPr lang="en-US" sz="2000" dirty="0"/>
              <a:t> only, 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Behavior of Stack: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Last in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3200400"/>
            <a:ext cx="706860" cy="1817132"/>
            <a:chOff x="3886200" y="3657600"/>
            <a:chExt cx="706860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65046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LIFO</a:t>
            </a:r>
            <a:r>
              <a:rPr lang="en-US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2400" y="2895600"/>
            <a:ext cx="533400" cy="2133600"/>
            <a:chOff x="3962400" y="2895600"/>
            <a:chExt cx="533400" cy="2133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931F59-52B6-C8E5-86F0-0BE960B241C4}"/>
              </a:ext>
            </a:extLst>
          </p:cNvPr>
          <p:cNvSpPr txBox="1"/>
          <p:nvPr/>
        </p:nvSpPr>
        <p:spPr>
          <a:xfrm>
            <a:off x="2537791" y="5925306"/>
            <a:ext cx="589924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Stack plays crucial role in solving many algorithmic problems.</a:t>
            </a:r>
          </a:p>
          <a:p>
            <a:r>
              <a:rPr lang="en-US" dirty="0"/>
              <a:t>You must remember the magical role they played in </a:t>
            </a:r>
          </a:p>
          <a:p>
            <a:r>
              <a:rPr lang="en-US" dirty="0"/>
              <a:t>the elegant algorithm for arithmetic expression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08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from a vertex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G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CreateEmptyQueue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b="1" dirty="0"/>
              <a:t>)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</a:rPr>
              <a:t>x</a:t>
            </a:r>
            <a:r>
              <a:rPr lang="en-US" sz="2000" dirty="0" err="1">
                <a:sym typeface="Wingdings" pitchFamily="2" charset="2"/>
              </a:rPr>
              <a:t>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ym typeface="Wingdings" pitchFamily="2" charset="2"/>
              </a:rPr>
              <a:t>While</a:t>
            </a:r>
            <a:r>
              <a:rPr lang="en-US" sz="2000" dirty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{             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>
                <a:sym typeface="Wingdings" pitchFamily="2" charset="2"/>
              </a:rPr>
              <a:t>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</a:t>
            </a:r>
            <a:r>
              <a:rPr lang="en-US" sz="2000" dirty="0">
                <a:sym typeface="Wingdings" pitchFamily="2" charset="2"/>
              </a:rPr>
              <a:t>{</a:t>
            </a:r>
            <a:r>
              <a:rPr lang="en-US" sz="2000" b="1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if (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b="1" dirty="0">
                <a:sym typeface="Wingdings" pitchFamily="2" charset="2"/>
              </a:rPr>
              <a:t> = ∞)               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{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2000" b="1" dirty="0">
                <a:sym typeface="Wingdings" pitchFamily="2" charset="2"/>
              </a:rPr>
              <a:t>                        ??            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??         </a:t>
            </a:r>
            <a:r>
              <a:rPr lang="en-US" sz="2000" b="1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Running time </a:t>
            </a:r>
            <a:r>
              <a:rPr lang="en-US" sz="3200" b="1" dirty="0"/>
              <a:t>of BFS traversal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G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CreateEmptyQueue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b="1" dirty="0"/>
              <a:t>)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</a:rPr>
              <a:t>x</a:t>
            </a:r>
            <a:r>
              <a:rPr lang="en-US" sz="2000" dirty="0" err="1">
                <a:sym typeface="Wingdings" pitchFamily="2" charset="2"/>
              </a:rPr>
              <a:t>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ym typeface="Wingdings" pitchFamily="2" charset="2"/>
              </a:rPr>
              <a:t>While</a:t>
            </a:r>
            <a:r>
              <a:rPr lang="en-US" sz="2000" dirty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{             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>
                <a:sym typeface="Wingdings" pitchFamily="2" charset="2"/>
              </a:rPr>
              <a:t>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</a:t>
            </a:r>
            <a:r>
              <a:rPr lang="en-US" sz="2000" dirty="0">
                <a:sym typeface="Wingdings" pitchFamily="2" charset="2"/>
              </a:rPr>
              <a:t>{</a:t>
            </a:r>
            <a:r>
              <a:rPr lang="en-US" sz="2000" b="1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if (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b="1" dirty="0">
                <a:sym typeface="Wingdings" pitchFamily="2" charset="2"/>
              </a:rPr>
              <a:t> = ∞)               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{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2000" b="1" dirty="0">
                <a:sym typeface="Wingdings" pitchFamily="2" charset="2"/>
              </a:rPr>
              <a:t>                        ??            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??         </a:t>
            </a:r>
            <a:r>
              <a:rPr lang="en-US" sz="2000" b="1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2000" b="1" dirty="0"/>
              <a:t>Running time of BFS(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) = 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no. of edges in </a:t>
            </a:r>
            <a:r>
              <a:rPr lang="en-US" sz="1800" b="1" u="sng" dirty="0">
                <a:solidFill>
                  <a:srgbClr val="002060"/>
                </a:solidFill>
              </a:rPr>
              <a:t>the connected component</a:t>
            </a:r>
            <a:r>
              <a:rPr lang="en-US" sz="1800" dirty="0">
                <a:solidFill>
                  <a:srgbClr val="002060"/>
                </a:solidFill>
              </a:rPr>
              <a:t> of 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630924" y="3810000"/>
            <a:ext cx="60807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45074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4572000" y="1676400"/>
            <a:ext cx="4572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vertex can enter queue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at most </a:t>
            </a:r>
            <a:r>
              <a:rPr lang="en-US" dirty="0">
                <a:solidFill>
                  <a:schemeClr val="tx1"/>
                </a:solidFill>
              </a:rPr>
              <a:t>once.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Prove this claim first.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3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Correctness of BFS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   What do we mean by </a:t>
            </a:r>
            <a:r>
              <a:rPr lang="en-US" sz="2000" dirty="0">
                <a:solidFill>
                  <a:srgbClr val="7030A0"/>
                </a:solidFill>
              </a:rPr>
              <a:t>correctness</a:t>
            </a:r>
            <a:r>
              <a:rPr lang="en-US" sz="2000" dirty="0"/>
              <a:t>  of </a:t>
            </a:r>
            <a:r>
              <a:rPr lang="en-US" sz="2000" b="1" dirty="0"/>
              <a:t>BFS</a:t>
            </a:r>
            <a:r>
              <a:rPr lang="en-US" sz="2000" dirty="0"/>
              <a:t> traversal from vertex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All vertices</a:t>
            </a:r>
            <a:r>
              <a:rPr lang="en-US" sz="2000" dirty="0"/>
              <a:t> reachable from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 </a:t>
            </a:r>
            <a:r>
              <a:rPr lang="en-US" sz="2000" b="1" dirty="0"/>
              <a:t>get visited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Vertices get visited in the</a:t>
            </a:r>
          </a:p>
          <a:p>
            <a:endParaRPr lang="en-US" sz="2000" dirty="0"/>
          </a:p>
          <a:p>
            <a:r>
              <a:rPr lang="en-US" sz="2000" dirty="0"/>
              <a:t>At the end of the algorithm,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               Distance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 </a:t>
            </a:r>
            <a:r>
              <a:rPr lang="en-US" sz="2000" b="1" dirty="0"/>
              <a:t>is the distance</a:t>
            </a:r>
            <a:r>
              <a:rPr lang="en-US" sz="2000" dirty="0"/>
              <a:t> of vertex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3810000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non-decreasing order of their distances </a:t>
            </a:r>
            <a:r>
              <a:rPr lang="en-US" dirty="0"/>
              <a:t>from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5EA74-0940-C73F-6035-FDCDD979A17D}"/>
              </a:ext>
            </a:extLst>
          </p:cNvPr>
          <p:cNvSpPr txBox="1"/>
          <p:nvPr/>
        </p:nvSpPr>
        <p:spPr>
          <a:xfrm>
            <a:off x="1524000" y="5710019"/>
            <a:ext cx="5929957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 </a:t>
            </a:r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, ponder over ways to prove these assertions. </a:t>
            </a:r>
          </a:p>
          <a:p>
            <a:r>
              <a:rPr lang="en-US" dirty="0"/>
              <a:t>We shall discuss their proofs after the mid semester break.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6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62BB5-1492-3B48-A48E-85B8DDC9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Simulating a </a:t>
            </a:r>
            <a:r>
              <a:rPr lang="en-US" b="1" dirty="0">
                <a:solidFill>
                  <a:srgbClr val="7030A0"/>
                </a:solidFill>
              </a:rPr>
              <a:t>queue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D47E77-8339-BB4C-A252-22BBF0D9D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 or more </a:t>
            </a:r>
            <a:r>
              <a:rPr lang="en-US" b="1" dirty="0">
                <a:solidFill>
                  <a:srgbClr val="7030A0"/>
                </a:solidFill>
              </a:rPr>
              <a:t>stacks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1AEC8-8347-284A-A3D5-AFEA62B2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3E32-5D6E-E340-AA9B-DD328E92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B707-A7EB-5B46-866D-A5A8635A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5F7B-9F27-584A-96C1-5A08430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B0E63-C88E-F74F-8337-412ED44E9E0C}"/>
              </a:ext>
            </a:extLst>
          </p:cNvPr>
          <p:cNvCxnSpPr>
            <a:cxnSpLocks/>
          </p:cNvCxnSpPr>
          <p:nvPr/>
        </p:nvCxnSpPr>
        <p:spPr>
          <a:xfrm flipH="1">
            <a:off x="3009900" y="1600200"/>
            <a:ext cx="38100" cy="525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/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F143C58-6AC6-2C40-904E-650B192D8E1B}"/>
              </a:ext>
            </a:extLst>
          </p:cNvPr>
          <p:cNvGrpSpPr/>
          <p:nvPr/>
        </p:nvGrpSpPr>
        <p:grpSpPr>
          <a:xfrm>
            <a:off x="5829301" y="2514600"/>
            <a:ext cx="533400" cy="2133600"/>
            <a:chOff x="3962400" y="2895600"/>
            <a:chExt cx="533400" cy="21336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209B19-F089-1543-BF50-7E0176407122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5E0CA4-DFB6-AE4E-95B9-E515DA3AE8EE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CBDE9A-5799-F644-89BA-8FE690B92382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35673-1E6F-7648-B7BE-5CD2217A3AD6}"/>
                  </a:ext>
                </a:extLst>
              </p:cNvPr>
              <p:cNvSpPr txBox="1"/>
              <p:nvPr/>
            </p:nvSpPr>
            <p:spPr>
              <a:xfrm>
                <a:off x="5862091" y="4175919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35673-1E6F-7648-B7BE-5CD2217A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1" y="4175919"/>
                <a:ext cx="4678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/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A82A27-93A4-5D47-BAA8-0BCA12809C39}"/>
                  </a:ext>
                </a:extLst>
              </p:cNvPr>
              <p:cNvSpPr txBox="1"/>
              <p:nvPr/>
            </p:nvSpPr>
            <p:spPr>
              <a:xfrm>
                <a:off x="5873164" y="3863181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A82A27-93A4-5D47-BAA8-0BCA1280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164" y="3863181"/>
                <a:ext cx="4731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54CEA1EB-5598-FF4E-AC62-EEF444F75DDE}"/>
              </a:ext>
            </a:extLst>
          </p:cNvPr>
          <p:cNvSpPr/>
          <p:nvPr/>
        </p:nvSpPr>
        <p:spPr>
          <a:xfrm>
            <a:off x="876300" y="2995501"/>
            <a:ext cx="2133600" cy="1576499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operations of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/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6FA01E-B916-F649-B6F9-AF14408D4A35}"/>
                  </a:ext>
                </a:extLst>
              </p:cNvPr>
              <p:cNvSpPr txBox="1"/>
              <p:nvPr/>
            </p:nvSpPr>
            <p:spPr>
              <a:xfrm>
                <a:off x="5846340" y="2831068"/>
                <a:ext cx="48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6FA01E-B916-F649-B6F9-AF14408D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40" y="2831068"/>
                <a:ext cx="4872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ADB1A74-1433-084B-AAE4-F76C797E008B}"/>
              </a:ext>
            </a:extLst>
          </p:cNvPr>
          <p:cNvSpPr/>
          <p:nvPr/>
        </p:nvSpPr>
        <p:spPr>
          <a:xfrm>
            <a:off x="6074940" y="3385066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85D8C8-CE0C-6240-8A5F-83145E9DC28A}"/>
              </a:ext>
            </a:extLst>
          </p:cNvPr>
          <p:cNvSpPr/>
          <p:nvPr/>
        </p:nvSpPr>
        <p:spPr>
          <a:xfrm>
            <a:off x="6074940" y="35975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3FA29E-AD04-3B48-B202-6F6751E18344}"/>
              </a:ext>
            </a:extLst>
          </p:cNvPr>
          <p:cNvSpPr/>
          <p:nvPr/>
        </p:nvSpPr>
        <p:spPr>
          <a:xfrm>
            <a:off x="6074940" y="37499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D8EDDC-1AC7-404D-90CB-C3A3E128F1BA}"/>
              </a:ext>
            </a:extLst>
          </p:cNvPr>
          <p:cNvSpPr/>
          <p:nvPr/>
        </p:nvSpPr>
        <p:spPr>
          <a:xfrm>
            <a:off x="1752600" y="4038600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CDEF1F-AF51-DE4B-A6F8-16F94953DFFF}"/>
              </a:ext>
            </a:extLst>
          </p:cNvPr>
          <p:cNvSpPr/>
          <p:nvPr/>
        </p:nvSpPr>
        <p:spPr>
          <a:xfrm>
            <a:off x="1752600" y="42510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85D714-3426-6640-89FD-A1D052056844}"/>
              </a:ext>
            </a:extLst>
          </p:cNvPr>
          <p:cNvSpPr/>
          <p:nvPr/>
        </p:nvSpPr>
        <p:spPr>
          <a:xfrm>
            <a:off x="1752600" y="44034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228733-3508-C04D-B45A-D660D1FD18B8}"/>
              </a:ext>
            </a:extLst>
          </p:cNvPr>
          <p:cNvGrpSpPr/>
          <p:nvPr/>
        </p:nvGrpSpPr>
        <p:grpSpPr>
          <a:xfrm>
            <a:off x="7010400" y="2514600"/>
            <a:ext cx="533400" cy="2133600"/>
            <a:chOff x="3962400" y="2895600"/>
            <a:chExt cx="533400" cy="21336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973D0C-A882-554C-A194-FE5E66D7DB0C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F6B8FD-E0C6-714B-85A0-E89F4534EA69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656ED8-8183-5F4B-84BA-A7D6E3094C12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F6692B-7DF2-CE45-BD82-891D3A836D57}"/>
              </a:ext>
            </a:extLst>
          </p:cNvPr>
          <p:cNvGrpSpPr/>
          <p:nvPr/>
        </p:nvGrpSpPr>
        <p:grpSpPr>
          <a:xfrm>
            <a:off x="8077200" y="2514600"/>
            <a:ext cx="533400" cy="2133600"/>
            <a:chOff x="3962400" y="2895600"/>
            <a:chExt cx="533400" cy="2133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811292-D7D9-224C-8A88-086EB66C93C1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4CA73E-DC7E-B440-9C6A-368B91309A3D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611EB4-0BF5-934F-84E5-D91992249561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1949533-3CE7-DE44-8806-E447AC0D2755}"/>
              </a:ext>
            </a:extLst>
          </p:cNvPr>
          <p:cNvSpPr/>
          <p:nvPr/>
        </p:nvSpPr>
        <p:spPr>
          <a:xfrm>
            <a:off x="838200" y="5230368"/>
            <a:ext cx="2133600" cy="56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Dequeue(Q)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E0D8CA-022F-5FE2-D52D-D780972F6BC7}"/>
                  </a:ext>
                </a:extLst>
              </p:cNvPr>
              <p:cNvSpPr txBox="1"/>
              <p:nvPr/>
            </p:nvSpPr>
            <p:spPr>
              <a:xfrm>
                <a:off x="5862091" y="4774168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E0D8CA-022F-5FE2-D52D-D780972F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1" y="4774168"/>
                <a:ext cx="479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D6541-E7D6-D885-F1C7-753887155453}"/>
                  </a:ext>
                </a:extLst>
              </p:cNvPr>
              <p:cNvSpPr txBox="1"/>
              <p:nvPr/>
            </p:nvSpPr>
            <p:spPr>
              <a:xfrm>
                <a:off x="3445457" y="2622856"/>
                <a:ext cx="136062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Push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D6541-E7D6-D885-F1C7-75388715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57" y="2622856"/>
                <a:ext cx="1360629" cy="369332"/>
              </a:xfrm>
              <a:prstGeom prst="rect">
                <a:avLst/>
              </a:prstGeom>
              <a:blipFill>
                <a:blip r:embed="rId9"/>
                <a:stretch>
                  <a:fillRect l="-3111" t="-6349" r="-311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950475-705B-66DE-F48D-11464B7B345F}"/>
                  </a:ext>
                </a:extLst>
              </p:cNvPr>
              <p:cNvSpPr txBox="1"/>
              <p:nvPr/>
            </p:nvSpPr>
            <p:spPr>
              <a:xfrm>
                <a:off x="3465116" y="2622856"/>
                <a:ext cx="137556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Push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950475-705B-66DE-F48D-11464B7B3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16" y="2622856"/>
                <a:ext cx="1375569" cy="369332"/>
              </a:xfrm>
              <a:prstGeom prst="rect">
                <a:avLst/>
              </a:prstGeom>
              <a:blipFill>
                <a:blip r:embed="rId10"/>
                <a:stretch>
                  <a:fillRect l="-3070" t="-6349" r="-21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3003C-7255-B01C-89AE-5687B7963653}"/>
                  </a:ext>
                </a:extLst>
              </p:cNvPr>
              <p:cNvSpPr txBox="1"/>
              <p:nvPr/>
            </p:nvSpPr>
            <p:spPr>
              <a:xfrm>
                <a:off x="3448758" y="2590800"/>
                <a:ext cx="138967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Push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3003C-7255-B01C-89AE-5687B7963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58" y="2590800"/>
                <a:ext cx="1389676" cy="369332"/>
              </a:xfrm>
              <a:prstGeom prst="rect">
                <a:avLst/>
              </a:prstGeom>
              <a:blipFill>
                <a:blip r:embed="rId11"/>
                <a:stretch>
                  <a:fillRect l="-3478" t="-6349" r="-217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A17CFEA-D968-9C06-35CA-C7850C9CF2C2}"/>
              </a:ext>
            </a:extLst>
          </p:cNvPr>
          <p:cNvSpPr txBox="1"/>
          <p:nvPr/>
        </p:nvSpPr>
        <p:spPr>
          <a:xfrm>
            <a:off x="3803729" y="1649394"/>
            <a:ext cx="50165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You have to execute each operation on queue using</a:t>
            </a:r>
          </a:p>
          <a:p>
            <a:r>
              <a:rPr lang="en-US" dirty="0"/>
              <a:t>Operation(s) </a:t>
            </a:r>
            <a:r>
              <a:rPr lang="en-US" b="1" dirty="0"/>
              <a:t>on 1 or more stacks </a:t>
            </a:r>
            <a:r>
              <a:rPr lang="en-US" u="sng" dirty="0"/>
              <a:t>only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D4EC50-9520-B768-CC97-17D431F6E104}"/>
              </a:ext>
            </a:extLst>
          </p:cNvPr>
          <p:cNvSpPr txBox="1"/>
          <p:nvPr/>
        </p:nvSpPr>
        <p:spPr>
          <a:xfrm>
            <a:off x="3069535" y="1289703"/>
            <a:ext cx="62865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keep only one stack and keep pushing the elements into it.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6983CD45-55FA-1A62-D655-837581927C1B}"/>
              </a:ext>
            </a:extLst>
          </p:cNvPr>
          <p:cNvSpPr/>
          <p:nvPr/>
        </p:nvSpPr>
        <p:spPr>
          <a:xfrm>
            <a:off x="3813313" y="5266575"/>
            <a:ext cx="5330687" cy="1342382"/>
          </a:xfrm>
          <a:prstGeom prst="cloudCallout">
            <a:avLst>
              <a:gd name="adj1" fmla="val 34239"/>
              <a:gd name="adj2" fmla="val 711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to do now ? Notice that the element to be removed is lying at the bottom of stack.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 animBg="1"/>
      <p:bldP spid="17" grpId="0"/>
      <p:bldP spid="18" grpId="0" animBg="1"/>
      <p:bldP spid="18" grpId="1" animBg="1"/>
      <p:bldP spid="19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8" grpId="0" animBg="1"/>
      <p:bldP spid="5" grpId="0"/>
      <p:bldP spid="7" grpId="0" animBg="1"/>
      <p:bldP spid="7" grpId="1" animBg="1"/>
      <p:bldP spid="8" grpId="0" animBg="1"/>
      <p:bldP spid="8" grpId="1" animBg="1"/>
      <p:bldP spid="20" grpId="0" animBg="1"/>
      <p:bldP spid="20" grpId="1" animBg="1"/>
      <p:bldP spid="21" grpId="0" animBg="1"/>
      <p:bldP spid="21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3E32-5D6E-E340-AA9B-DD328E92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B707-A7EB-5B46-866D-A5A8635A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5F7B-9F27-584A-96C1-5A08430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B0E63-C88E-F74F-8337-412ED44E9E0C}"/>
              </a:ext>
            </a:extLst>
          </p:cNvPr>
          <p:cNvCxnSpPr>
            <a:cxnSpLocks/>
          </p:cNvCxnSpPr>
          <p:nvPr/>
        </p:nvCxnSpPr>
        <p:spPr>
          <a:xfrm>
            <a:off x="3048000" y="1600200"/>
            <a:ext cx="0" cy="5334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/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9AA00E2A-5FD8-9249-8FD3-85456F0C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514600"/>
                <a:ext cx="2133600" cy="560832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F143C58-6AC6-2C40-904E-650B192D8E1B}"/>
              </a:ext>
            </a:extLst>
          </p:cNvPr>
          <p:cNvGrpSpPr/>
          <p:nvPr/>
        </p:nvGrpSpPr>
        <p:grpSpPr>
          <a:xfrm>
            <a:off x="5829301" y="2514600"/>
            <a:ext cx="533400" cy="2133600"/>
            <a:chOff x="3962400" y="2895600"/>
            <a:chExt cx="533400" cy="21336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209B19-F089-1543-BF50-7E0176407122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5E0CA4-DFB6-AE4E-95B9-E515DA3AE8EE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CBDE9A-5799-F644-89BA-8FE690B92382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/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9F2F55E-8D29-0E47-A2D4-AC586FAB5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9168"/>
                <a:ext cx="2133600" cy="560832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/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F33A522D-55BD-9844-8BB5-B54DE8A28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4619405"/>
                <a:ext cx="2133600" cy="5608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534F7AE-3FAA-EF48-B9BD-A338DCEC8B92}"/>
              </a:ext>
            </a:extLst>
          </p:cNvPr>
          <p:cNvGrpSpPr/>
          <p:nvPr/>
        </p:nvGrpSpPr>
        <p:grpSpPr>
          <a:xfrm>
            <a:off x="5846340" y="2831068"/>
            <a:ext cx="499966" cy="1714183"/>
            <a:chOff x="5846340" y="2831068"/>
            <a:chExt cx="499966" cy="1714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B35673-1E6F-7648-B7BE-5CD2217A3AD6}"/>
                    </a:ext>
                  </a:extLst>
                </p:cNvPr>
                <p:cNvSpPr txBox="1"/>
                <p:nvPr/>
              </p:nvSpPr>
              <p:spPr>
                <a:xfrm>
                  <a:off x="5862091" y="417591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B35673-1E6F-7648-B7BE-5CD2217A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091" y="4175919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A82A27-93A4-5D47-BAA8-0BCA12809C39}"/>
                    </a:ext>
                  </a:extLst>
                </p:cNvPr>
                <p:cNvSpPr txBox="1"/>
                <p:nvPr/>
              </p:nvSpPr>
              <p:spPr>
                <a:xfrm>
                  <a:off x="5873164" y="386318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A82A27-93A4-5D47-BAA8-0BCA1280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164" y="3863181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B6FA01E-B916-F649-B6F9-AF14408D4A35}"/>
                    </a:ext>
                  </a:extLst>
                </p:cNvPr>
                <p:cNvSpPr txBox="1"/>
                <p:nvPr/>
              </p:nvSpPr>
              <p:spPr>
                <a:xfrm>
                  <a:off x="5846340" y="2831068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B6FA01E-B916-F649-B6F9-AF14408D4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340" y="2831068"/>
                  <a:ext cx="48724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DB1A74-1433-084B-AAE4-F76C797E008B}"/>
                </a:ext>
              </a:extLst>
            </p:cNvPr>
            <p:cNvSpPr/>
            <p:nvPr/>
          </p:nvSpPr>
          <p:spPr>
            <a:xfrm>
              <a:off x="6074940" y="3385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5D8C8-CE0C-6240-8A5F-83145E9DC28A}"/>
                </a:ext>
              </a:extLst>
            </p:cNvPr>
            <p:cNvSpPr/>
            <p:nvPr/>
          </p:nvSpPr>
          <p:spPr>
            <a:xfrm>
              <a:off x="6074940" y="3597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3FA29E-AD04-3B48-B202-6F6751E18344}"/>
                </a:ext>
              </a:extLst>
            </p:cNvPr>
            <p:cNvSpPr/>
            <p:nvPr/>
          </p:nvSpPr>
          <p:spPr>
            <a:xfrm>
              <a:off x="6074940" y="3749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5DD8EDDC-1AC7-404D-90CB-C3A3E128F1BA}"/>
              </a:ext>
            </a:extLst>
          </p:cNvPr>
          <p:cNvSpPr/>
          <p:nvPr/>
        </p:nvSpPr>
        <p:spPr>
          <a:xfrm>
            <a:off x="1752600" y="4038600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CDEF1F-AF51-DE4B-A6F8-16F94953DFFF}"/>
              </a:ext>
            </a:extLst>
          </p:cNvPr>
          <p:cNvSpPr/>
          <p:nvPr/>
        </p:nvSpPr>
        <p:spPr>
          <a:xfrm>
            <a:off x="1752600" y="42510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85D714-3426-6640-89FD-A1D052056844}"/>
              </a:ext>
            </a:extLst>
          </p:cNvPr>
          <p:cNvSpPr/>
          <p:nvPr/>
        </p:nvSpPr>
        <p:spPr>
          <a:xfrm>
            <a:off x="1752600" y="4403467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F6692B-7DF2-CE45-BD82-891D3A836D57}"/>
              </a:ext>
            </a:extLst>
          </p:cNvPr>
          <p:cNvGrpSpPr/>
          <p:nvPr/>
        </p:nvGrpSpPr>
        <p:grpSpPr>
          <a:xfrm>
            <a:off x="4381499" y="2485805"/>
            <a:ext cx="533400" cy="2133600"/>
            <a:chOff x="3962400" y="2895600"/>
            <a:chExt cx="533400" cy="2133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811292-D7D9-224C-8A88-086EB66C93C1}"/>
                </a:ext>
              </a:extLst>
            </p:cNvPr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4CA73E-DC7E-B440-9C6A-368B91309A3D}"/>
                </a:ext>
              </a:extLst>
            </p:cNvPr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611EB4-0BF5-934F-84E5-D91992249561}"/>
                </a:ext>
              </a:extLst>
            </p:cNvPr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1949533-3CE7-DE44-8806-E447AC0D2755}"/>
              </a:ext>
            </a:extLst>
          </p:cNvPr>
          <p:cNvSpPr/>
          <p:nvPr/>
        </p:nvSpPr>
        <p:spPr>
          <a:xfrm>
            <a:off x="838200" y="5230368"/>
            <a:ext cx="2133600" cy="56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Dequeue(Q)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ADC972-3661-E44F-A037-C593D901C3DA}"/>
                  </a:ext>
                </a:extLst>
              </p:cNvPr>
              <p:cNvSpPr txBox="1"/>
              <p:nvPr/>
            </p:nvSpPr>
            <p:spPr>
              <a:xfrm>
                <a:off x="4435351" y="4099719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ADC972-3661-E44F-A037-C593D901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51" y="4099719"/>
                <a:ext cx="487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B51330-24C3-4940-BF3A-4FE339B8F76B}"/>
                  </a:ext>
                </a:extLst>
              </p:cNvPr>
              <p:cNvSpPr txBox="1"/>
              <p:nvPr/>
            </p:nvSpPr>
            <p:spPr>
              <a:xfrm>
                <a:off x="4446424" y="3786981"/>
                <a:ext cx="706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B51330-24C3-4940-BF3A-4FE339B8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24" y="3786981"/>
                <a:ext cx="7068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8D8605-9F32-E54B-9EE6-F9F837246683}"/>
                  </a:ext>
                </a:extLst>
              </p:cNvPr>
              <p:cNvSpPr txBox="1"/>
              <p:nvPr/>
            </p:nvSpPr>
            <p:spPr>
              <a:xfrm>
                <a:off x="4403657" y="2819400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8D8605-9F32-E54B-9EE6-F9F837246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57" y="2819400"/>
                <a:ext cx="4731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BE27CC-7FCA-4543-B802-B3D2F93BC0C8}"/>
                  </a:ext>
                </a:extLst>
              </p:cNvPr>
              <p:cNvSpPr txBox="1"/>
              <p:nvPr/>
            </p:nvSpPr>
            <p:spPr>
              <a:xfrm>
                <a:off x="4419600" y="2438400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BE27CC-7FCA-4543-B802-B3D2F93B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438400"/>
                <a:ext cx="467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22AD7FD0-9365-3F4B-AC2D-D470A086CC4E}"/>
              </a:ext>
            </a:extLst>
          </p:cNvPr>
          <p:cNvSpPr/>
          <p:nvPr/>
        </p:nvSpPr>
        <p:spPr>
          <a:xfrm>
            <a:off x="4648200" y="3308866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5189A-F1A4-3B4C-860D-BDC1D8E2FD92}"/>
              </a:ext>
            </a:extLst>
          </p:cNvPr>
          <p:cNvSpPr/>
          <p:nvPr/>
        </p:nvSpPr>
        <p:spPr>
          <a:xfrm>
            <a:off x="4648200" y="35213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655C6A-275D-F645-838E-507C9129400D}"/>
              </a:ext>
            </a:extLst>
          </p:cNvPr>
          <p:cNvSpPr/>
          <p:nvPr/>
        </p:nvSpPr>
        <p:spPr>
          <a:xfrm>
            <a:off x="4648200" y="3673733"/>
            <a:ext cx="76200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06B5B68C-6783-FA41-8E5F-50436F4F6A40}"/>
              </a:ext>
            </a:extLst>
          </p:cNvPr>
          <p:cNvSpPr/>
          <p:nvPr/>
        </p:nvSpPr>
        <p:spPr>
          <a:xfrm>
            <a:off x="843643" y="5791200"/>
            <a:ext cx="2133600" cy="56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Dequeue(Q)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F5104C92-FDC9-E442-87F0-B2A9848D3692}"/>
                  </a:ext>
                </a:extLst>
              </p:cNvPr>
              <p:cNvSpPr/>
              <p:nvPr/>
            </p:nvSpPr>
            <p:spPr>
              <a:xfrm>
                <a:off x="838200" y="6373368"/>
                <a:ext cx="2133600" cy="560832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Enqueue(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Q)</a:t>
                </a:r>
              </a:p>
            </p:txBody>
          </p:sp>
        </mc:Choice>
        <mc:Fallback xmlns=""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F5104C92-FDC9-E442-87F0-B2A9848D3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73368"/>
                <a:ext cx="2133600" cy="560832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81014C-FEA5-4787-B2C2-07D3FA5D8F50}"/>
              </a:ext>
            </a:extLst>
          </p:cNvPr>
          <p:cNvSpPr txBox="1"/>
          <p:nvPr/>
        </p:nvSpPr>
        <p:spPr>
          <a:xfrm>
            <a:off x="3364932" y="5712552"/>
            <a:ext cx="5143588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 </a:t>
            </a:r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, ponder over ways to fill in the details </a:t>
            </a:r>
          </a:p>
          <a:p>
            <a:r>
              <a:rPr lang="en-US" dirty="0"/>
              <a:t>of this simulation. We shall discuss them after the </a:t>
            </a:r>
          </a:p>
          <a:p>
            <a:r>
              <a:rPr lang="en-US" dirty="0"/>
              <a:t>mid semester break.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4AA221-7716-A517-37AF-EABA66691CAE}"/>
                  </a:ext>
                </a:extLst>
              </p:cNvPr>
              <p:cNvSpPr txBox="1"/>
              <p:nvPr/>
            </p:nvSpPr>
            <p:spPr>
              <a:xfrm>
                <a:off x="5862091" y="4774168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4AA221-7716-A517-37AF-EABA6669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1" y="4774168"/>
                <a:ext cx="4795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1DFB1-3A6A-D041-7FFB-8F1198D301DA}"/>
                  </a:ext>
                </a:extLst>
              </p:cNvPr>
              <p:cNvSpPr txBox="1"/>
              <p:nvPr/>
            </p:nvSpPr>
            <p:spPr>
              <a:xfrm>
                <a:off x="4465574" y="476724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1DFB1-3A6A-D041-7FFB-8F1198D3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74" y="4767240"/>
                <a:ext cx="4795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84ECD-31EA-6C4B-D788-56DFCE496637}"/>
                  </a:ext>
                </a:extLst>
              </p:cNvPr>
              <p:cNvSpPr txBox="1"/>
              <p:nvPr/>
            </p:nvSpPr>
            <p:spPr>
              <a:xfrm>
                <a:off x="3803729" y="1649394"/>
                <a:ext cx="4085221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Pop </a:t>
                </a:r>
                <a:r>
                  <a:rPr lang="en-US" dirty="0"/>
                  <a:t>all elements from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and push them in the same order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84ECD-31EA-6C4B-D788-56DFCE49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29" y="1649394"/>
                <a:ext cx="4085221" cy="646331"/>
              </a:xfrm>
              <a:prstGeom prst="rect">
                <a:avLst/>
              </a:prstGeom>
              <a:blipFill>
                <a:blip r:embed="rId16"/>
                <a:stretch>
                  <a:fillRect l="-1190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9E8842-80FE-44E3-109D-0C6ACBDD33D0}"/>
                  </a:ext>
                </a:extLst>
              </p:cNvPr>
              <p:cNvSpPr txBox="1"/>
              <p:nvPr/>
            </p:nvSpPr>
            <p:spPr>
              <a:xfrm>
                <a:off x="3388088" y="1660980"/>
                <a:ext cx="14339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</a:t>
                </a:r>
                <a:r>
                  <a:rPr lang="en-US" b="1" dirty="0"/>
                  <a:t> Pop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9E8842-80FE-44E3-109D-0C6ACBDD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88" y="1660980"/>
                <a:ext cx="1433982" cy="369332"/>
              </a:xfrm>
              <a:prstGeom prst="rect">
                <a:avLst/>
              </a:prstGeom>
              <a:blipFill>
                <a:blip r:embed="rId17"/>
                <a:stretch>
                  <a:fillRect l="-3376" t="-6349" r="-12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867B38-E3AA-C046-A9AA-0350522DF8FC}"/>
                  </a:ext>
                </a:extLst>
              </p:cNvPr>
              <p:cNvSpPr txBox="1"/>
              <p:nvPr/>
            </p:nvSpPr>
            <p:spPr>
              <a:xfrm>
                <a:off x="3366618" y="1688068"/>
                <a:ext cx="14339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</a:t>
                </a:r>
                <a:r>
                  <a:rPr lang="en-US" b="1" dirty="0"/>
                  <a:t> Pop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867B38-E3AA-C046-A9AA-0350522DF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618" y="1688068"/>
                <a:ext cx="1433982" cy="369332"/>
              </a:xfrm>
              <a:prstGeom prst="rect">
                <a:avLst/>
              </a:prstGeom>
              <a:blipFill>
                <a:blip r:embed="rId18"/>
                <a:stretch>
                  <a:fillRect l="-2941" t="-7937" r="-12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ED9A0EB3-0DAE-5399-9997-11E661368EA1}"/>
              </a:ext>
            </a:extLst>
          </p:cNvPr>
          <p:cNvSpPr/>
          <p:nvPr/>
        </p:nvSpPr>
        <p:spPr>
          <a:xfrm>
            <a:off x="5410200" y="553182"/>
            <a:ext cx="3501886" cy="731832"/>
          </a:xfrm>
          <a:prstGeom prst="cloudCallout">
            <a:avLst>
              <a:gd name="adj1" fmla="val 34239"/>
              <a:gd name="adj2" fmla="val 711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to do now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1" grpId="1"/>
      <p:bldP spid="42" grpId="0"/>
      <p:bldP spid="42" grpId="1"/>
      <p:bldP spid="43" grpId="0" animBg="1"/>
      <p:bldP spid="44" grpId="0" animBg="1"/>
      <p:bldP spid="45" grpId="0" animBg="1"/>
      <p:bldP spid="47" grpId="0" animBg="1"/>
      <p:bldP spid="48" grpId="0" animBg="1"/>
      <p:bldP spid="7" grpId="0" animBg="1"/>
      <p:bldP spid="10" grpId="0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based on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First in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399" y="1978308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677" y="1600200"/>
            <a:ext cx="7552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FIFO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AD891-652C-44B2-5848-970E65E9FE76}"/>
              </a:ext>
            </a:extLst>
          </p:cNvPr>
          <p:cNvSpPr txBox="1"/>
          <p:nvPr/>
        </p:nvSpPr>
        <p:spPr>
          <a:xfrm>
            <a:off x="1809416" y="5553799"/>
            <a:ext cx="552516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did not see any magical application of queue till now.</a:t>
            </a:r>
          </a:p>
          <a:p>
            <a:r>
              <a:rPr lang="en-US" dirty="0"/>
              <a:t>In today’s lecture, we shall discuss a problem which has  </a:t>
            </a:r>
          </a:p>
          <a:p>
            <a:r>
              <a:rPr lang="en-US" dirty="0"/>
              <a:t>an elegant algorithm based on queue. Let us see </a:t>
            </a:r>
          </a:p>
          <a:p>
            <a:r>
              <a:rPr lang="en-US" dirty="0"/>
              <a:t>if you can figure it out at right time in this lecture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What is </a:t>
            </a:r>
            <a:r>
              <a:rPr lang="en-US" sz="4000" b="1" dirty="0">
                <a:solidFill>
                  <a:srgbClr val="7030A0"/>
                </a:solidFill>
              </a:rPr>
              <a:t>Graph traversal </a:t>
            </a:r>
            <a:r>
              <a:rPr lang="en-US" sz="3200" b="1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 vertex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is said to be reachable from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Graph traversal from vertex 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Starting from a given vertex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, the aim is </a:t>
            </a:r>
          </a:p>
          <a:p>
            <a:pPr marL="0" indent="0">
              <a:buNone/>
            </a:pPr>
            <a:r>
              <a:rPr lang="en-US" sz="2000" dirty="0"/>
              <a:t>to visit all vertices which are reachable from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392137" y="2362200"/>
            <a:ext cx="2722663" cy="2632593"/>
            <a:chOff x="4419600" y="2362200"/>
            <a:chExt cx="3023839" cy="3210622"/>
          </a:xfrm>
        </p:grpSpPr>
        <p:sp>
          <p:nvSpPr>
            <p:cNvPr id="101" name="Oval 100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4" idx="6"/>
              <a:endCxn id="106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2" idx="6"/>
              <a:endCxn id="105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1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4"/>
              <a:endCxn id="102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4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1"/>
              <a:endCxn id="104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2" idx="4"/>
              <a:endCxn id="104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2" idx="6"/>
              <a:endCxn id="114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3" idx="0"/>
              <a:endCxn id="114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6"/>
              <a:endCxn id="113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7"/>
              <a:endCxn id="109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2" idx="5"/>
              <a:endCxn id="103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09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2"/>
              <a:endCxn id="107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6" idx="4"/>
              <a:endCxn id="111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6"/>
              <a:endCxn id="113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5" idx="2"/>
              <a:endCxn id="103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7"/>
              <a:endCxn id="103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0" idx="7"/>
              <a:endCxn id="114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4" idx="4"/>
              <a:endCxn id="111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2" idx="4"/>
              <a:endCxn id="105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9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1" idx="5"/>
              <a:endCxn id="105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3"/>
              <a:endCxn id="102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5" idx="6"/>
              <a:endCxn id="110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068205" y="2552676"/>
            <a:ext cx="2246995" cy="1257324"/>
            <a:chOff x="5567246" y="2590800"/>
            <a:chExt cx="2662354" cy="1524000"/>
          </a:xfrm>
        </p:grpSpPr>
        <p:sp>
          <p:nvSpPr>
            <p:cNvPr id="143" name="Oval 142"/>
            <p:cNvSpPr/>
            <p:nvPr/>
          </p:nvSpPr>
          <p:spPr>
            <a:xfrm>
              <a:off x="5567246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7127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741948" y="381464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43546" y="342063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29346" y="35637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780763" y="2933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01000" y="3886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94034" y="2590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795846" y="2972277"/>
              <a:ext cx="408902" cy="142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4" idx="6"/>
              <a:endCxn id="150" idx="2"/>
            </p:cNvCxnSpPr>
            <p:nvPr/>
          </p:nvCxnSpPr>
          <p:spPr>
            <a:xfrm flipV="1">
              <a:off x="6399870" y="2666071"/>
              <a:ext cx="694164" cy="2341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50" idx="5"/>
            </p:cNvCxnSpPr>
            <p:nvPr/>
          </p:nvCxnSpPr>
          <p:spPr>
            <a:xfrm>
              <a:off x="7289156" y="2736695"/>
              <a:ext cx="526038" cy="289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4" idx="5"/>
              <a:endCxn id="147" idx="1"/>
            </p:cNvCxnSpPr>
            <p:nvPr/>
          </p:nvCxnSpPr>
          <p:spPr>
            <a:xfrm>
              <a:off x="6366392" y="2981069"/>
              <a:ext cx="796432" cy="5771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4"/>
            </p:cNvCxnSpPr>
            <p:nvPr/>
          </p:nvCxnSpPr>
          <p:spPr>
            <a:xfrm flipH="1">
              <a:off x="6653144" y="2770173"/>
              <a:ext cx="555190" cy="6535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9" idx="0"/>
              <a:endCxn id="148" idx="4"/>
            </p:cNvCxnSpPr>
            <p:nvPr/>
          </p:nvCxnSpPr>
          <p:spPr>
            <a:xfrm flipH="1" flipV="1">
              <a:off x="7895063" y="3123271"/>
              <a:ext cx="220237" cy="723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9" idx="2"/>
              <a:endCxn id="147" idx="5"/>
            </p:cNvCxnSpPr>
            <p:nvPr/>
          </p:nvCxnSpPr>
          <p:spPr>
            <a:xfrm flipH="1" flipV="1">
              <a:off x="7324468" y="3719837"/>
              <a:ext cx="676532" cy="241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9" idx="2"/>
              <a:endCxn id="145" idx="5"/>
            </p:cNvCxnSpPr>
            <p:nvPr/>
          </p:nvCxnSpPr>
          <p:spPr>
            <a:xfrm flipH="1">
              <a:off x="5937070" y="3961471"/>
              <a:ext cx="2063930" cy="9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5937070" y="36157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3" idx="5"/>
              <a:endCxn id="146" idx="1"/>
            </p:cNvCxnSpPr>
            <p:nvPr/>
          </p:nvCxnSpPr>
          <p:spPr>
            <a:xfrm>
              <a:off x="5762368" y="3243122"/>
              <a:ext cx="714656" cy="2109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3" idx="5"/>
              <a:endCxn id="145" idx="0"/>
            </p:cNvCxnSpPr>
            <p:nvPr/>
          </p:nvCxnSpPr>
          <p:spPr>
            <a:xfrm>
              <a:off x="5762368" y="3243122"/>
              <a:ext cx="93880" cy="5715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7" idx="2"/>
              <a:endCxn id="146" idx="5"/>
            </p:cNvCxnSpPr>
            <p:nvPr/>
          </p:nvCxnSpPr>
          <p:spPr>
            <a:xfrm flipH="1" flipV="1">
              <a:off x="6638668" y="3615759"/>
              <a:ext cx="490678" cy="62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8" idx="3"/>
              <a:endCxn id="147" idx="7"/>
            </p:cNvCxnSpPr>
            <p:nvPr/>
          </p:nvCxnSpPr>
          <p:spPr>
            <a:xfrm flipH="1">
              <a:off x="7324468" y="3128822"/>
              <a:ext cx="489773" cy="468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0"/>
              <a:endCxn id="150" idx="4"/>
            </p:cNvCxnSpPr>
            <p:nvPr/>
          </p:nvCxnSpPr>
          <p:spPr>
            <a:xfrm flipH="1" flipV="1">
              <a:off x="7208334" y="2819400"/>
              <a:ext cx="35312" cy="744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0" idx="5"/>
              <a:endCxn id="149" idx="1"/>
            </p:cNvCxnSpPr>
            <p:nvPr/>
          </p:nvCxnSpPr>
          <p:spPr>
            <a:xfrm>
              <a:off x="7289156" y="2785922"/>
              <a:ext cx="745322" cy="113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43000" y="2297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125930" y="4343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1567825" y="2522193"/>
            <a:ext cx="2341144" cy="1964369"/>
            <a:chOff x="1641793" y="2522193"/>
            <a:chExt cx="2341144" cy="1964369"/>
          </a:xfrm>
        </p:grpSpPr>
        <p:cxnSp>
          <p:nvCxnSpPr>
            <p:cNvPr id="173" name="Straight Connector 172"/>
            <p:cNvCxnSpPr>
              <a:stCxn id="101" idx="5"/>
            </p:cNvCxnSpPr>
            <p:nvPr/>
          </p:nvCxnSpPr>
          <p:spPr>
            <a:xfrm>
              <a:off x="1641793" y="2522193"/>
              <a:ext cx="883612" cy="5333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05" idx="4"/>
            </p:cNvCxnSpPr>
            <p:nvPr/>
          </p:nvCxnSpPr>
          <p:spPr>
            <a:xfrm flipH="1" flipV="1">
              <a:off x="2598178" y="3250653"/>
              <a:ext cx="92865" cy="6415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9" idx="2"/>
            </p:cNvCxnSpPr>
            <p:nvPr/>
          </p:nvCxnSpPr>
          <p:spPr>
            <a:xfrm flipH="1" flipV="1">
              <a:off x="2804010" y="4062175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8367" y="1733490"/>
            <a:ext cx="314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>
                <a:solidFill>
                  <a:srgbClr val="C00000"/>
                </a:solidFill>
              </a:rPr>
              <a:t>path</a:t>
            </a:r>
            <a:r>
              <a:rPr lang="en-US" sz="2000" dirty="0"/>
              <a:t>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DB8B81-8CCF-2146-AE39-109A6B44E0F4}"/>
              </a:ext>
            </a:extLst>
          </p:cNvPr>
          <p:cNvSpPr txBox="1"/>
          <p:nvPr/>
        </p:nvSpPr>
        <p:spPr>
          <a:xfrm>
            <a:off x="5277067" y="375402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726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0" grpId="0"/>
      <p:bldP spid="171" grpId="0"/>
      <p:bldP spid="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Non-triviality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/>
              <a:t>Avoiding </a:t>
            </a:r>
            <a:r>
              <a:rPr lang="en-US" sz="2000" b="1" dirty="0">
                <a:solidFill>
                  <a:srgbClr val="C00000"/>
                </a:solidFill>
              </a:rPr>
              <a:t>loop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      How to avoid visiting a vertex multiple times ?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i="1" dirty="0">
                <a:solidFill>
                  <a:srgbClr val="0070C0"/>
                </a:solidFill>
              </a:rPr>
              <a:t>(keeping track of vertices already visited)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>
                <a:solidFill>
                  <a:srgbClr val="0070C0"/>
                </a:solidFill>
              </a:rPr>
              <a:t>Finite number </a:t>
            </a:r>
            <a:r>
              <a:rPr lang="en-US" sz="2000" b="1" dirty="0"/>
              <a:t>of steps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The traversal </a:t>
            </a:r>
            <a:r>
              <a:rPr lang="en-US" sz="2000" b="1" dirty="0"/>
              <a:t>must stop </a:t>
            </a:r>
            <a:r>
              <a:rPr lang="en-US" sz="2000" dirty="0"/>
              <a:t> in finite number of steps.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Completeness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We must visit </a:t>
            </a:r>
            <a:r>
              <a:rPr lang="en-US" sz="2000" b="1" dirty="0"/>
              <a:t>all</a:t>
            </a:r>
            <a:r>
              <a:rPr lang="en-US" sz="2000" dirty="0"/>
              <a:t> vertices reachable from the start vertex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We shall introduce this traversal technique through an interesting problem.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4343400"/>
            <a:ext cx="35090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computing distances </a:t>
            </a:r>
            <a:r>
              <a:rPr lang="en-US" dirty="0">
                <a:solidFill>
                  <a:srgbClr val="002060"/>
                </a:solidFill>
              </a:rPr>
              <a:t>from a vertex.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If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path of length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what is the length of the path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can be the maximum length of any path in a graph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b="-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25146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87172" y="1764268"/>
            <a:ext cx="4642228" cy="445532"/>
            <a:chOff x="1987172" y="1764268"/>
            <a:chExt cx="4642228" cy="4455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1905000" y="3124200"/>
            <a:ext cx="38389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8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can be the maximum length of any path in a graph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25146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87172" y="1764268"/>
            <a:ext cx="4642228" cy="445532"/>
            <a:chOff x="1987172" y="1764268"/>
            <a:chExt cx="4642228" cy="4455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1905000" y="3124200"/>
            <a:ext cx="38389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9221</TotalTime>
  <Words>1892</Words>
  <Application>Microsoft Office PowerPoint</Application>
  <PresentationFormat>On-screen Show (4:3)</PresentationFormat>
  <Paragraphs>435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Data Structures and Algorithms (ESO207A) </vt:lpstr>
      <vt:lpstr>Stack</vt:lpstr>
      <vt:lpstr>Queue</vt:lpstr>
      <vt:lpstr> What is Graph traversal ?</vt:lpstr>
      <vt:lpstr>Graph traversal</vt:lpstr>
      <vt:lpstr>Non-triviality of graph traversal</vt:lpstr>
      <vt:lpstr> Breadth First Search traversal</vt:lpstr>
      <vt:lpstr>Notations and Observations</vt:lpstr>
      <vt:lpstr>Notations and Observations</vt:lpstr>
      <vt:lpstr>Notations and Observations</vt:lpstr>
      <vt:lpstr>Shortest Paths  in Undirected Graphs</vt:lpstr>
      <vt:lpstr>Shortest Paths  in Undirected Graphs</vt:lpstr>
      <vt:lpstr>An important property of shortest paths</vt:lpstr>
      <vt:lpstr>An important question</vt:lpstr>
      <vt:lpstr>Key Insight</vt:lpstr>
      <vt:lpstr>Key Insight</vt:lpstr>
      <vt:lpstr>How can we compute V_(i+1) ?</vt:lpstr>
      <vt:lpstr>A neat algorithm for  computing distances from x</vt:lpstr>
      <vt:lpstr>Using a queue</vt:lpstr>
      <vt:lpstr>BFS traversal from a vertex</vt:lpstr>
      <vt:lpstr>Running time of BFS traversal</vt:lpstr>
      <vt:lpstr>Correctness of BFS traversal</vt:lpstr>
      <vt:lpstr>Simulating a queue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975</cp:revision>
  <dcterms:created xsi:type="dcterms:W3CDTF">2011-12-03T04:13:03Z</dcterms:created>
  <dcterms:modified xsi:type="dcterms:W3CDTF">2022-09-30T09:49:31Z</dcterms:modified>
</cp:coreProperties>
</file>