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3"/>
  </p:notesMasterIdLst>
  <p:sldIdLst>
    <p:sldId id="368" r:id="rId2"/>
    <p:sldId id="570" r:id="rId3"/>
    <p:sldId id="568" r:id="rId4"/>
    <p:sldId id="569" r:id="rId5"/>
    <p:sldId id="571" r:id="rId6"/>
    <p:sldId id="573" r:id="rId7"/>
    <p:sldId id="574" r:id="rId8"/>
    <p:sldId id="303" r:id="rId9"/>
    <p:sldId id="372" r:id="rId10"/>
    <p:sldId id="298" r:id="rId11"/>
    <p:sldId id="337" r:id="rId12"/>
    <p:sldId id="339" r:id="rId13"/>
    <p:sldId id="346" r:id="rId14"/>
    <p:sldId id="581" r:id="rId15"/>
    <p:sldId id="360" r:id="rId16"/>
    <p:sldId id="359" r:id="rId17"/>
    <p:sldId id="329" r:id="rId18"/>
    <p:sldId id="330" r:id="rId19"/>
    <p:sldId id="376" r:id="rId20"/>
    <p:sldId id="331" r:id="rId21"/>
    <p:sldId id="333" r:id="rId22"/>
    <p:sldId id="336" r:id="rId23"/>
    <p:sldId id="365" r:id="rId24"/>
    <p:sldId id="334" r:id="rId25"/>
    <p:sldId id="356" r:id="rId26"/>
    <p:sldId id="371" r:id="rId27"/>
    <p:sldId id="363" r:id="rId28"/>
    <p:sldId id="375" r:id="rId29"/>
    <p:sldId id="369" r:id="rId30"/>
    <p:sldId id="357" r:id="rId31"/>
    <p:sldId id="580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659" autoAdjust="0"/>
  </p:normalViewPr>
  <p:slideViewPr>
    <p:cSldViewPr>
      <p:cViewPr varScale="1">
        <p:scale>
          <a:sx n="72" d="100"/>
          <a:sy n="72" d="100"/>
        </p:scale>
        <p:origin x="226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10/10/22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10/10/22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10/10/22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10/10/22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10/10/22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10/10/22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1.png"/><Relationship Id="rId7" Type="http://schemas.openxmlformats.org/officeDocument/2006/relationships/image" Target="../media/image6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1.png"/><Relationship Id="rId4" Type="http://schemas.openxmlformats.org/officeDocument/2006/relationships/image" Target="../media/image3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6.png"/><Relationship Id="rId3" Type="http://schemas.openxmlformats.org/officeDocument/2006/relationships/image" Target="../media/image210.png"/><Relationship Id="rId7" Type="http://schemas.openxmlformats.org/officeDocument/2006/relationships/image" Target="../media/image13.png"/><Relationship Id="rId12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50.png"/><Relationship Id="rId4" Type="http://schemas.openxmlformats.org/officeDocument/2006/relationships/image" Target="../media/image112.png"/><Relationship Id="rId9" Type="http://schemas.openxmlformats.org/officeDocument/2006/relationships/image" Target="../media/image14.png"/><Relationship Id="rId1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6.png"/><Relationship Id="rId3" Type="http://schemas.openxmlformats.org/officeDocument/2006/relationships/image" Target="../media/image210.png"/><Relationship Id="rId7" Type="http://schemas.openxmlformats.org/officeDocument/2006/relationships/image" Target="../media/image13.png"/><Relationship Id="rId12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50.png"/><Relationship Id="rId4" Type="http://schemas.openxmlformats.org/officeDocument/2006/relationships/image" Target="../media/image18.png"/><Relationship Id="rId9" Type="http://schemas.openxmlformats.org/officeDocument/2006/relationships/image" Target="../media/image14.png"/><Relationship Id="rId14" Type="http://schemas.openxmlformats.org/officeDocument/2006/relationships/image" Target="../media/image26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210.png"/><Relationship Id="rId7" Type="http://schemas.openxmlformats.org/officeDocument/2006/relationships/image" Target="../media/image40.png"/><Relationship Id="rId12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0.png"/><Relationship Id="rId5" Type="http://schemas.openxmlformats.org/officeDocument/2006/relationships/image" Target="../media/image39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20.png"/><Relationship Id="rId3" Type="http://schemas.openxmlformats.org/officeDocument/2006/relationships/image" Target="../media/image210.png"/><Relationship Id="rId7" Type="http://schemas.openxmlformats.org/officeDocument/2006/relationships/image" Target="../media/image40.png"/><Relationship Id="rId12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0.png"/><Relationship Id="rId5" Type="http://schemas.openxmlformats.org/officeDocument/2006/relationships/image" Target="../media/image39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50.png"/><Relationship Id="rId1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20.png"/><Relationship Id="rId3" Type="http://schemas.openxmlformats.org/officeDocument/2006/relationships/image" Target="../media/image210.png"/><Relationship Id="rId7" Type="http://schemas.openxmlformats.org/officeDocument/2006/relationships/image" Target="../media/image40.png"/><Relationship Id="rId12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0.png"/><Relationship Id="rId5" Type="http://schemas.openxmlformats.org/officeDocument/2006/relationships/image" Target="../media/image39.png"/><Relationship Id="rId15" Type="http://schemas.openxmlformats.org/officeDocument/2006/relationships/image" Target="../media/image340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5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5.png"/><Relationship Id="rId5" Type="http://schemas.openxmlformats.org/officeDocument/2006/relationships/image" Target="../media/image26.png"/><Relationship Id="rId15" Type="http://schemas.openxmlformats.org/officeDocument/2006/relationships/image" Target="../media/image8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ESO207A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25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>
                <a:solidFill>
                  <a:schemeClr val="tx1"/>
                </a:solidFill>
              </a:rPr>
              <a:t>BFS </a:t>
            </a:r>
            <a:r>
              <a:rPr lang="en-US" sz="2400" b="1" dirty="0">
                <a:solidFill>
                  <a:schemeClr val="tx1"/>
                </a:solidFill>
              </a:rPr>
              <a:t>tree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</a:rPr>
              <a:t>An </a:t>
            </a:r>
            <a:r>
              <a:rPr lang="en-US" sz="2400" b="1" dirty="0">
                <a:solidFill>
                  <a:srgbClr val="7030A0"/>
                </a:solidFill>
              </a:rPr>
              <a:t>important application </a:t>
            </a:r>
            <a:r>
              <a:rPr lang="en-US" sz="2400" b="1" dirty="0">
                <a:solidFill>
                  <a:schemeClr val="tx1"/>
                </a:solidFill>
              </a:rPr>
              <a:t>of BFS traversal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5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BFS traversal </a:t>
                </a:r>
                <a:r>
                  <a:rPr lang="en-US" sz="3200" b="1" dirty="0"/>
                  <a:t>of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i="1" dirty="0">
                    <a:solidFill>
                      <a:srgbClr val="7030A0"/>
                    </a:solidFill>
                  </a:rPr>
                  <a:t>G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/>
                  <a:t>from a vertex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BFS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G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{  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CreateEmptyQueue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</a:t>
                </a:r>
                <a:r>
                  <a:rPr lang="en-US" sz="2000" b="1" dirty="0"/>
                  <a:t>)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</a:t>
                </a:r>
                <a:r>
                  <a:rPr lang="en-US" sz="2000" b="1" dirty="0" err="1">
                    <a:solidFill>
                      <a:srgbClr val="C00000"/>
                    </a:solidFill>
                    <a:sym typeface="Wingdings" pitchFamily="2" charset="2"/>
                  </a:rPr>
                  <a:t>Enqueue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</a:t>
                </a:r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</a:t>
                </a:r>
                <a:r>
                  <a:rPr lang="en-US" sz="2000" b="1" dirty="0">
                    <a:sym typeface="Wingdings" pitchFamily="2" charset="2"/>
                  </a:rPr>
                  <a:t>While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Not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err="1">
                    <a:solidFill>
                      <a:srgbClr val="C00000"/>
                    </a:solidFill>
                    <a:sym typeface="Wingdings" pitchFamily="2" charset="2"/>
                  </a:rPr>
                  <a:t>IsEmptyQueue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)</a:t>
                </a:r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For </a:t>
                </a:r>
                <a:r>
                  <a:rPr lang="en-US" sz="2000" dirty="0">
                    <a:sym typeface="Wingdings" pitchFamily="2" charset="2"/>
                  </a:rPr>
                  <a:t>each neighbor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of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</a:t>
                </a:r>
                <a:r>
                  <a:rPr lang="en-US" sz="2000" dirty="0">
                    <a:sym typeface="Wingdings" pitchFamily="2" charset="2"/>
                  </a:rPr>
                  <a:t>{</a:t>
                </a:r>
                <a:r>
                  <a:rPr lang="en-US" sz="2000" b="1" dirty="0">
                    <a:sym typeface="Wingdings" pitchFamily="2" charset="2"/>
                  </a:rPr>
                  <a:t>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if (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  <a:r>
                  <a:rPr lang="en-US" sz="2000" b="1" dirty="0">
                    <a:sym typeface="Wingdings" pitchFamily="2" charset="2"/>
                  </a:rPr>
                  <a:t> = ∞)                 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</a:t>
                </a:r>
                <a:r>
                  <a:rPr lang="en-US" sz="2000" dirty="0">
                    <a:sym typeface="Wingdings" pitchFamily="2" charset="2"/>
                  </a:rPr>
                  <a:t>{  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) </a:t>
                </a:r>
                <a:r>
                  <a:rPr lang="en-US" sz="2000" b="1" dirty="0">
                    <a:sym typeface="Wingdings" pitchFamily="2" charset="2"/>
                  </a:rPr>
                  <a:t>+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b="1" dirty="0">
                    <a:sym typeface="Wingdings" pitchFamily="2" charset="2"/>
                  </a:rPr>
                  <a:t> ;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                  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                    </a:t>
                </a:r>
                <a:r>
                  <a:rPr lang="en-US" sz="2000" b="1" dirty="0" err="1">
                    <a:solidFill>
                      <a:srgbClr val="C00000"/>
                    </a:solidFill>
                    <a:sym typeface="Wingdings" pitchFamily="2" charset="2"/>
                  </a:rPr>
                  <a:t>Enqueue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</a:t>
                </a:r>
                <a:r>
                  <a:rPr lang="en-US" sz="2000" dirty="0">
                    <a:sym typeface="Wingdings" pitchFamily="2" charset="2"/>
                  </a:rPr>
                  <a:t>)</a:t>
                </a:r>
                <a:r>
                  <a:rPr lang="en-US" sz="20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</a:t>
                </a:r>
                <a:r>
                  <a:rPr lang="en-US" sz="2000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  <a:blipFill rotWithShape="1">
                <a:blip r:embed="rId3"/>
                <a:stretch>
                  <a:fillRect l="-741" t="-597" b="-29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38800" y="1371600"/>
                <a:ext cx="2526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, and </a:t>
                </a:r>
                <a:r>
                  <a:rPr lang="en-US" b="1" dirty="0">
                    <a:solidFill>
                      <a:srgbClr val="7030A0"/>
                    </a:solidFill>
                  </a:rPr>
                  <a:t>Visited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>
                    <a:sym typeface="Wingdings" pitchFamily="2" charset="2"/>
                  </a:rPr>
                  <a:t></a:t>
                </a:r>
                <a:r>
                  <a:rPr lang="en-US" dirty="0"/>
                  <a:t> </a:t>
                </a:r>
                <a:r>
                  <a:rPr lang="en-US" b="1" dirty="0"/>
                  <a:t>false</a:t>
                </a:r>
                <a:r>
                  <a:rPr lang="en-US" dirty="0"/>
                  <a:t>. 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371600"/>
                <a:ext cx="252652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932" t="-9836" r="-314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23286" y="2526268"/>
                <a:ext cx="1911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Visited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>
                    <a:sym typeface="Wingdings" pitchFamily="2" charset="2"/>
                  </a:rPr>
                  <a:t></a:t>
                </a:r>
                <a:r>
                  <a:rPr lang="en-US" dirty="0"/>
                  <a:t> </a:t>
                </a:r>
                <a:r>
                  <a:rPr lang="en-US" b="1" dirty="0"/>
                  <a:t>true;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286" y="2526268"/>
                <a:ext cx="191148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875" t="-9836" r="-4792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05400" y="4736068"/>
                <a:ext cx="1959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Visited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>
                    <a:sym typeface="Wingdings" pitchFamily="2" charset="2"/>
                  </a:rPr>
                  <a:t></a:t>
                </a:r>
                <a:r>
                  <a:rPr lang="en-US" dirty="0"/>
                  <a:t> </a:t>
                </a:r>
                <a:r>
                  <a:rPr lang="en-US" b="1" dirty="0"/>
                  <a:t>true;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736068"/>
                <a:ext cx="195957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804" t="-9836" r="-436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18947" y="1371600"/>
                <a:ext cx="3948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//Initially for each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>
                    <a:solidFill>
                      <a:srgbClr val="7030A0"/>
                    </a:solidFill>
                  </a:rPr>
                  <a:t>Distance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>
                    <a:sym typeface="Wingdings" pitchFamily="2" charset="2"/>
                  </a:rPr>
                  <a:t> </a:t>
                </a:r>
                <a:r>
                  <a:rPr lang="en-US" b="1" dirty="0">
                    <a:sym typeface="Wingdings" pitchFamily="2" charset="2"/>
                  </a:rPr>
                  <a:t>∞  </a:t>
                </a:r>
                <a:r>
                  <a:rPr lang="en-US" dirty="0">
                    <a:sym typeface="Wingdings" pitchFamily="2" charset="2"/>
                  </a:rPr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947" y="1371600"/>
                <a:ext cx="3948453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389" t="-9836" r="-154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3259" y="3288268"/>
                <a:ext cx="1826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b="1" dirty="0">
                    <a:sym typeface="Wingdings" pitchFamily="2" charset="2"/>
                  </a:rPr>
                  <a:t></a:t>
                </a:r>
                <a:r>
                  <a:rPr lang="en-US" b="1" dirty="0" err="1">
                    <a:solidFill>
                      <a:srgbClr val="C00000"/>
                    </a:solidFill>
                    <a:sym typeface="Wingdings" pitchFamily="2" charset="2"/>
                  </a:rPr>
                  <a:t>Dequeue</a:t>
                </a:r>
                <a:r>
                  <a:rPr lang="en-US" dirty="0">
                    <a:sym typeface="Wingdings" pitchFamily="2" charset="2"/>
                  </a:rPr>
                  <a:t>(</a:t>
                </a:r>
                <a:r>
                  <a:rPr lang="en-US" b="1" dirty="0">
                    <a:solidFill>
                      <a:srgbClr val="7030A0"/>
                    </a:solidFill>
                  </a:rPr>
                  <a:t>Q</a:t>
                </a:r>
                <a:r>
                  <a:rPr lang="en-US" dirty="0">
                    <a:sym typeface="Wingdings" pitchFamily="2" charset="2"/>
                  </a:rPr>
                  <a:t>);</a:t>
                </a:r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259" y="3288268"/>
                <a:ext cx="182614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9836" r="-533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2EDD3D4F-EC98-C242-A36D-4A5F21C5779A}"/>
              </a:ext>
            </a:extLst>
          </p:cNvPr>
          <p:cNvSpPr txBox="1">
            <a:spLocks/>
          </p:cNvSpPr>
          <p:nvPr/>
        </p:nvSpPr>
        <p:spPr bwMode="auto">
          <a:xfrm>
            <a:off x="533400" y="152400"/>
            <a:ext cx="8229600" cy="1143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7030A0"/>
                </a:solidFill>
              </a:rPr>
              <a:t>Correctness </a:t>
            </a:r>
            <a:r>
              <a:rPr lang="en-US" sz="3200" b="1"/>
              <a:t>of BFS traversal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4991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5" grpId="0"/>
      <p:bldP spid="9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Observations about BFS(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>)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Observations: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Any vertex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enters the queue at most once.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Before entering the queue,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Distance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) is updated.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When a vertex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is </a:t>
                </a:r>
                <a:r>
                  <a:rPr lang="en-US" sz="1800" dirty="0" err="1"/>
                  <a:t>dequeued</a:t>
                </a:r>
                <a:r>
                  <a:rPr lang="en-US" sz="1800" dirty="0"/>
                  <a:t>, </a:t>
                </a:r>
              </a:p>
              <a:p>
                <a:pPr lvl="1"/>
                <a:r>
                  <a:rPr lang="en-US" sz="1800" dirty="0"/>
                  <a:t>its </a:t>
                </a:r>
                <a:r>
                  <a:rPr lang="en-US" sz="1800" u="sng" dirty="0"/>
                  <a:t>distance</a:t>
                </a:r>
                <a:r>
                  <a:rPr lang="en-US" sz="1800" dirty="0"/>
                  <a:t> is </a:t>
                </a:r>
                <a:r>
                  <a:rPr lang="en-US" sz="1800" b="1" dirty="0"/>
                  <a:t>computed</a:t>
                </a:r>
                <a:r>
                  <a:rPr lang="en-US" sz="1800" dirty="0"/>
                  <a:t>, </a:t>
                </a:r>
              </a:p>
              <a:p>
                <a:pPr lvl="1"/>
                <a:r>
                  <a:rPr lang="en-US" sz="1800" dirty="0"/>
                  <a:t>It is </a:t>
                </a:r>
                <a:r>
                  <a:rPr lang="en-US" sz="1800" b="1" dirty="0" err="1"/>
                  <a:t>enqueued</a:t>
                </a:r>
                <a:r>
                  <a:rPr lang="en-US" sz="1800" dirty="0"/>
                  <a:t>.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A vertex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in the queue </a:t>
                </a:r>
                <a:r>
                  <a:rPr lang="en-US" sz="1800" b="1" dirty="0"/>
                  <a:t>is surely removed </a:t>
                </a:r>
                <a:r>
                  <a:rPr lang="en-US" sz="1800" dirty="0"/>
                  <a:t>from the queue during the algorithm.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33800" y="3581400"/>
                <a:ext cx="4696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processes</a:t>
                </a:r>
                <a:r>
                  <a:rPr lang="en-US" dirty="0"/>
                  <a:t> all its </a:t>
                </a:r>
                <a:r>
                  <a:rPr lang="en-US" b="1" u="sng" dirty="0"/>
                  <a:t>unvisited</a:t>
                </a:r>
                <a:r>
                  <a:rPr lang="en-US" dirty="0"/>
                  <a:t> neighbors as follows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581400"/>
                <a:ext cx="469699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20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842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Correctness </a:t>
            </a:r>
            <a:r>
              <a:rPr lang="en-US" sz="3200" b="1" dirty="0"/>
              <a:t>of BFS traversal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   What do we mean by correctness 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BFS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G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b="1" dirty="0"/>
                  <a:t>All vertices</a:t>
                </a:r>
                <a:r>
                  <a:rPr lang="en-US" sz="2000" dirty="0"/>
                  <a:t>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b="1" dirty="0"/>
                  <a:t>get visited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Vertices are visited in </a:t>
                </a:r>
                <a:r>
                  <a:rPr lang="en-US" sz="2000" b="1" u="sng" dirty="0"/>
                  <a:t>non-decreasing</a:t>
                </a:r>
                <a:r>
                  <a:rPr lang="en-US" sz="2000" dirty="0"/>
                  <a:t> order of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At the end of the algorithm,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Distance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b="1" dirty="0"/>
                  <a:t>is the distance</a:t>
                </a:r>
                <a:r>
                  <a:rPr lang="en-US" sz="2000" dirty="0"/>
                  <a:t> of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727" t="-674" b="-61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27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00200" y="2678668"/>
            <a:ext cx="6016686" cy="445532"/>
            <a:chOff x="1600200" y="2678668"/>
            <a:chExt cx="6016686" cy="445532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2133600" y="2895600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7315200" y="2754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600200" y="26786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2678668"/>
                  <a:ext cx="49718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60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1636413" y="2133600"/>
            <a:ext cx="5970716" cy="381000"/>
            <a:chOff x="1636413" y="2133600"/>
            <a:chExt cx="5970716" cy="381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2133600" y="2350532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7305443" y="2133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636413" y="21452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6413" y="2145268"/>
                  <a:ext cx="49718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The key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Partition the vertices according to their distance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648307" y="2438400"/>
            <a:ext cx="1536545" cy="553868"/>
            <a:chOff x="3648307" y="2438400"/>
            <a:chExt cx="1536545" cy="553868"/>
          </a:xfrm>
        </p:grpSpPr>
        <p:sp>
          <p:nvSpPr>
            <p:cNvPr id="11" name="Oval 10"/>
            <p:cNvSpPr/>
            <p:nvPr/>
          </p:nvSpPr>
          <p:spPr>
            <a:xfrm>
              <a:off x="3648307" y="276366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11" idx="7"/>
              <a:endCxn id="13" idx="3"/>
            </p:cNvCxnSpPr>
            <p:nvPr/>
          </p:nvCxnSpPr>
          <p:spPr>
            <a:xfrm flipV="1">
              <a:off x="3843429" y="2438400"/>
              <a:ext cx="476763" cy="3587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956252" y="276273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3" idx="5"/>
              <a:endCxn id="15" idx="1"/>
            </p:cNvCxnSpPr>
            <p:nvPr/>
          </p:nvCxnSpPr>
          <p:spPr>
            <a:xfrm>
              <a:off x="4481836" y="2438400"/>
              <a:ext cx="507894" cy="3578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3" idx="4"/>
              <a:endCxn id="17" idx="0"/>
            </p:cNvCxnSpPr>
            <p:nvPr/>
          </p:nvCxnSpPr>
          <p:spPr>
            <a:xfrm>
              <a:off x="4401014" y="2464832"/>
              <a:ext cx="0" cy="2917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286714" y="27566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/>
          <p:cNvCxnSpPr>
            <a:stCxn id="29" idx="0"/>
            <a:endCxn id="32" idx="0"/>
          </p:cNvCxnSpPr>
          <p:nvPr/>
        </p:nvCxnSpPr>
        <p:spPr>
          <a:xfrm flipV="1">
            <a:off x="4367536" y="4800600"/>
            <a:ext cx="13964" cy="7192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3624122" y="4995722"/>
            <a:ext cx="1595578" cy="557634"/>
            <a:chOff x="3624122" y="4995722"/>
            <a:chExt cx="1595578" cy="557634"/>
          </a:xfrm>
        </p:grpSpPr>
        <p:cxnSp>
          <p:nvCxnSpPr>
            <p:cNvPr id="28" name="Straight Connector 27"/>
            <p:cNvCxnSpPr>
              <a:stCxn id="31" idx="5"/>
              <a:endCxn id="29" idx="1"/>
            </p:cNvCxnSpPr>
            <p:nvPr/>
          </p:nvCxnSpPr>
          <p:spPr>
            <a:xfrm>
              <a:off x="3624122" y="4995722"/>
              <a:ext cx="662592" cy="5576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9" idx="7"/>
              <a:endCxn id="33" idx="4"/>
            </p:cNvCxnSpPr>
            <p:nvPr/>
          </p:nvCxnSpPr>
          <p:spPr>
            <a:xfrm flipV="1">
              <a:off x="4448358" y="5029200"/>
              <a:ext cx="771342" cy="5241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4286714" y="2069068"/>
            <a:ext cx="579700" cy="395764"/>
            <a:chOff x="4286714" y="2069068"/>
            <a:chExt cx="579700" cy="395764"/>
          </a:xfrm>
        </p:grpSpPr>
        <p:sp>
          <p:nvSpPr>
            <p:cNvPr id="13" name="Oval 12"/>
            <p:cNvSpPr/>
            <p:nvPr/>
          </p:nvSpPr>
          <p:spPr>
            <a:xfrm>
              <a:off x="4286714" y="22362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95800" y="20690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20690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1600200" y="3276600"/>
            <a:ext cx="6016686" cy="381000"/>
            <a:chOff x="1600200" y="3276600"/>
            <a:chExt cx="6016686" cy="381000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133600" y="3505200"/>
              <a:ext cx="5029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7315200" y="328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1600200" y="3276600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276600"/>
                  <a:ext cx="4971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604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1528267" y="4648200"/>
            <a:ext cx="6599232" cy="445532"/>
            <a:chOff x="1528267" y="4648200"/>
            <a:chExt cx="6599232" cy="445532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2133600" y="4914900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42672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4290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1054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391400" y="4724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4724400"/>
                  <a:ext cx="73609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083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528267" y="4648200"/>
                  <a:ext cx="6815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267" y="4648200"/>
                  <a:ext cx="68153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1071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1560213" y="5421868"/>
            <a:ext cx="6153711" cy="433864"/>
            <a:chOff x="1560213" y="5421868"/>
            <a:chExt cx="6153711" cy="433864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133600" y="5638800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253236" y="55198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391400" y="5486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5486400"/>
                  <a:ext cx="32252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560213" y="5421868"/>
                  <a:ext cx="458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213" y="5421868"/>
                  <a:ext cx="45871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/>
            <p:cNvSpPr/>
            <p:nvPr/>
          </p:nvSpPr>
          <p:spPr>
            <a:xfrm>
              <a:off x="2853783" y="552599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791200" y="553967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462453" y="552599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133253" y="55198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24200" y="2958790"/>
            <a:ext cx="2286000" cy="698810"/>
            <a:chOff x="3124200" y="2958790"/>
            <a:chExt cx="2286000" cy="698810"/>
          </a:xfrm>
        </p:grpSpPr>
        <p:cxnSp>
          <p:nvCxnSpPr>
            <p:cNvPr id="51" name="Straight Connector 50"/>
            <p:cNvCxnSpPr>
              <a:stCxn id="17" idx="4"/>
              <a:endCxn id="19" idx="0"/>
            </p:cNvCxnSpPr>
            <p:nvPr/>
          </p:nvCxnSpPr>
          <p:spPr>
            <a:xfrm>
              <a:off x="4401014" y="2985222"/>
              <a:ext cx="0" cy="4056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4286714" y="33909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>
              <a:stCxn id="15" idx="4"/>
            </p:cNvCxnSpPr>
            <p:nvPr/>
          </p:nvCxnSpPr>
          <p:spPr>
            <a:xfrm flipH="1">
              <a:off x="4956252" y="2991339"/>
              <a:ext cx="114300" cy="488641"/>
            </a:xfrm>
            <a:prstGeom prst="line">
              <a:avLst/>
            </a:prstGeom>
            <a:ln w="28575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1" idx="3"/>
            </p:cNvCxnSpPr>
            <p:nvPr/>
          </p:nvCxnSpPr>
          <p:spPr>
            <a:xfrm flipH="1">
              <a:off x="3200400" y="2958790"/>
              <a:ext cx="481385" cy="55345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11" idx="5"/>
            </p:cNvCxnSpPr>
            <p:nvPr/>
          </p:nvCxnSpPr>
          <p:spPr>
            <a:xfrm>
              <a:off x="3843429" y="2958790"/>
              <a:ext cx="111989" cy="55345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130013" y="2985222"/>
              <a:ext cx="203987" cy="48771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48006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1816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1242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8862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001085" y="3619500"/>
            <a:ext cx="2476046" cy="342900"/>
            <a:chOff x="3001085" y="3619500"/>
            <a:chExt cx="2476046" cy="342900"/>
          </a:xfrm>
        </p:grpSpPr>
        <p:cxnSp>
          <p:nvCxnSpPr>
            <p:cNvPr id="24" name="Straight Connector 23"/>
            <p:cNvCxnSpPr>
              <a:stCxn id="19" idx="4"/>
            </p:cNvCxnSpPr>
            <p:nvPr/>
          </p:nvCxnSpPr>
          <p:spPr>
            <a:xfrm>
              <a:off x="4401014" y="3619500"/>
              <a:ext cx="0" cy="3429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3001085" y="3637544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8" idx="5"/>
            </p:cNvCxnSpPr>
            <p:nvPr/>
          </p:nvCxnSpPr>
          <p:spPr>
            <a:xfrm>
              <a:off x="3319322" y="3624122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38600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334000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962269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3815098" y="3657600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4724400" y="3678347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68" idx="4"/>
            </p:cNvCxnSpPr>
            <p:nvPr/>
          </p:nvCxnSpPr>
          <p:spPr>
            <a:xfrm>
              <a:off x="3238500" y="3657600"/>
              <a:ext cx="0" cy="228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24000" y="6096000"/>
            <a:ext cx="6567286" cy="433864"/>
            <a:chOff x="1524000" y="6096000"/>
            <a:chExt cx="6567286" cy="433864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097387" y="6312932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4217023" y="61940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7355187" y="6160532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187" y="6160532"/>
                  <a:ext cx="736099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0833" b="-2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524000" y="6096000"/>
                  <a:ext cx="6815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6096000"/>
                  <a:ext cx="681533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07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Oval 103"/>
            <p:cNvSpPr/>
            <p:nvPr/>
          </p:nvSpPr>
          <p:spPr>
            <a:xfrm>
              <a:off x="2817570" y="620012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754987" y="621380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426240" y="620012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097040" y="61940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038600" y="56388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𝒘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638800"/>
                <a:ext cx="41870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Group 117"/>
          <p:cNvGrpSpPr/>
          <p:nvPr/>
        </p:nvGrpSpPr>
        <p:grpSpPr>
          <a:xfrm>
            <a:off x="3012692" y="5715000"/>
            <a:ext cx="2856595" cy="518604"/>
            <a:chOff x="3012692" y="5715000"/>
            <a:chExt cx="2856595" cy="518604"/>
          </a:xfrm>
        </p:grpSpPr>
        <p:cxnSp>
          <p:nvCxnSpPr>
            <p:cNvPr id="111" name="Straight Connector 110"/>
            <p:cNvCxnSpPr>
              <a:stCxn id="29" idx="4"/>
              <a:endCxn id="108" idx="1"/>
            </p:cNvCxnSpPr>
            <p:nvPr/>
          </p:nvCxnSpPr>
          <p:spPr>
            <a:xfrm>
              <a:off x="4367536" y="5748478"/>
              <a:ext cx="762982" cy="4790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06" idx="0"/>
              <a:endCxn id="29" idx="5"/>
            </p:cNvCxnSpPr>
            <p:nvPr/>
          </p:nvCxnSpPr>
          <p:spPr>
            <a:xfrm flipH="1" flipV="1">
              <a:off x="4448358" y="5715000"/>
              <a:ext cx="1420929" cy="4988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endCxn id="104" idx="7"/>
            </p:cNvCxnSpPr>
            <p:nvPr/>
          </p:nvCxnSpPr>
          <p:spPr>
            <a:xfrm flipH="1">
              <a:off x="3012692" y="5715000"/>
              <a:ext cx="1274022" cy="5186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2671192" y="5363566"/>
            <a:ext cx="2547318" cy="1625529"/>
            <a:chOff x="2671192" y="5363566"/>
            <a:chExt cx="2547318" cy="1625529"/>
          </a:xfrm>
        </p:grpSpPr>
        <p:sp>
          <p:nvSpPr>
            <p:cNvPr id="115" name="Arc 114"/>
            <p:cNvSpPr/>
            <p:nvPr/>
          </p:nvSpPr>
          <p:spPr>
            <a:xfrm rot="18950055">
              <a:off x="4304110" y="5447110"/>
              <a:ext cx="914400" cy="914400"/>
            </a:xfrm>
            <a:prstGeom prst="arc">
              <a:avLst>
                <a:gd name="adj1" fmla="val 16200000"/>
                <a:gd name="adj2" fmla="val 278421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Arc 115"/>
            <p:cNvSpPr/>
            <p:nvPr/>
          </p:nvSpPr>
          <p:spPr>
            <a:xfrm rot="18950055">
              <a:off x="2671192" y="5363566"/>
              <a:ext cx="1820416" cy="1625529"/>
            </a:xfrm>
            <a:prstGeom prst="arc">
              <a:avLst>
                <a:gd name="adj1" fmla="val 16200000"/>
                <a:gd name="adj2" fmla="val 278421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Down Ribbon 7"/>
              <p:cNvSpPr/>
              <p:nvPr/>
            </p:nvSpPr>
            <p:spPr>
              <a:xfrm>
                <a:off x="4834028" y="3941653"/>
                <a:ext cx="3471772" cy="782747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6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can not have any neighbor from level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or higher.</a:t>
                </a:r>
              </a:p>
            </p:txBody>
          </p:sp>
        </mc:Choice>
        <mc:Fallback xmlns="">
          <p:sp>
            <p:nvSpPr>
              <p:cNvPr id="8" name="Down Ribbo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028" y="3941653"/>
                <a:ext cx="3471772" cy="782747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4"/>
                <a:stretch>
                  <a:fillRect b="-37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447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9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15D8-3B49-9040-B527-735428D2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CF6FE-69A8-9D41-A53E-B037822FA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Based on the key ideas given shown in the previous slide, provide a formal and concise proof of correctness of the pseudocode of BFS traversal.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shall discuss it during the optional (virtual) doubt clearing session scheduled at 4PM on 15</a:t>
            </a:r>
            <a:r>
              <a:rPr lang="en-US" sz="2400" baseline="30000" dirty="0"/>
              <a:t>th</a:t>
            </a:r>
            <a:r>
              <a:rPr lang="en-US" sz="2400" dirty="0"/>
              <a:t> October. The zoom link will be emailed on or before 14</a:t>
            </a:r>
            <a:r>
              <a:rPr lang="en-US" sz="2400" baseline="30000" dirty="0"/>
              <a:t>th</a:t>
            </a:r>
            <a:r>
              <a:rPr lang="en-US" sz="2400" dirty="0"/>
              <a:t> October.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87B2B-31FE-3D47-8077-E04BDAD3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4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130425"/>
            <a:ext cx="8001000" cy="1470025"/>
          </a:xfrm>
        </p:spPr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 BFS </a:t>
            </a:r>
            <a:r>
              <a:rPr lang="en-US" sz="3200" b="1" dirty="0">
                <a:solidFill>
                  <a:srgbClr val="006C31"/>
                </a:solidFill>
              </a:rPr>
              <a:t>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51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00200" y="2678668"/>
            <a:ext cx="6016686" cy="445532"/>
            <a:chOff x="1600200" y="2678668"/>
            <a:chExt cx="6016686" cy="445532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2133600" y="2895600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7315200" y="2754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600200" y="26786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2678668"/>
                  <a:ext cx="49718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60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1636413" y="2133600"/>
            <a:ext cx="5970716" cy="381000"/>
            <a:chOff x="1636413" y="2133600"/>
            <a:chExt cx="5970716" cy="381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2133600" y="2350532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7305443" y="2133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636413" y="21452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6413" y="2145268"/>
                  <a:ext cx="49718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BFS traversal </a:t>
            </a:r>
            <a:r>
              <a:rPr lang="en-US" sz="3200" b="1" dirty="0"/>
              <a:t>gives a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Perform BFS traversal from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vertex, the neighbor that visits it for the first time is called its parent</a:t>
                </a:r>
                <a:r>
                  <a:rPr lang="en-US" sz="2000" b="1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>
                <a:blip r:embed="rId4"/>
                <a:stretch>
                  <a:fillRect l="-772" t="-787" r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648307" y="2438400"/>
            <a:ext cx="1536545" cy="553868"/>
            <a:chOff x="3648307" y="2438400"/>
            <a:chExt cx="1536545" cy="553868"/>
          </a:xfrm>
        </p:grpSpPr>
        <p:sp>
          <p:nvSpPr>
            <p:cNvPr id="11" name="Oval 10"/>
            <p:cNvSpPr/>
            <p:nvPr/>
          </p:nvSpPr>
          <p:spPr>
            <a:xfrm>
              <a:off x="3648307" y="276366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11" idx="7"/>
              <a:endCxn id="13" idx="3"/>
            </p:cNvCxnSpPr>
            <p:nvPr/>
          </p:nvCxnSpPr>
          <p:spPr>
            <a:xfrm flipV="1">
              <a:off x="3843429" y="2438400"/>
              <a:ext cx="476763" cy="3587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956252" y="276273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3" idx="5"/>
              <a:endCxn id="15" idx="1"/>
            </p:cNvCxnSpPr>
            <p:nvPr/>
          </p:nvCxnSpPr>
          <p:spPr>
            <a:xfrm>
              <a:off x="4481836" y="2438400"/>
              <a:ext cx="507894" cy="3578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3" idx="4"/>
              <a:endCxn id="17" idx="0"/>
            </p:cNvCxnSpPr>
            <p:nvPr/>
          </p:nvCxnSpPr>
          <p:spPr>
            <a:xfrm>
              <a:off x="4401014" y="2464832"/>
              <a:ext cx="0" cy="2917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286714" y="27566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624122" y="4843322"/>
            <a:ext cx="1595578" cy="719278"/>
            <a:chOff x="3624122" y="4843322"/>
            <a:chExt cx="1595578" cy="719278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4367536" y="4843322"/>
              <a:ext cx="13964" cy="7192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3624122" y="4995722"/>
              <a:ext cx="1595578" cy="557634"/>
              <a:chOff x="3624122" y="4995722"/>
              <a:chExt cx="1595578" cy="557634"/>
            </a:xfrm>
          </p:grpSpPr>
          <p:cxnSp>
            <p:nvCxnSpPr>
              <p:cNvPr id="28" name="Straight Connector 27"/>
              <p:cNvCxnSpPr>
                <a:stCxn id="31" idx="5"/>
                <a:endCxn id="29" idx="1"/>
              </p:cNvCxnSpPr>
              <p:nvPr/>
            </p:nvCxnSpPr>
            <p:spPr>
              <a:xfrm>
                <a:off x="3624122" y="4995722"/>
                <a:ext cx="662592" cy="5576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29" idx="7"/>
                <a:endCxn id="33" idx="4"/>
              </p:cNvCxnSpPr>
              <p:nvPr/>
            </p:nvCxnSpPr>
            <p:spPr>
              <a:xfrm flipV="1">
                <a:off x="4448358" y="5029200"/>
                <a:ext cx="771342" cy="5241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Group 82"/>
          <p:cNvGrpSpPr/>
          <p:nvPr/>
        </p:nvGrpSpPr>
        <p:grpSpPr>
          <a:xfrm>
            <a:off x="4286714" y="2069068"/>
            <a:ext cx="579700" cy="395764"/>
            <a:chOff x="4286714" y="2069068"/>
            <a:chExt cx="579700" cy="395764"/>
          </a:xfrm>
        </p:grpSpPr>
        <p:sp>
          <p:nvSpPr>
            <p:cNvPr id="13" name="Oval 12"/>
            <p:cNvSpPr/>
            <p:nvPr/>
          </p:nvSpPr>
          <p:spPr>
            <a:xfrm>
              <a:off x="4286714" y="22362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95800" y="20690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20690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1600200" y="3276600"/>
            <a:ext cx="6016686" cy="381000"/>
            <a:chOff x="1600200" y="3276600"/>
            <a:chExt cx="6016686" cy="381000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133600" y="3505200"/>
              <a:ext cx="5029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7315200" y="328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1600200" y="3276600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276600"/>
                  <a:ext cx="4971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604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1528267" y="4648200"/>
            <a:ext cx="6599232" cy="445532"/>
            <a:chOff x="1528267" y="4648200"/>
            <a:chExt cx="6599232" cy="445532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2133600" y="4914900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42672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4290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1054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391400" y="4724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4724400"/>
                  <a:ext cx="73609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083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528267" y="4648200"/>
                  <a:ext cx="6815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267" y="4648200"/>
                  <a:ext cx="68153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1071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1560213" y="5421868"/>
            <a:ext cx="6153711" cy="433864"/>
            <a:chOff x="1560213" y="5421868"/>
            <a:chExt cx="6153711" cy="433864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133600" y="5638800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253236" y="55198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391400" y="5486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5486400"/>
                  <a:ext cx="32252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560213" y="5421868"/>
                  <a:ext cx="458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213" y="5421868"/>
                  <a:ext cx="45871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/>
            <p:cNvSpPr/>
            <p:nvPr/>
          </p:nvSpPr>
          <p:spPr>
            <a:xfrm>
              <a:off x="2853783" y="552599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791200" y="553967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462453" y="552599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133253" y="55198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4400086" y="4552950"/>
            <a:ext cx="0" cy="24765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124200" y="2958790"/>
            <a:ext cx="2286000" cy="698810"/>
            <a:chOff x="3124200" y="2958790"/>
            <a:chExt cx="2286000" cy="698810"/>
          </a:xfrm>
        </p:grpSpPr>
        <p:cxnSp>
          <p:nvCxnSpPr>
            <p:cNvPr id="51" name="Straight Connector 50"/>
            <p:cNvCxnSpPr>
              <a:stCxn id="17" idx="4"/>
              <a:endCxn id="19" idx="0"/>
            </p:cNvCxnSpPr>
            <p:nvPr/>
          </p:nvCxnSpPr>
          <p:spPr>
            <a:xfrm>
              <a:off x="4401014" y="2985222"/>
              <a:ext cx="0" cy="4056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4286714" y="33909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>
              <a:stCxn id="15" idx="4"/>
            </p:cNvCxnSpPr>
            <p:nvPr/>
          </p:nvCxnSpPr>
          <p:spPr>
            <a:xfrm flipH="1">
              <a:off x="4956252" y="2991339"/>
              <a:ext cx="114300" cy="488641"/>
            </a:xfrm>
            <a:prstGeom prst="line">
              <a:avLst/>
            </a:prstGeom>
            <a:ln w="28575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1" idx="3"/>
            </p:cNvCxnSpPr>
            <p:nvPr/>
          </p:nvCxnSpPr>
          <p:spPr>
            <a:xfrm flipH="1">
              <a:off x="3200400" y="2958790"/>
              <a:ext cx="481385" cy="55345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11" idx="5"/>
            </p:cNvCxnSpPr>
            <p:nvPr/>
          </p:nvCxnSpPr>
          <p:spPr>
            <a:xfrm>
              <a:off x="3843429" y="2958790"/>
              <a:ext cx="111989" cy="55345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130013" y="2985222"/>
              <a:ext cx="203987" cy="48771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48006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1816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1242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8862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001085" y="3619500"/>
            <a:ext cx="2476046" cy="342900"/>
            <a:chOff x="3001085" y="3619500"/>
            <a:chExt cx="2476046" cy="342900"/>
          </a:xfrm>
        </p:grpSpPr>
        <p:cxnSp>
          <p:nvCxnSpPr>
            <p:cNvPr id="24" name="Straight Connector 23"/>
            <p:cNvCxnSpPr>
              <a:stCxn id="19" idx="4"/>
            </p:cNvCxnSpPr>
            <p:nvPr/>
          </p:nvCxnSpPr>
          <p:spPr>
            <a:xfrm>
              <a:off x="4401014" y="3619500"/>
              <a:ext cx="0" cy="3429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3001085" y="3637544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8" idx="5"/>
            </p:cNvCxnSpPr>
            <p:nvPr/>
          </p:nvCxnSpPr>
          <p:spPr>
            <a:xfrm>
              <a:off x="3319322" y="3624122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38600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334000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962269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3815098" y="3657600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4724400" y="3678347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68" idx="4"/>
            </p:cNvCxnSpPr>
            <p:nvPr/>
          </p:nvCxnSpPr>
          <p:spPr>
            <a:xfrm>
              <a:off x="3238500" y="3657600"/>
              <a:ext cx="0" cy="228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24000" y="6096000"/>
            <a:ext cx="6567286" cy="433864"/>
            <a:chOff x="1524000" y="6096000"/>
            <a:chExt cx="6567286" cy="433864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097387" y="6312932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4217023" y="61940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7355187" y="6160532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187" y="6160532"/>
                  <a:ext cx="736099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0833" b="-2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524000" y="6096000"/>
                  <a:ext cx="6815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6096000"/>
                  <a:ext cx="681533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07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Oval 103"/>
            <p:cNvSpPr/>
            <p:nvPr/>
          </p:nvSpPr>
          <p:spPr>
            <a:xfrm>
              <a:off x="2817570" y="620012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754987" y="621380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426240" y="620012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097040" y="61940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038600" y="56388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𝒘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638800"/>
                <a:ext cx="41870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Group 117"/>
          <p:cNvGrpSpPr/>
          <p:nvPr/>
        </p:nvGrpSpPr>
        <p:grpSpPr>
          <a:xfrm>
            <a:off x="3012692" y="5715000"/>
            <a:ext cx="2856595" cy="518604"/>
            <a:chOff x="3012692" y="5715000"/>
            <a:chExt cx="2856595" cy="518604"/>
          </a:xfrm>
        </p:grpSpPr>
        <p:cxnSp>
          <p:nvCxnSpPr>
            <p:cNvPr id="111" name="Straight Connector 110"/>
            <p:cNvCxnSpPr>
              <a:stCxn id="29" idx="4"/>
              <a:endCxn id="108" idx="1"/>
            </p:cNvCxnSpPr>
            <p:nvPr/>
          </p:nvCxnSpPr>
          <p:spPr>
            <a:xfrm>
              <a:off x="4367536" y="5748478"/>
              <a:ext cx="762982" cy="4790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06" idx="0"/>
              <a:endCxn id="29" idx="5"/>
            </p:cNvCxnSpPr>
            <p:nvPr/>
          </p:nvCxnSpPr>
          <p:spPr>
            <a:xfrm flipH="1" flipV="1">
              <a:off x="4448358" y="5715000"/>
              <a:ext cx="1420929" cy="4988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endCxn id="104" idx="7"/>
            </p:cNvCxnSpPr>
            <p:nvPr/>
          </p:nvCxnSpPr>
          <p:spPr>
            <a:xfrm flipH="1">
              <a:off x="3012692" y="5715000"/>
              <a:ext cx="1274022" cy="5186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2671192" y="5363566"/>
            <a:ext cx="2547318" cy="1625529"/>
            <a:chOff x="2671192" y="5363566"/>
            <a:chExt cx="2547318" cy="1625529"/>
          </a:xfrm>
        </p:grpSpPr>
        <p:sp>
          <p:nvSpPr>
            <p:cNvPr id="115" name="Arc 114"/>
            <p:cNvSpPr/>
            <p:nvPr/>
          </p:nvSpPr>
          <p:spPr>
            <a:xfrm rot="18950055">
              <a:off x="4304110" y="5447110"/>
              <a:ext cx="914400" cy="914400"/>
            </a:xfrm>
            <a:prstGeom prst="arc">
              <a:avLst>
                <a:gd name="adj1" fmla="val 16200000"/>
                <a:gd name="adj2" fmla="val 278421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Arc 115"/>
            <p:cNvSpPr/>
            <p:nvPr/>
          </p:nvSpPr>
          <p:spPr>
            <a:xfrm rot="18950055">
              <a:off x="2671192" y="5363566"/>
              <a:ext cx="1820416" cy="1625529"/>
            </a:xfrm>
            <a:prstGeom prst="arc">
              <a:avLst>
                <a:gd name="adj1" fmla="val 16200000"/>
                <a:gd name="adj2" fmla="val 278421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H="1">
            <a:off x="4343400" y="5029200"/>
            <a:ext cx="13964" cy="49067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3843429" y="2431354"/>
            <a:ext cx="1146301" cy="365792"/>
            <a:chOff x="3843429" y="2431354"/>
            <a:chExt cx="1146301" cy="365792"/>
          </a:xfrm>
        </p:grpSpPr>
        <p:cxnSp>
          <p:nvCxnSpPr>
            <p:cNvPr id="98" name="Straight Arrow Connector 97"/>
            <p:cNvCxnSpPr/>
            <p:nvPr/>
          </p:nvCxnSpPr>
          <p:spPr>
            <a:xfrm flipH="1">
              <a:off x="4401014" y="2438400"/>
              <a:ext cx="18586" cy="31822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3" idx="5"/>
              <a:endCxn id="15" idx="1"/>
            </p:cNvCxnSpPr>
            <p:nvPr/>
          </p:nvCxnSpPr>
          <p:spPr>
            <a:xfrm>
              <a:off x="4481836" y="2431354"/>
              <a:ext cx="507894" cy="364863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3" idx="3"/>
              <a:endCxn id="11" idx="7"/>
            </p:cNvCxnSpPr>
            <p:nvPr/>
          </p:nvCxnSpPr>
          <p:spPr>
            <a:xfrm flipH="1">
              <a:off x="3843429" y="2431354"/>
              <a:ext cx="476763" cy="36579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3238500" y="2957861"/>
            <a:ext cx="2057400" cy="504617"/>
            <a:chOff x="3238500" y="2957861"/>
            <a:chExt cx="2057400" cy="504617"/>
          </a:xfrm>
        </p:grpSpPr>
        <p:cxnSp>
          <p:nvCxnSpPr>
            <p:cNvPr id="110" name="Straight Arrow Connector 109"/>
            <p:cNvCxnSpPr>
              <a:stCxn id="11" idx="5"/>
              <a:endCxn id="69" idx="1"/>
            </p:cNvCxnSpPr>
            <p:nvPr/>
          </p:nvCxnSpPr>
          <p:spPr>
            <a:xfrm>
              <a:off x="3843429" y="2958790"/>
              <a:ext cx="76249" cy="50368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1" idx="3"/>
              <a:endCxn id="68" idx="0"/>
            </p:cNvCxnSpPr>
            <p:nvPr/>
          </p:nvCxnSpPr>
          <p:spPr>
            <a:xfrm flipH="1">
              <a:off x="3238500" y="2958790"/>
              <a:ext cx="443285" cy="47021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7" idx="4"/>
              <a:endCxn id="19" idx="0"/>
            </p:cNvCxnSpPr>
            <p:nvPr/>
          </p:nvCxnSpPr>
          <p:spPr>
            <a:xfrm>
              <a:off x="4401014" y="2985222"/>
              <a:ext cx="0" cy="40567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5" idx="4"/>
              <a:endCxn id="66" idx="0"/>
            </p:cNvCxnSpPr>
            <p:nvPr/>
          </p:nvCxnSpPr>
          <p:spPr>
            <a:xfrm flipH="1">
              <a:off x="4914900" y="2991339"/>
              <a:ext cx="155652" cy="437661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5" idx="5"/>
              <a:endCxn id="67" idx="0"/>
            </p:cNvCxnSpPr>
            <p:nvPr/>
          </p:nvCxnSpPr>
          <p:spPr>
            <a:xfrm>
              <a:off x="5151374" y="2957861"/>
              <a:ext cx="144526" cy="471139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Connector 122"/>
          <p:cNvCxnSpPr>
            <a:stCxn id="11" idx="5"/>
            <a:endCxn id="19" idx="0"/>
          </p:cNvCxnSpPr>
          <p:nvPr/>
        </p:nvCxnSpPr>
        <p:spPr>
          <a:xfrm>
            <a:off x="3843429" y="2958790"/>
            <a:ext cx="557585" cy="4321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5" idx="3"/>
            <a:endCxn id="19" idx="0"/>
          </p:cNvCxnSpPr>
          <p:nvPr/>
        </p:nvCxnSpPr>
        <p:spPr>
          <a:xfrm flipH="1">
            <a:off x="4401014" y="2957861"/>
            <a:ext cx="588716" cy="4330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4038600" y="4495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495800"/>
                <a:ext cx="375424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28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9" grpId="0"/>
      <p:bldP spid="1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130425"/>
            <a:ext cx="8001000" cy="1470025"/>
          </a:xfrm>
        </p:spPr>
        <p:txBody>
          <a:bodyPr/>
          <a:lstStyle/>
          <a:p>
            <a:r>
              <a:rPr lang="en-US" sz="3200" b="1" dirty="0"/>
              <a:t> A nontrivial application of BFS traversal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Determining </a:t>
            </a:r>
          </a:p>
          <a:p>
            <a:r>
              <a:rPr lang="en-US" b="1" dirty="0">
                <a:solidFill>
                  <a:schemeClr val="tx1"/>
                </a:solidFill>
              </a:rPr>
              <a:t>if a graph is </a:t>
            </a:r>
            <a:r>
              <a:rPr lang="en-US" b="1" dirty="0">
                <a:solidFill>
                  <a:srgbClr val="7030A0"/>
                </a:solidFill>
              </a:rPr>
              <a:t>bipartite</a:t>
            </a:r>
          </a:p>
        </p:txBody>
      </p:sp>
    </p:spTree>
    <p:extLst>
      <p:ext uri="{BB962C8B-B14F-4D97-AF65-F5344CB8AC3E}">
        <p14:creationId xmlns:p14="http://schemas.microsoft.com/office/powerpoint/2010/main" val="306250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Bipartite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Definition</a:t>
            </a:r>
            <a:r>
              <a:rPr lang="en-US" sz="2400" b="1" dirty="0"/>
              <a:t>: </a:t>
            </a:r>
            <a:r>
              <a:rPr lang="en-US" sz="2000" dirty="0"/>
              <a:t>A graph </a:t>
            </a:r>
            <a:r>
              <a:rPr lang="en-US" sz="2000" b="1" dirty="0"/>
              <a:t>G</a:t>
            </a:r>
            <a:r>
              <a:rPr lang="en-US" sz="2000" dirty="0"/>
              <a:t>=(</a:t>
            </a:r>
            <a:r>
              <a:rPr lang="en-US" sz="2000" b="1" dirty="0">
                <a:solidFill>
                  <a:srgbClr val="0070C0"/>
                </a:solidFill>
              </a:rPr>
              <a:t>V</a:t>
            </a:r>
            <a:r>
              <a:rPr lang="en-US" sz="2000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E</a:t>
            </a:r>
            <a:r>
              <a:rPr lang="en-US" sz="2000" dirty="0"/>
              <a:t>) is said to be bipartite </a:t>
            </a:r>
          </a:p>
          <a:p>
            <a:pPr marL="0" indent="0">
              <a:buNone/>
            </a:pPr>
            <a:r>
              <a:rPr lang="en-US" sz="2000" dirty="0"/>
              <a:t>if its vertices can be partitioned into two sets </a:t>
            </a:r>
            <a:r>
              <a:rPr lang="en-US" sz="2000" b="1" dirty="0">
                <a:solidFill>
                  <a:srgbClr val="0070C0"/>
                </a:solidFill>
              </a:rPr>
              <a:t>A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70C0"/>
                </a:solidFill>
              </a:rPr>
              <a:t>B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such that every edge in </a:t>
            </a:r>
            <a:r>
              <a:rPr lang="en-US" sz="2000" b="1" dirty="0">
                <a:solidFill>
                  <a:srgbClr val="0070C0"/>
                </a:solidFill>
              </a:rPr>
              <a:t>E</a:t>
            </a:r>
            <a:r>
              <a:rPr lang="en-US" sz="2000" dirty="0"/>
              <a:t> has one endpoint in </a:t>
            </a:r>
            <a:r>
              <a:rPr lang="en-US" sz="2000" b="1" dirty="0">
                <a:solidFill>
                  <a:srgbClr val="0070C0"/>
                </a:solidFill>
              </a:rPr>
              <a:t>A</a:t>
            </a:r>
            <a:r>
              <a:rPr lang="en-US" sz="2000" dirty="0"/>
              <a:t> and another in </a:t>
            </a:r>
            <a:r>
              <a:rPr lang="en-US" sz="2000" b="1" dirty="0">
                <a:solidFill>
                  <a:srgbClr val="0070C0"/>
                </a:solidFill>
              </a:rPr>
              <a:t>B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3639015" y="3200400"/>
            <a:ext cx="1466385" cy="1981200"/>
            <a:chOff x="3639015" y="3200400"/>
            <a:chExt cx="1466385" cy="1981200"/>
          </a:xfrm>
        </p:grpSpPr>
        <p:grpSp>
          <p:nvGrpSpPr>
            <p:cNvPr id="42" name="Group 41"/>
            <p:cNvGrpSpPr/>
            <p:nvPr/>
          </p:nvGrpSpPr>
          <p:grpSpPr>
            <a:xfrm>
              <a:off x="3639015" y="3200400"/>
              <a:ext cx="1466385" cy="1981200"/>
              <a:chOff x="2743200" y="3276600"/>
              <a:chExt cx="1466385" cy="19812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3276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962400" y="3276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743200" y="3810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772007" y="5029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972621" y="3810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980985" y="444097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980985" y="5029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743200" y="446606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>
                <a:stCxn id="6" idx="6"/>
                <a:endCxn id="7" idx="2"/>
              </p:cNvCxnSpPr>
              <p:nvPr/>
            </p:nvCxnSpPr>
            <p:spPr>
              <a:xfrm>
                <a:off x="2971800" y="3390900"/>
                <a:ext cx="9906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8" idx="6"/>
                <a:endCxn id="10" idx="2"/>
              </p:cNvCxnSpPr>
              <p:nvPr/>
            </p:nvCxnSpPr>
            <p:spPr>
              <a:xfrm>
                <a:off x="2971800" y="3924300"/>
                <a:ext cx="100082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3" idx="6"/>
                <a:endCxn id="10" idx="2"/>
              </p:cNvCxnSpPr>
              <p:nvPr/>
            </p:nvCxnSpPr>
            <p:spPr>
              <a:xfrm flipV="1">
                <a:off x="2971800" y="3924300"/>
                <a:ext cx="1000821" cy="65606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6" idx="5"/>
                <a:endCxn id="10" idx="1"/>
              </p:cNvCxnSpPr>
              <p:nvPr/>
            </p:nvCxnSpPr>
            <p:spPr>
              <a:xfrm>
                <a:off x="2938322" y="3471722"/>
                <a:ext cx="1067777" cy="3717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3" idx="6"/>
                <a:endCxn id="7" idx="3"/>
              </p:cNvCxnSpPr>
              <p:nvPr/>
            </p:nvCxnSpPr>
            <p:spPr>
              <a:xfrm flipV="1">
                <a:off x="2971800" y="3471722"/>
                <a:ext cx="1024078" cy="110864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9" idx="6"/>
                <a:endCxn id="10" idx="3"/>
              </p:cNvCxnSpPr>
              <p:nvPr/>
            </p:nvCxnSpPr>
            <p:spPr>
              <a:xfrm flipV="1">
                <a:off x="3000607" y="4005122"/>
                <a:ext cx="1005492" cy="113837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13" idx="5"/>
                <a:endCxn id="12" idx="1"/>
              </p:cNvCxnSpPr>
              <p:nvPr/>
            </p:nvCxnSpPr>
            <p:spPr>
              <a:xfrm>
                <a:off x="2938322" y="4661185"/>
                <a:ext cx="1076141" cy="40149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8" idx="5"/>
                <a:endCxn id="11" idx="1"/>
              </p:cNvCxnSpPr>
              <p:nvPr/>
            </p:nvCxnSpPr>
            <p:spPr>
              <a:xfrm>
                <a:off x="2938322" y="4005122"/>
                <a:ext cx="1076141" cy="46932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Connector 44"/>
            <p:cNvCxnSpPr>
              <a:stCxn id="9" idx="6"/>
              <a:endCxn id="11" idx="3"/>
            </p:cNvCxnSpPr>
            <p:nvPr/>
          </p:nvCxnSpPr>
          <p:spPr>
            <a:xfrm flipV="1">
              <a:off x="3896422" y="4559895"/>
              <a:ext cx="1013856" cy="5074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559726" y="541020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76800" y="54203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5" name="Down Ribbon 4"/>
          <p:cNvSpPr/>
          <p:nvPr/>
        </p:nvSpPr>
        <p:spPr>
          <a:xfrm>
            <a:off x="5867400" y="2819400"/>
            <a:ext cx="2362200" cy="765048"/>
          </a:xfrm>
          <a:prstGeom prst="ribbon">
            <a:avLst>
              <a:gd name="adj1" fmla="val 16667"/>
              <a:gd name="adj2" fmla="val 72006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this graph bipartite 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733800" y="6058829"/>
            <a:ext cx="1428285" cy="4572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732587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/>
      <p:bldP spid="29" grpId="0"/>
      <p:bldP spid="5" grpId="0" animBg="1"/>
      <p:bldP spid="5" grpId="1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>
                <a:solidFill>
                  <a:srgbClr val="7030A0"/>
                </a:solidFill>
              </a:rPr>
              <a:t>Nontriviality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/>
              <a:t>in determining whether a graph is bipartite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594556" y="426720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813756" y="42773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B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1652171" y="2590800"/>
            <a:ext cx="1466385" cy="1447800"/>
            <a:chOff x="1652171" y="2590800"/>
            <a:chExt cx="1466385" cy="1447800"/>
          </a:xfrm>
        </p:grpSpPr>
        <p:grpSp>
          <p:nvGrpSpPr>
            <p:cNvPr id="42" name="Group 41"/>
            <p:cNvGrpSpPr/>
            <p:nvPr/>
          </p:nvGrpSpPr>
          <p:grpSpPr>
            <a:xfrm>
              <a:off x="1652171" y="2590800"/>
              <a:ext cx="1466385" cy="1447800"/>
              <a:chOff x="2743200" y="3276600"/>
              <a:chExt cx="1466385" cy="14478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3276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962400" y="3276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743200" y="3810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972621" y="3810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980985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743200" y="446606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>
                <a:stCxn id="6" idx="6"/>
                <a:endCxn id="7" idx="2"/>
              </p:cNvCxnSpPr>
              <p:nvPr/>
            </p:nvCxnSpPr>
            <p:spPr>
              <a:xfrm>
                <a:off x="2971800" y="3390900"/>
                <a:ext cx="9906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8" idx="6"/>
                <a:endCxn id="10" idx="2"/>
              </p:cNvCxnSpPr>
              <p:nvPr/>
            </p:nvCxnSpPr>
            <p:spPr>
              <a:xfrm>
                <a:off x="2971800" y="3924300"/>
                <a:ext cx="100082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3" idx="6"/>
                <a:endCxn id="10" idx="2"/>
              </p:cNvCxnSpPr>
              <p:nvPr/>
            </p:nvCxnSpPr>
            <p:spPr>
              <a:xfrm flipV="1">
                <a:off x="2971800" y="3924300"/>
                <a:ext cx="1000821" cy="65606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endCxn id="10" idx="2"/>
              </p:cNvCxnSpPr>
              <p:nvPr/>
            </p:nvCxnSpPr>
            <p:spPr>
              <a:xfrm>
                <a:off x="2971800" y="3390900"/>
                <a:ext cx="1000821" cy="533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3" idx="6"/>
                <a:endCxn id="7" idx="3"/>
              </p:cNvCxnSpPr>
              <p:nvPr/>
            </p:nvCxnSpPr>
            <p:spPr>
              <a:xfrm flipV="1">
                <a:off x="2971800" y="3471722"/>
                <a:ext cx="1024078" cy="110864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13" idx="6"/>
                <a:endCxn id="11" idx="2"/>
              </p:cNvCxnSpPr>
              <p:nvPr/>
            </p:nvCxnSpPr>
            <p:spPr>
              <a:xfrm>
                <a:off x="2971800" y="4580363"/>
                <a:ext cx="1009185" cy="2973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endCxn id="11" idx="1"/>
              </p:cNvCxnSpPr>
              <p:nvPr/>
            </p:nvCxnSpPr>
            <p:spPr>
              <a:xfrm>
                <a:off x="2971800" y="3924300"/>
                <a:ext cx="1042663" cy="60497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/>
            <p:cNvCxnSpPr>
              <a:endCxn id="7" idx="3"/>
            </p:cNvCxnSpPr>
            <p:nvPr/>
          </p:nvCxnSpPr>
          <p:spPr>
            <a:xfrm flipV="1">
              <a:off x="1880771" y="2785922"/>
              <a:ext cx="1024078" cy="4525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6" idx="6"/>
              <a:endCxn id="11" idx="1"/>
            </p:cNvCxnSpPr>
            <p:nvPr/>
          </p:nvCxnSpPr>
          <p:spPr>
            <a:xfrm>
              <a:off x="1880771" y="2705100"/>
              <a:ext cx="1042663" cy="11383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638800" y="2590800"/>
            <a:ext cx="2133600" cy="1447800"/>
            <a:chOff x="5638800" y="2590800"/>
            <a:chExt cx="2133600" cy="1447800"/>
          </a:xfrm>
        </p:grpSpPr>
        <p:grpSp>
          <p:nvGrpSpPr>
            <p:cNvPr id="41" name="Group 40"/>
            <p:cNvGrpSpPr/>
            <p:nvPr/>
          </p:nvGrpSpPr>
          <p:grpSpPr>
            <a:xfrm>
              <a:off x="5638800" y="2590800"/>
              <a:ext cx="2133600" cy="1447800"/>
              <a:chOff x="2538829" y="3276600"/>
              <a:chExt cx="2133600" cy="1447800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2996029" y="3276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962400" y="3276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538829" y="3886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443829" y="3886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980985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96029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Connector 55"/>
              <p:cNvCxnSpPr>
                <a:stCxn id="46" idx="6"/>
                <a:endCxn id="47" idx="2"/>
              </p:cNvCxnSpPr>
              <p:nvPr/>
            </p:nvCxnSpPr>
            <p:spPr>
              <a:xfrm>
                <a:off x="3224629" y="3390900"/>
                <a:ext cx="73777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52" idx="6"/>
                <a:endCxn id="53" idx="2"/>
              </p:cNvCxnSpPr>
              <p:nvPr/>
            </p:nvCxnSpPr>
            <p:spPr>
              <a:xfrm>
                <a:off x="2767429" y="4000500"/>
                <a:ext cx="16764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4" idx="7"/>
                <a:endCxn id="53" idx="2"/>
              </p:cNvCxnSpPr>
              <p:nvPr/>
            </p:nvCxnSpPr>
            <p:spPr>
              <a:xfrm flipV="1">
                <a:off x="4176107" y="4000500"/>
                <a:ext cx="267722" cy="52877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47" idx="5"/>
                <a:endCxn id="53" idx="2"/>
              </p:cNvCxnSpPr>
              <p:nvPr/>
            </p:nvCxnSpPr>
            <p:spPr>
              <a:xfrm>
                <a:off x="4157522" y="3471722"/>
                <a:ext cx="286307" cy="52877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5" idx="6"/>
                <a:endCxn id="47" idx="3"/>
              </p:cNvCxnSpPr>
              <p:nvPr/>
            </p:nvCxnSpPr>
            <p:spPr>
              <a:xfrm flipV="1">
                <a:off x="3224629" y="3471722"/>
                <a:ext cx="771249" cy="113837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55" idx="6"/>
                <a:endCxn id="54" idx="2"/>
              </p:cNvCxnSpPr>
              <p:nvPr/>
            </p:nvCxnSpPr>
            <p:spPr>
              <a:xfrm>
                <a:off x="3224629" y="4610100"/>
                <a:ext cx="75635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46" idx="5"/>
                <a:endCxn id="54" idx="1"/>
              </p:cNvCxnSpPr>
              <p:nvPr/>
            </p:nvCxnSpPr>
            <p:spPr>
              <a:xfrm>
                <a:off x="3191151" y="3471722"/>
                <a:ext cx="823312" cy="10575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/>
            <p:cNvCxnSpPr>
              <a:stCxn id="46" idx="3"/>
              <a:endCxn id="52" idx="0"/>
            </p:cNvCxnSpPr>
            <p:nvPr/>
          </p:nvCxnSpPr>
          <p:spPr>
            <a:xfrm flipH="1">
              <a:off x="5753100" y="2785922"/>
              <a:ext cx="376378" cy="4144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4"/>
              <a:endCxn id="55" idx="1"/>
            </p:cNvCxnSpPr>
            <p:nvPr/>
          </p:nvCxnSpPr>
          <p:spPr>
            <a:xfrm>
              <a:off x="5753100" y="3429000"/>
              <a:ext cx="376378" cy="4144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52600" y="4953000"/>
            <a:ext cx="1203278" cy="978932"/>
            <a:chOff x="2001301" y="5181600"/>
            <a:chExt cx="1203278" cy="978932"/>
          </a:xfrm>
        </p:grpSpPr>
        <p:sp>
          <p:nvSpPr>
            <p:cNvPr id="72" name="Up Arrow 71"/>
            <p:cNvSpPr/>
            <p:nvPr/>
          </p:nvSpPr>
          <p:spPr>
            <a:xfrm>
              <a:off x="2514600" y="5181600"/>
              <a:ext cx="432599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001301" y="5791200"/>
              <a:ext cx="1203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 bipartite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019800" y="4876800"/>
            <a:ext cx="1203278" cy="978932"/>
            <a:chOff x="2001301" y="5181600"/>
            <a:chExt cx="1203278" cy="978932"/>
          </a:xfrm>
        </p:grpSpPr>
        <p:sp>
          <p:nvSpPr>
            <p:cNvPr id="75" name="Up Arrow 74"/>
            <p:cNvSpPr/>
            <p:nvPr/>
          </p:nvSpPr>
          <p:spPr>
            <a:xfrm>
              <a:off x="2514600" y="5181600"/>
              <a:ext cx="432599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001301" y="5791200"/>
              <a:ext cx="1203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 bipartite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324290" y="2286000"/>
            <a:ext cx="2829110" cy="2121932"/>
            <a:chOff x="5324290" y="2286000"/>
            <a:chExt cx="2829110" cy="2121932"/>
          </a:xfrm>
        </p:grpSpPr>
        <p:sp>
          <p:nvSpPr>
            <p:cNvPr id="43" name="TextBox 42"/>
            <p:cNvSpPr txBox="1"/>
            <p:nvPr/>
          </p:nvSpPr>
          <p:spPr>
            <a:xfrm>
              <a:off x="5848072" y="22860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A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162800" y="40386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B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867400" y="397406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A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829272" y="31242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A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219672" y="229766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B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324290" y="313586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B</a:t>
              </a:r>
            </a:p>
          </p:txBody>
        </p:sp>
      </p:grpSp>
      <p:sp>
        <p:nvSpPr>
          <p:cNvPr id="87" name="Equal 86"/>
          <p:cNvSpPr/>
          <p:nvPr/>
        </p:nvSpPr>
        <p:spPr>
          <a:xfrm>
            <a:off x="4038600" y="2819400"/>
            <a:ext cx="914400" cy="914400"/>
          </a:xfrm>
          <a:prstGeom prst="mathEqual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Down Ribbon 63"/>
          <p:cNvSpPr/>
          <p:nvPr/>
        </p:nvSpPr>
        <p:spPr>
          <a:xfrm>
            <a:off x="6019800" y="1676400"/>
            <a:ext cx="2362200" cy="765048"/>
          </a:xfrm>
          <a:prstGeom prst="ribbon">
            <a:avLst>
              <a:gd name="adj1" fmla="val 16667"/>
              <a:gd name="adj2" fmla="val 7200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this graph bipartite ?</a:t>
            </a:r>
          </a:p>
        </p:txBody>
      </p:sp>
      <p:sp>
        <p:nvSpPr>
          <p:cNvPr id="66" name="Down Ribbon 65"/>
          <p:cNvSpPr/>
          <p:nvPr/>
        </p:nvSpPr>
        <p:spPr>
          <a:xfrm>
            <a:off x="3048000" y="1600200"/>
            <a:ext cx="2933700" cy="79123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Both are same graph but drawn in different ways. Can you see it  ?</a:t>
            </a:r>
          </a:p>
        </p:txBody>
      </p:sp>
    </p:spTree>
    <p:extLst>
      <p:ext uri="{BB962C8B-B14F-4D97-AF65-F5344CB8AC3E}">
        <p14:creationId xmlns:p14="http://schemas.microsoft.com/office/powerpoint/2010/main" val="3575783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/>
      <p:bldP spid="87" grpId="0" animBg="1"/>
      <p:bldP spid="64" grpId="0" animBg="1"/>
      <p:bldP spid="64" grpId="1" animBg="1"/>
      <p:bldP spid="6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762BB5-1492-3B48-A48E-85B8DDC96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RECAP</a:t>
            </a:r>
            <a:r>
              <a:rPr lang="en-US" b="1" dirty="0"/>
              <a:t> of </a:t>
            </a:r>
            <a:r>
              <a:rPr lang="en-US" b="1" dirty="0">
                <a:solidFill>
                  <a:srgbClr val="006C31"/>
                </a:solidFill>
              </a:rPr>
              <a:t>Last Lecture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DD47E77-8339-BB4C-A252-22BBF0D9DF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Simulating a queue </a:t>
            </a:r>
          </a:p>
          <a:p>
            <a:r>
              <a:rPr lang="en-US" b="1" dirty="0">
                <a:solidFill>
                  <a:schemeClr val="tx1"/>
                </a:solidFill>
              </a:rPr>
              <a:t>using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>
                <a:solidFill>
                  <a:schemeClr val="tx1"/>
                </a:solidFill>
              </a:rPr>
              <a:t> or more </a:t>
            </a:r>
            <a:r>
              <a:rPr lang="en-US" b="1" dirty="0">
                <a:solidFill>
                  <a:srgbClr val="7030A0"/>
                </a:solidFill>
              </a:rPr>
              <a:t>stacks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71AEC8-8347-284A-A3D5-AFEA62B2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6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Bipartite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Question: </a:t>
            </a:r>
            <a:r>
              <a:rPr lang="en-US" sz="2000" dirty="0"/>
              <a:t>Is a path bipartite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Answer: Yes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75624" y="3499624"/>
            <a:ext cx="4729976" cy="234176"/>
            <a:chOff x="1975624" y="2819400"/>
            <a:chExt cx="4729976" cy="234176"/>
          </a:xfrm>
        </p:grpSpPr>
        <p:grpSp>
          <p:nvGrpSpPr>
            <p:cNvPr id="6" name="Group 5"/>
            <p:cNvGrpSpPr/>
            <p:nvPr/>
          </p:nvGrpSpPr>
          <p:grpSpPr>
            <a:xfrm>
              <a:off x="1975624" y="2824976"/>
              <a:ext cx="922764" cy="228600"/>
              <a:chOff x="1975624" y="2824976"/>
              <a:chExt cx="922764" cy="2286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2734836" y="2819400"/>
              <a:ext cx="922764" cy="228600"/>
              <a:chOff x="1975624" y="2824976"/>
              <a:chExt cx="922764" cy="2286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505200" y="2819400"/>
              <a:ext cx="922764" cy="228600"/>
              <a:chOff x="1975624" y="2824976"/>
              <a:chExt cx="922764" cy="2286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182636" y="2819400"/>
              <a:ext cx="922764" cy="228600"/>
              <a:chOff x="1975624" y="2824976"/>
              <a:chExt cx="922764" cy="2286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4868436" y="2819400"/>
              <a:ext cx="922764" cy="228600"/>
              <a:chOff x="1975624" y="2824976"/>
              <a:chExt cx="922764" cy="2286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638800" y="2819400"/>
              <a:ext cx="922764" cy="228600"/>
              <a:chOff x="1975624" y="2824976"/>
              <a:chExt cx="922764" cy="2286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/>
            <p:cNvSpPr/>
            <p:nvPr/>
          </p:nvSpPr>
          <p:spPr>
            <a:xfrm>
              <a:off x="6477000" y="2819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905000" y="29718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           B            A           B           A            B             A</a:t>
            </a:r>
          </a:p>
        </p:txBody>
      </p:sp>
    </p:spTree>
    <p:extLst>
      <p:ext uri="{BB962C8B-B14F-4D97-AF65-F5344CB8AC3E}">
        <p14:creationId xmlns:p14="http://schemas.microsoft.com/office/powerpoint/2010/main" val="146165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Bipartite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Question: </a:t>
            </a:r>
            <a:r>
              <a:rPr lang="en-US" sz="2000" dirty="0"/>
              <a:t>Is a cycle bipartite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997462" y="3284034"/>
            <a:ext cx="1255441" cy="1516566"/>
            <a:chOff x="1997462" y="2373816"/>
            <a:chExt cx="1255441" cy="1516566"/>
          </a:xfrm>
        </p:grpSpPr>
        <p:sp>
          <p:nvSpPr>
            <p:cNvPr id="25" name="Oval 24"/>
            <p:cNvSpPr/>
            <p:nvPr/>
          </p:nvSpPr>
          <p:spPr>
            <a:xfrm>
              <a:off x="1997462" y="29759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25" idx="7"/>
              <a:endCxn id="23" idx="2"/>
            </p:cNvCxnSpPr>
            <p:nvPr/>
          </p:nvCxnSpPr>
          <p:spPr>
            <a:xfrm flipV="1">
              <a:off x="2192584" y="2488116"/>
              <a:ext cx="831719" cy="5213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024303" y="237381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5" idx="5"/>
              <a:endCxn id="21" idx="1"/>
            </p:cNvCxnSpPr>
            <p:nvPr/>
          </p:nvCxnSpPr>
          <p:spPr>
            <a:xfrm>
              <a:off x="2192584" y="3171104"/>
              <a:ext cx="865197" cy="5241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3024303" y="36617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23" idx="4"/>
              <a:endCxn id="21" idx="0"/>
            </p:cNvCxnSpPr>
            <p:nvPr/>
          </p:nvCxnSpPr>
          <p:spPr>
            <a:xfrm>
              <a:off x="3138603" y="2602416"/>
              <a:ext cx="0" cy="10593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917688" y="3264519"/>
            <a:ext cx="1825548" cy="1536081"/>
            <a:chOff x="4917688" y="3264519"/>
            <a:chExt cx="1825548" cy="1536081"/>
          </a:xfrm>
        </p:grpSpPr>
        <p:grpSp>
          <p:nvGrpSpPr>
            <p:cNvPr id="45" name="Group 44"/>
            <p:cNvGrpSpPr/>
            <p:nvPr/>
          </p:nvGrpSpPr>
          <p:grpSpPr>
            <a:xfrm>
              <a:off x="4917688" y="3264519"/>
              <a:ext cx="1825548" cy="1536081"/>
              <a:chOff x="4917688" y="2281818"/>
              <a:chExt cx="1825548" cy="1536081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4917688" y="289516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stCxn id="19" idx="5"/>
                <a:endCxn id="15" idx="1"/>
              </p:cNvCxnSpPr>
              <p:nvPr/>
            </p:nvCxnSpPr>
            <p:spPr>
              <a:xfrm>
                <a:off x="5112810" y="3090282"/>
                <a:ext cx="615224" cy="5324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5715953" y="228181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>
                <a:stCxn id="19" idx="7"/>
                <a:endCxn id="17" idx="2"/>
              </p:cNvCxnSpPr>
              <p:nvPr/>
            </p:nvCxnSpPr>
            <p:spPr>
              <a:xfrm flipV="1">
                <a:off x="5112810" y="2396118"/>
                <a:ext cx="603143" cy="5325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694556" y="358929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stCxn id="17" idx="6"/>
                <a:endCxn id="12" idx="1"/>
              </p:cNvCxnSpPr>
              <p:nvPr/>
            </p:nvCxnSpPr>
            <p:spPr>
              <a:xfrm>
                <a:off x="5944553" y="2396118"/>
                <a:ext cx="603561" cy="61334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6514636" y="29759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9" name="Straight Connector 38"/>
            <p:cNvCxnSpPr>
              <a:stCxn id="12" idx="3"/>
              <a:endCxn id="15" idx="6"/>
            </p:cNvCxnSpPr>
            <p:nvPr/>
          </p:nvCxnSpPr>
          <p:spPr>
            <a:xfrm flipH="1">
              <a:off x="5923156" y="4153805"/>
              <a:ext cx="624958" cy="5324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1582497" y="38778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971800" y="2895600"/>
            <a:ext cx="309700" cy="2350532"/>
            <a:chOff x="2971800" y="2895600"/>
            <a:chExt cx="309700" cy="2350532"/>
          </a:xfrm>
        </p:grpSpPr>
        <p:sp>
          <p:nvSpPr>
            <p:cNvPr id="27" name="TextBox 26"/>
            <p:cNvSpPr txBox="1"/>
            <p:nvPr/>
          </p:nvSpPr>
          <p:spPr>
            <a:xfrm>
              <a:off x="2971800" y="48768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71800" y="28956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635284" y="3810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638800" y="2895600"/>
            <a:ext cx="381000" cy="2209800"/>
            <a:chOff x="5638800" y="2895600"/>
            <a:chExt cx="381000" cy="2209800"/>
          </a:xfrm>
        </p:grpSpPr>
        <p:sp>
          <p:nvSpPr>
            <p:cNvPr id="30" name="TextBox 29"/>
            <p:cNvSpPr txBox="1"/>
            <p:nvPr/>
          </p:nvSpPr>
          <p:spPr>
            <a:xfrm>
              <a:off x="5710100" y="28956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38800" y="47360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768884" y="3886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001301" y="5181600"/>
            <a:ext cx="1427699" cy="978932"/>
            <a:chOff x="2001301" y="5181600"/>
            <a:chExt cx="1427699" cy="978932"/>
          </a:xfrm>
        </p:grpSpPr>
        <p:sp>
          <p:nvSpPr>
            <p:cNvPr id="6" name="Up Arrow 5"/>
            <p:cNvSpPr/>
            <p:nvPr/>
          </p:nvSpPr>
          <p:spPr>
            <a:xfrm>
              <a:off x="2514600" y="5181600"/>
              <a:ext cx="432599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01301" y="5791200"/>
              <a:ext cx="1427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non-bipartite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2918" y="5105400"/>
            <a:ext cx="991682" cy="1055132"/>
            <a:chOff x="5332918" y="5105400"/>
            <a:chExt cx="991682" cy="1055132"/>
          </a:xfrm>
        </p:grpSpPr>
        <p:sp>
          <p:nvSpPr>
            <p:cNvPr id="33" name="Up Arrow 32"/>
            <p:cNvSpPr/>
            <p:nvPr/>
          </p:nvSpPr>
          <p:spPr>
            <a:xfrm>
              <a:off x="5562600" y="5105400"/>
              <a:ext cx="432599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32918" y="5791200"/>
              <a:ext cx="991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bipartite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760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29" grpId="0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Bipartite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Question: </a:t>
            </a:r>
            <a:r>
              <a:rPr lang="en-US" sz="2000" dirty="0"/>
              <a:t>Is a cycle bipartite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39684" y="3124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2509700" y="2514600"/>
            <a:ext cx="314600" cy="1664732"/>
            <a:chOff x="2509700" y="2514600"/>
            <a:chExt cx="314600" cy="1664732"/>
          </a:xfrm>
        </p:grpSpPr>
        <p:sp>
          <p:nvSpPr>
            <p:cNvPr id="27" name="TextBox 26"/>
            <p:cNvSpPr txBox="1"/>
            <p:nvPr/>
          </p:nvSpPr>
          <p:spPr>
            <a:xfrm>
              <a:off x="2509700" y="38100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14600" y="25146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997462" y="2895600"/>
            <a:ext cx="3958439" cy="914400"/>
            <a:chOff x="1997462" y="2895600"/>
            <a:chExt cx="3958439" cy="914400"/>
          </a:xfrm>
        </p:grpSpPr>
        <p:sp>
          <p:nvSpPr>
            <p:cNvPr id="25" name="Oval 24"/>
            <p:cNvSpPr/>
            <p:nvPr/>
          </p:nvSpPr>
          <p:spPr>
            <a:xfrm>
              <a:off x="1997462" y="3258520"/>
              <a:ext cx="133550" cy="13495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25" idx="7"/>
              <a:endCxn id="23" idx="2"/>
            </p:cNvCxnSpPr>
            <p:nvPr/>
          </p:nvCxnSpPr>
          <p:spPr>
            <a:xfrm flipV="1">
              <a:off x="2111454" y="2970510"/>
              <a:ext cx="485896" cy="30777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2597349" y="2903034"/>
              <a:ext cx="133550" cy="13495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5" idx="5"/>
              <a:endCxn id="21" idx="1"/>
            </p:cNvCxnSpPr>
            <p:nvPr/>
          </p:nvCxnSpPr>
          <p:spPr>
            <a:xfrm>
              <a:off x="2111454" y="3373709"/>
              <a:ext cx="505454" cy="3094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597349" y="3663379"/>
              <a:ext cx="133550" cy="13495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730899" y="2895600"/>
              <a:ext cx="621901" cy="896953"/>
              <a:chOff x="2730899" y="3276600"/>
              <a:chExt cx="621901" cy="896953"/>
            </a:xfrm>
          </p:grpSpPr>
          <p:cxnSp>
            <p:nvCxnSpPr>
              <p:cNvPr id="22" name="Straight Connector 21"/>
              <p:cNvCxnSpPr>
                <a:stCxn id="35" idx="2"/>
              </p:cNvCxnSpPr>
              <p:nvPr/>
            </p:nvCxnSpPr>
            <p:spPr>
              <a:xfrm flipH="1" flipV="1">
                <a:off x="2730900" y="4106076"/>
                <a:ext cx="488350" cy="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3219250" y="4038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219250" y="3276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>
                <a:stCxn id="23" idx="6"/>
                <a:endCxn id="36" idx="2"/>
              </p:cNvCxnSpPr>
              <p:nvPr/>
            </p:nvCxnSpPr>
            <p:spPr>
              <a:xfrm flipV="1">
                <a:off x="2730899" y="3344077"/>
                <a:ext cx="488351" cy="74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3340499" y="2895600"/>
              <a:ext cx="621901" cy="896953"/>
              <a:chOff x="2730899" y="3276600"/>
              <a:chExt cx="621901" cy="896953"/>
            </a:xfrm>
          </p:grpSpPr>
          <p:cxnSp>
            <p:nvCxnSpPr>
              <p:cNvPr id="42" name="Straight Connector 41"/>
              <p:cNvCxnSpPr>
                <a:stCxn id="43" idx="2"/>
              </p:cNvCxnSpPr>
              <p:nvPr/>
            </p:nvCxnSpPr>
            <p:spPr>
              <a:xfrm flipH="1" flipV="1">
                <a:off x="2730900" y="4106076"/>
                <a:ext cx="488350" cy="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/>
              <p:cNvSpPr/>
              <p:nvPr/>
            </p:nvSpPr>
            <p:spPr>
              <a:xfrm>
                <a:off x="3219250" y="4038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219250" y="3276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/>
              <p:cNvCxnSpPr>
                <a:endCxn id="46" idx="2"/>
              </p:cNvCxnSpPr>
              <p:nvPr/>
            </p:nvCxnSpPr>
            <p:spPr>
              <a:xfrm flipV="1">
                <a:off x="2730899" y="3344077"/>
                <a:ext cx="488351" cy="74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3962400" y="2895600"/>
              <a:ext cx="621901" cy="896953"/>
              <a:chOff x="2730899" y="3276600"/>
              <a:chExt cx="621901" cy="896953"/>
            </a:xfrm>
          </p:grpSpPr>
          <p:cxnSp>
            <p:nvCxnSpPr>
              <p:cNvPr id="49" name="Straight Connector 48"/>
              <p:cNvCxnSpPr>
                <a:stCxn id="50" idx="2"/>
              </p:cNvCxnSpPr>
              <p:nvPr/>
            </p:nvCxnSpPr>
            <p:spPr>
              <a:xfrm flipH="1" flipV="1">
                <a:off x="2730900" y="4106076"/>
                <a:ext cx="488350" cy="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3219250" y="4038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219250" y="3276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/>
              <p:cNvCxnSpPr>
                <a:endCxn id="51" idx="2"/>
              </p:cNvCxnSpPr>
              <p:nvPr/>
            </p:nvCxnSpPr>
            <p:spPr>
              <a:xfrm flipV="1">
                <a:off x="2730899" y="3344077"/>
                <a:ext cx="488351" cy="74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/>
            <p:cNvCxnSpPr/>
            <p:nvPr/>
          </p:nvCxnSpPr>
          <p:spPr>
            <a:xfrm>
              <a:off x="4584301" y="2963077"/>
              <a:ext cx="625995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572000" y="3733800"/>
              <a:ext cx="625995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5334000" y="2895600"/>
              <a:ext cx="621901" cy="896953"/>
              <a:chOff x="2730899" y="3276600"/>
              <a:chExt cx="621901" cy="896953"/>
            </a:xfrm>
          </p:grpSpPr>
          <p:cxnSp>
            <p:nvCxnSpPr>
              <p:cNvPr id="58" name="Straight Connector 57"/>
              <p:cNvCxnSpPr>
                <a:stCxn id="59" idx="2"/>
              </p:cNvCxnSpPr>
              <p:nvPr/>
            </p:nvCxnSpPr>
            <p:spPr>
              <a:xfrm flipH="1" flipV="1">
                <a:off x="2730900" y="4106076"/>
                <a:ext cx="488350" cy="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/>
              <p:cNvSpPr/>
              <p:nvPr/>
            </p:nvSpPr>
            <p:spPr>
              <a:xfrm>
                <a:off x="3219250" y="4038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219250" y="3276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/>
              <p:cNvCxnSpPr>
                <a:endCxn id="60" idx="2"/>
              </p:cNvCxnSpPr>
              <p:nvPr/>
            </p:nvCxnSpPr>
            <p:spPr>
              <a:xfrm flipV="1">
                <a:off x="2730899" y="3344077"/>
                <a:ext cx="488351" cy="74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Oval 61"/>
            <p:cNvSpPr/>
            <p:nvPr/>
          </p:nvSpPr>
          <p:spPr>
            <a:xfrm>
              <a:off x="5200450" y="2895600"/>
              <a:ext cx="133550" cy="13495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200450" y="3675047"/>
              <a:ext cx="133550" cy="13495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889126" y="3030553"/>
              <a:ext cx="0" cy="6270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3111284" y="2526268"/>
            <a:ext cx="330632" cy="1653064"/>
            <a:chOff x="3111284" y="2526268"/>
            <a:chExt cx="330632" cy="1653064"/>
          </a:xfrm>
        </p:grpSpPr>
        <p:sp>
          <p:nvSpPr>
            <p:cNvPr id="67" name="TextBox 66"/>
            <p:cNvSpPr txBox="1"/>
            <p:nvPr/>
          </p:nvSpPr>
          <p:spPr>
            <a:xfrm>
              <a:off x="3111284" y="252626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124200" y="381000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733800" y="2514600"/>
            <a:ext cx="309700" cy="1664732"/>
            <a:chOff x="3733800" y="2514600"/>
            <a:chExt cx="309700" cy="1664732"/>
          </a:xfrm>
        </p:grpSpPr>
        <p:sp>
          <p:nvSpPr>
            <p:cNvPr id="70" name="TextBox 69"/>
            <p:cNvSpPr txBox="1"/>
            <p:nvPr/>
          </p:nvSpPr>
          <p:spPr>
            <a:xfrm>
              <a:off x="3733800" y="38100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33800" y="25146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739684" y="5029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1985161" y="4800600"/>
            <a:ext cx="4030114" cy="914400"/>
            <a:chOff x="1985161" y="4812268"/>
            <a:chExt cx="4030114" cy="914400"/>
          </a:xfrm>
        </p:grpSpPr>
        <p:sp>
          <p:nvSpPr>
            <p:cNvPr id="72" name="Oval 71"/>
            <p:cNvSpPr/>
            <p:nvPr/>
          </p:nvSpPr>
          <p:spPr>
            <a:xfrm>
              <a:off x="1985161" y="5175188"/>
              <a:ext cx="133550" cy="13495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>
              <a:stCxn id="72" idx="7"/>
              <a:endCxn id="74" idx="2"/>
            </p:cNvCxnSpPr>
            <p:nvPr/>
          </p:nvCxnSpPr>
          <p:spPr>
            <a:xfrm flipV="1">
              <a:off x="2099153" y="4887178"/>
              <a:ext cx="485896" cy="30777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2585048" y="4819702"/>
              <a:ext cx="133550" cy="13495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72" idx="5"/>
              <a:endCxn id="76" idx="1"/>
            </p:cNvCxnSpPr>
            <p:nvPr/>
          </p:nvCxnSpPr>
          <p:spPr>
            <a:xfrm>
              <a:off x="2099153" y="5290377"/>
              <a:ext cx="505454" cy="3094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2585048" y="5580047"/>
              <a:ext cx="133550" cy="13495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2718598" y="4812268"/>
              <a:ext cx="621901" cy="896953"/>
              <a:chOff x="2730899" y="3276600"/>
              <a:chExt cx="621901" cy="896953"/>
            </a:xfrm>
          </p:grpSpPr>
          <p:cxnSp>
            <p:nvCxnSpPr>
              <p:cNvPr id="80" name="Straight Connector 79"/>
              <p:cNvCxnSpPr>
                <a:stCxn id="81" idx="2"/>
              </p:cNvCxnSpPr>
              <p:nvPr/>
            </p:nvCxnSpPr>
            <p:spPr>
              <a:xfrm flipH="1" flipV="1">
                <a:off x="2730900" y="4106076"/>
                <a:ext cx="488350" cy="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3219250" y="4038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219250" y="3276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82"/>
              <p:cNvCxnSpPr>
                <a:stCxn id="74" idx="6"/>
                <a:endCxn id="82" idx="2"/>
              </p:cNvCxnSpPr>
              <p:nvPr/>
            </p:nvCxnSpPr>
            <p:spPr>
              <a:xfrm flipV="1">
                <a:off x="2730899" y="3344077"/>
                <a:ext cx="488351" cy="74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3328198" y="4812268"/>
              <a:ext cx="621901" cy="896953"/>
              <a:chOff x="2730899" y="3276600"/>
              <a:chExt cx="621901" cy="896953"/>
            </a:xfrm>
          </p:grpSpPr>
          <p:cxnSp>
            <p:nvCxnSpPr>
              <p:cNvPr id="85" name="Straight Connector 84"/>
              <p:cNvCxnSpPr>
                <a:stCxn id="86" idx="2"/>
              </p:cNvCxnSpPr>
              <p:nvPr/>
            </p:nvCxnSpPr>
            <p:spPr>
              <a:xfrm flipH="1" flipV="1">
                <a:off x="2730900" y="4106076"/>
                <a:ext cx="488350" cy="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Oval 85"/>
              <p:cNvSpPr/>
              <p:nvPr/>
            </p:nvSpPr>
            <p:spPr>
              <a:xfrm>
                <a:off x="3219250" y="4038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3219250" y="3276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/>
              <p:cNvCxnSpPr>
                <a:endCxn id="87" idx="2"/>
              </p:cNvCxnSpPr>
              <p:nvPr/>
            </p:nvCxnSpPr>
            <p:spPr>
              <a:xfrm flipV="1">
                <a:off x="2730899" y="3344077"/>
                <a:ext cx="488351" cy="74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3950099" y="4812268"/>
              <a:ext cx="621901" cy="896953"/>
              <a:chOff x="2730899" y="3276600"/>
              <a:chExt cx="621901" cy="896953"/>
            </a:xfrm>
          </p:grpSpPr>
          <p:cxnSp>
            <p:nvCxnSpPr>
              <p:cNvPr id="90" name="Straight Connector 89"/>
              <p:cNvCxnSpPr>
                <a:stCxn id="91" idx="2"/>
              </p:cNvCxnSpPr>
              <p:nvPr/>
            </p:nvCxnSpPr>
            <p:spPr>
              <a:xfrm flipH="1" flipV="1">
                <a:off x="2730900" y="4106076"/>
                <a:ext cx="488350" cy="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3219250" y="4038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219250" y="3276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Connector 92"/>
              <p:cNvCxnSpPr>
                <a:endCxn id="92" idx="2"/>
              </p:cNvCxnSpPr>
              <p:nvPr/>
            </p:nvCxnSpPr>
            <p:spPr>
              <a:xfrm flipV="1">
                <a:off x="2730899" y="3344077"/>
                <a:ext cx="488351" cy="74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Straight Connector 93"/>
            <p:cNvCxnSpPr/>
            <p:nvPr/>
          </p:nvCxnSpPr>
          <p:spPr>
            <a:xfrm>
              <a:off x="4572000" y="4879745"/>
              <a:ext cx="625995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559699" y="5650468"/>
              <a:ext cx="625995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/>
            <p:cNvGrpSpPr/>
            <p:nvPr/>
          </p:nvGrpSpPr>
          <p:grpSpPr>
            <a:xfrm>
              <a:off x="5302141" y="4927458"/>
              <a:ext cx="713134" cy="707625"/>
              <a:chOff x="2699039" y="3398452"/>
              <a:chExt cx="713134" cy="707625"/>
            </a:xfrm>
          </p:grpSpPr>
          <p:cxnSp>
            <p:nvCxnSpPr>
              <p:cNvPr id="97" name="Straight Connector 96"/>
              <p:cNvCxnSpPr>
                <a:stCxn id="99" idx="3"/>
              </p:cNvCxnSpPr>
              <p:nvPr/>
            </p:nvCxnSpPr>
            <p:spPr>
              <a:xfrm flipH="1">
                <a:off x="2730900" y="3776892"/>
                <a:ext cx="567281" cy="32918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Oval 98"/>
              <p:cNvSpPr/>
              <p:nvPr/>
            </p:nvSpPr>
            <p:spPr>
              <a:xfrm>
                <a:off x="3278623" y="3661702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/>
              <p:cNvCxnSpPr>
                <a:stCxn id="101" idx="5"/>
                <a:endCxn id="99" idx="1"/>
              </p:cNvCxnSpPr>
              <p:nvPr/>
            </p:nvCxnSpPr>
            <p:spPr>
              <a:xfrm>
                <a:off x="2699039" y="3398452"/>
                <a:ext cx="599142" cy="2830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Oval 100"/>
            <p:cNvSpPr/>
            <p:nvPr/>
          </p:nvSpPr>
          <p:spPr>
            <a:xfrm>
              <a:off x="5188149" y="4812268"/>
              <a:ext cx="133550" cy="13495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188149" y="5591715"/>
              <a:ext cx="133550" cy="13495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92596" y="3200400"/>
            <a:ext cx="1860804" cy="432599"/>
            <a:chOff x="6292596" y="3200400"/>
            <a:chExt cx="1860804" cy="432599"/>
          </a:xfrm>
        </p:grpSpPr>
        <p:sp>
          <p:nvSpPr>
            <p:cNvPr id="33" name="Up Arrow 32"/>
            <p:cNvSpPr/>
            <p:nvPr/>
          </p:nvSpPr>
          <p:spPr>
            <a:xfrm rot="16200000">
              <a:off x="6320898" y="3172098"/>
              <a:ext cx="432599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725701" y="3200400"/>
              <a:ext cx="1427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non-bipartite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92596" y="5029200"/>
            <a:ext cx="1557086" cy="432599"/>
            <a:chOff x="6292596" y="5029200"/>
            <a:chExt cx="1557086" cy="432599"/>
          </a:xfrm>
        </p:grpSpPr>
        <p:sp>
          <p:nvSpPr>
            <p:cNvPr id="34" name="TextBox 33"/>
            <p:cNvSpPr txBox="1"/>
            <p:nvPr/>
          </p:nvSpPr>
          <p:spPr>
            <a:xfrm>
              <a:off x="6858000" y="5040868"/>
              <a:ext cx="991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bipartite</a:t>
              </a:r>
            </a:p>
          </p:txBody>
        </p:sp>
        <p:sp>
          <p:nvSpPr>
            <p:cNvPr id="117" name="Up Arrow 116"/>
            <p:cNvSpPr/>
            <p:nvPr/>
          </p:nvSpPr>
          <p:spPr>
            <a:xfrm rot="16200000">
              <a:off x="6320898" y="5000898"/>
              <a:ext cx="432599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76200" y="3135868"/>
            <a:ext cx="176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Odd length cycle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6200" y="5040868"/>
            <a:ext cx="181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Even length cycle</a:t>
            </a:r>
          </a:p>
        </p:txBody>
      </p:sp>
      <p:grpSp>
        <p:nvGrpSpPr>
          <p:cNvPr id="128" name="Group 127"/>
          <p:cNvGrpSpPr/>
          <p:nvPr/>
        </p:nvGrpSpPr>
        <p:grpSpPr>
          <a:xfrm>
            <a:off x="2438400" y="4495800"/>
            <a:ext cx="368699" cy="1512332"/>
            <a:chOff x="2438400" y="4495800"/>
            <a:chExt cx="368699" cy="1512332"/>
          </a:xfrm>
        </p:grpSpPr>
        <p:sp>
          <p:nvSpPr>
            <p:cNvPr id="78" name="TextBox 77"/>
            <p:cNvSpPr txBox="1"/>
            <p:nvPr/>
          </p:nvSpPr>
          <p:spPr>
            <a:xfrm>
              <a:off x="2497399" y="56388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438400" y="44958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708583" y="4507468"/>
            <a:ext cx="334917" cy="1512332"/>
            <a:chOff x="3708583" y="4507468"/>
            <a:chExt cx="334917" cy="1512332"/>
          </a:xfrm>
        </p:grpSpPr>
        <p:sp>
          <p:nvSpPr>
            <p:cNvPr id="105" name="TextBox 104"/>
            <p:cNvSpPr txBox="1"/>
            <p:nvPr/>
          </p:nvSpPr>
          <p:spPr>
            <a:xfrm>
              <a:off x="3708583" y="56504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733800" y="45074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111899" y="4495800"/>
            <a:ext cx="330017" cy="1524000"/>
            <a:chOff x="3111899" y="4495800"/>
            <a:chExt cx="330017" cy="1524000"/>
          </a:xfrm>
        </p:grpSpPr>
        <p:sp>
          <p:nvSpPr>
            <p:cNvPr id="104" name="TextBox 103"/>
            <p:cNvSpPr txBox="1"/>
            <p:nvPr/>
          </p:nvSpPr>
          <p:spPr>
            <a:xfrm>
              <a:off x="3111899" y="565046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124200" y="449580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4317568" y="2514600"/>
            <a:ext cx="330632" cy="1653064"/>
            <a:chOff x="3111284" y="2526268"/>
            <a:chExt cx="330632" cy="1653064"/>
          </a:xfrm>
        </p:grpSpPr>
        <p:sp>
          <p:nvSpPr>
            <p:cNvPr id="132" name="TextBox 131"/>
            <p:cNvSpPr txBox="1"/>
            <p:nvPr/>
          </p:nvSpPr>
          <p:spPr>
            <a:xfrm>
              <a:off x="3111284" y="252626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124200" y="381000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4343400" y="4495800"/>
            <a:ext cx="330017" cy="1524000"/>
            <a:chOff x="3111899" y="4495800"/>
            <a:chExt cx="330017" cy="1524000"/>
          </a:xfrm>
        </p:grpSpPr>
        <p:sp>
          <p:nvSpPr>
            <p:cNvPr id="135" name="TextBox 134"/>
            <p:cNvSpPr txBox="1"/>
            <p:nvPr/>
          </p:nvSpPr>
          <p:spPr>
            <a:xfrm>
              <a:off x="3111899" y="565046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124200" y="449580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715000" y="2537936"/>
            <a:ext cx="330632" cy="1653064"/>
            <a:chOff x="3111284" y="2526268"/>
            <a:chExt cx="330632" cy="1653064"/>
          </a:xfrm>
        </p:grpSpPr>
        <p:sp>
          <p:nvSpPr>
            <p:cNvPr id="103" name="TextBox 102"/>
            <p:cNvSpPr txBox="1"/>
            <p:nvPr/>
          </p:nvSpPr>
          <p:spPr>
            <a:xfrm>
              <a:off x="3111284" y="252626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124200" y="381000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100500" y="2514600"/>
            <a:ext cx="309700" cy="1664732"/>
            <a:chOff x="3733800" y="2514600"/>
            <a:chExt cx="309700" cy="1664732"/>
          </a:xfrm>
        </p:grpSpPr>
        <p:sp>
          <p:nvSpPr>
            <p:cNvPr id="108" name="TextBox 107"/>
            <p:cNvSpPr txBox="1"/>
            <p:nvPr/>
          </p:nvSpPr>
          <p:spPr>
            <a:xfrm>
              <a:off x="3733800" y="38100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733800" y="25146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105400" y="4431268"/>
            <a:ext cx="309700" cy="1664732"/>
            <a:chOff x="3733800" y="2514600"/>
            <a:chExt cx="309700" cy="1664732"/>
          </a:xfrm>
        </p:grpSpPr>
        <p:sp>
          <p:nvSpPr>
            <p:cNvPr id="111" name="TextBox 110"/>
            <p:cNvSpPr txBox="1"/>
            <p:nvPr/>
          </p:nvSpPr>
          <p:spPr>
            <a:xfrm>
              <a:off x="3733800" y="38100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733800" y="25146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5930684" y="51054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4299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7" grpId="0"/>
      <p:bldP spid="120" grpId="0"/>
      <p:bldP spid="121" grpId="0"/>
      <p:bldP spid="1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Subgraph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dirty="0" err="1"/>
              <a:t>subgraph</a:t>
            </a:r>
            <a:r>
              <a:rPr lang="en-US" sz="2400" dirty="0"/>
              <a:t> of a graph </a:t>
            </a:r>
            <a:r>
              <a:rPr lang="en-US" sz="2400" b="1" dirty="0">
                <a:solidFill>
                  <a:srgbClr val="0070C0"/>
                </a:solidFill>
              </a:rPr>
              <a:t>G</a:t>
            </a:r>
            <a:r>
              <a:rPr lang="en-US" sz="2400" dirty="0"/>
              <a:t>=(</a:t>
            </a:r>
            <a:r>
              <a:rPr lang="en-US" sz="2400" b="1" dirty="0">
                <a:solidFill>
                  <a:srgbClr val="0070C0"/>
                </a:solidFill>
              </a:rPr>
              <a:t>V</a:t>
            </a:r>
            <a:r>
              <a:rPr lang="en-US" sz="2400" dirty="0"/>
              <a:t>,</a:t>
            </a:r>
            <a:r>
              <a:rPr lang="en-US" sz="2400" b="1" dirty="0">
                <a:solidFill>
                  <a:srgbClr val="0070C0"/>
                </a:solidFill>
              </a:rPr>
              <a:t>E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/>
              <a:t>is a graph </a:t>
            </a:r>
            <a:r>
              <a:rPr lang="en-US" sz="2400" b="1" dirty="0">
                <a:solidFill>
                  <a:srgbClr val="0070C0"/>
                </a:solidFill>
              </a:rPr>
              <a:t>G’</a:t>
            </a:r>
            <a:r>
              <a:rPr lang="en-US" sz="2400" dirty="0"/>
              <a:t>=(</a:t>
            </a:r>
            <a:r>
              <a:rPr lang="en-US" sz="2400" b="1" dirty="0">
                <a:solidFill>
                  <a:srgbClr val="0070C0"/>
                </a:solidFill>
              </a:rPr>
              <a:t>V’</a:t>
            </a:r>
            <a:r>
              <a:rPr lang="en-US" sz="2400" dirty="0"/>
              <a:t>,</a:t>
            </a:r>
            <a:r>
              <a:rPr lang="en-US" sz="2400" b="1" dirty="0">
                <a:solidFill>
                  <a:srgbClr val="0070C0"/>
                </a:solidFill>
              </a:rPr>
              <a:t>E</a:t>
            </a:r>
            <a:r>
              <a:rPr lang="en-US" sz="2400" dirty="0"/>
              <a:t>’) such that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V’</a:t>
            </a:r>
            <a:r>
              <a:rPr lang="en-US" sz="2400" dirty="0"/>
              <a:t> </a:t>
            </a:r>
            <a:r>
              <a:rPr lang="en-US" sz="2400" dirty="0">
                <a:latin typeface="Cambria Math"/>
                <a:ea typeface="Cambria Math"/>
              </a:rPr>
              <a:t>⊆</a:t>
            </a:r>
            <a:r>
              <a:rPr lang="en-US" sz="2400" b="1" dirty="0">
                <a:solidFill>
                  <a:srgbClr val="0070C0"/>
                </a:solidFill>
              </a:rPr>
              <a:t> V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E’</a:t>
            </a:r>
            <a:r>
              <a:rPr lang="en-US" sz="2400" dirty="0"/>
              <a:t> </a:t>
            </a:r>
            <a:r>
              <a:rPr lang="en-US" sz="2400" dirty="0">
                <a:latin typeface="Cambria Math"/>
                <a:ea typeface="Cambria Math"/>
              </a:rPr>
              <a:t>⊆ </a:t>
            </a:r>
            <a:r>
              <a:rPr lang="en-US" sz="2400" b="1" dirty="0">
                <a:solidFill>
                  <a:srgbClr val="0070C0"/>
                </a:solidFill>
              </a:rPr>
              <a:t>E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Question: </a:t>
            </a:r>
            <a:r>
              <a:rPr lang="en-US" sz="2000" dirty="0"/>
              <a:t>If </a:t>
            </a:r>
            <a:r>
              <a:rPr lang="en-US" sz="2000" b="1" dirty="0">
                <a:solidFill>
                  <a:srgbClr val="0070C0"/>
                </a:solidFill>
              </a:rPr>
              <a:t>G</a:t>
            </a:r>
            <a:r>
              <a:rPr lang="en-US" sz="2000" dirty="0"/>
              <a:t> has a </a:t>
            </a:r>
            <a:r>
              <a:rPr lang="en-US" sz="2000" dirty="0" err="1"/>
              <a:t>subgraph</a:t>
            </a:r>
            <a:r>
              <a:rPr lang="en-US" sz="2000" dirty="0"/>
              <a:t> which is </a:t>
            </a:r>
            <a:r>
              <a:rPr lang="en-US" sz="2000" b="1" dirty="0"/>
              <a:t>an odd cycle</a:t>
            </a:r>
            <a:r>
              <a:rPr lang="en-US" sz="2000" dirty="0"/>
              <a:t>, is </a:t>
            </a:r>
            <a:r>
              <a:rPr lang="en-US" sz="2000" b="1" dirty="0">
                <a:solidFill>
                  <a:srgbClr val="0070C0"/>
                </a:solidFill>
              </a:rPr>
              <a:t>G</a:t>
            </a:r>
            <a:r>
              <a:rPr lang="en-US" sz="2000" dirty="0"/>
              <a:t> bipartite ?</a:t>
            </a:r>
          </a:p>
          <a:p>
            <a:pPr marL="0" indent="0">
              <a:buNone/>
            </a:pPr>
            <a:r>
              <a:rPr lang="en-US" sz="2000" dirty="0"/>
              <a:t>Answer: </a:t>
            </a:r>
            <a:r>
              <a:rPr lang="en-US" sz="2000" b="1" dirty="0"/>
              <a:t>No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00200" y="2895600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/>
                <a:ea typeface="Cambria Math"/>
              </a:rPr>
              <a:t>∩ (</a:t>
            </a:r>
            <a:r>
              <a:rPr lang="en-US" sz="2400" b="1" dirty="0">
                <a:solidFill>
                  <a:srgbClr val="0070C0"/>
                </a:solidFill>
                <a:latin typeface="Cambria Math"/>
                <a:ea typeface="Cambria Math"/>
              </a:rPr>
              <a:t>V’</a:t>
            </a:r>
            <a:r>
              <a:rPr lang="en-US" sz="2400" dirty="0">
                <a:latin typeface="Cambria Math"/>
                <a:ea typeface="Cambria Math"/>
              </a:rPr>
              <a:t> ⨯ </a:t>
            </a:r>
            <a:r>
              <a:rPr lang="en-US" sz="2400" b="1" dirty="0">
                <a:solidFill>
                  <a:srgbClr val="0070C0"/>
                </a:solidFill>
                <a:latin typeface="Cambria Math"/>
                <a:ea typeface="Cambria Math"/>
              </a:rPr>
              <a:t>V’</a:t>
            </a:r>
            <a:r>
              <a:rPr lang="en-US" sz="2400" dirty="0">
                <a:latin typeface="Cambria Math"/>
                <a:ea typeface="Cambria Math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94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Bipartite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Question: </a:t>
            </a:r>
            <a:r>
              <a:rPr lang="en-US" sz="2000" dirty="0"/>
              <a:t>Is a tree bipartite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Answer: Yes</a:t>
            </a:r>
          </a:p>
          <a:p>
            <a:pPr marL="0" indent="0">
              <a:buNone/>
            </a:pPr>
            <a:r>
              <a:rPr lang="en-US" sz="2000" dirty="0"/>
              <a:t>Even level vertices:  </a:t>
            </a:r>
            <a:r>
              <a:rPr lang="en-US" sz="2000" b="1" dirty="0">
                <a:solidFill>
                  <a:srgbClr val="0070C0"/>
                </a:solidFill>
              </a:rPr>
              <a:t>A</a:t>
            </a:r>
          </a:p>
          <a:p>
            <a:pPr marL="0" indent="0">
              <a:buNone/>
            </a:pPr>
            <a:r>
              <a:rPr lang="en-US" sz="2000" dirty="0"/>
              <a:t>Odd level vertices:   </a:t>
            </a:r>
            <a:r>
              <a:rPr lang="en-US" sz="2000" b="1" dirty="0">
                <a:solidFill>
                  <a:srgbClr val="0070C0"/>
                </a:solidFill>
              </a:rPr>
              <a:t>B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43000" y="2350532"/>
            <a:ext cx="6324600" cy="2297668"/>
            <a:chOff x="1143000" y="2350532"/>
            <a:chExt cx="6324600" cy="2297668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219200" y="2350532"/>
              <a:ext cx="624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143000" y="2895600"/>
              <a:ext cx="624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143000" y="3505200"/>
              <a:ext cx="624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143000" y="4038600"/>
              <a:ext cx="624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143000" y="4648200"/>
              <a:ext cx="624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1600200" y="2242116"/>
            <a:ext cx="4724400" cy="2558484"/>
            <a:chOff x="1600200" y="2236232"/>
            <a:chExt cx="4724400" cy="2558484"/>
          </a:xfrm>
        </p:grpSpPr>
        <p:sp>
          <p:nvSpPr>
            <p:cNvPr id="25" name="Oval 24"/>
            <p:cNvSpPr/>
            <p:nvPr/>
          </p:nvSpPr>
          <p:spPr>
            <a:xfrm>
              <a:off x="1600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28" idx="7"/>
              <a:endCxn id="23" idx="3"/>
            </p:cNvCxnSpPr>
            <p:nvPr/>
          </p:nvCxnSpPr>
          <p:spPr>
            <a:xfrm flipV="1">
              <a:off x="2371003" y="3538938"/>
              <a:ext cx="538561" cy="442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2876086" y="334381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3" idx="4"/>
              <a:endCxn id="29" idx="0"/>
            </p:cNvCxnSpPr>
            <p:nvPr/>
          </p:nvCxnSpPr>
          <p:spPr>
            <a:xfrm>
              <a:off x="2990386" y="3572416"/>
              <a:ext cx="22302" cy="37511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3495907" y="27566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21" idx="7"/>
              <a:endCxn id="19" idx="3"/>
            </p:cNvCxnSpPr>
            <p:nvPr/>
          </p:nvCxnSpPr>
          <p:spPr>
            <a:xfrm flipV="1">
              <a:off x="3691029" y="2431354"/>
              <a:ext cx="476763" cy="3587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4134314" y="22362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9" idx="4"/>
              <a:endCxn id="15" idx="0"/>
            </p:cNvCxnSpPr>
            <p:nvPr/>
          </p:nvCxnSpPr>
          <p:spPr>
            <a:xfrm>
              <a:off x="4248614" y="2464832"/>
              <a:ext cx="0" cy="2917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803852" y="275569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9" idx="5"/>
              <a:endCxn id="17" idx="1"/>
            </p:cNvCxnSpPr>
            <p:nvPr/>
          </p:nvCxnSpPr>
          <p:spPr>
            <a:xfrm>
              <a:off x="4329436" y="2431354"/>
              <a:ext cx="507894" cy="3578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134314" y="27566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7" idx="5"/>
              <a:endCxn id="12" idx="0"/>
            </p:cNvCxnSpPr>
            <p:nvPr/>
          </p:nvCxnSpPr>
          <p:spPr>
            <a:xfrm>
              <a:off x="4998974" y="2950815"/>
              <a:ext cx="449326" cy="44369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334000" y="339451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419600" y="339451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175881" y="3947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898388" y="3947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643685" y="39810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3" idx="5"/>
              <a:endCxn id="30" idx="1"/>
            </p:cNvCxnSpPr>
            <p:nvPr/>
          </p:nvCxnSpPr>
          <p:spPr>
            <a:xfrm>
              <a:off x="3071208" y="3538938"/>
              <a:ext cx="605955" cy="4755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7" idx="0"/>
              <a:endCxn id="17" idx="3"/>
            </p:cNvCxnSpPr>
            <p:nvPr/>
          </p:nvCxnSpPr>
          <p:spPr>
            <a:xfrm flipV="1">
              <a:off x="4533900" y="2950815"/>
              <a:ext cx="303430" cy="44369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21" idx="3"/>
              <a:endCxn id="23" idx="7"/>
            </p:cNvCxnSpPr>
            <p:nvPr/>
          </p:nvCxnSpPr>
          <p:spPr>
            <a:xfrm flipH="1">
              <a:off x="3071208" y="2951744"/>
              <a:ext cx="458177" cy="4255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28" idx="3"/>
              <a:endCxn id="25" idx="7"/>
            </p:cNvCxnSpPr>
            <p:nvPr/>
          </p:nvCxnSpPr>
          <p:spPr>
            <a:xfrm flipH="1">
              <a:off x="1795322" y="4142654"/>
              <a:ext cx="414037" cy="3866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0" idx="7"/>
              <a:endCxn id="58" idx="3"/>
            </p:cNvCxnSpPr>
            <p:nvPr/>
          </p:nvCxnSpPr>
          <p:spPr>
            <a:xfrm flipV="1">
              <a:off x="4874452" y="4176132"/>
              <a:ext cx="560863" cy="4234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5401837" y="39810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>
              <a:stCxn id="58" idx="4"/>
              <a:endCxn id="61" idx="0"/>
            </p:cNvCxnSpPr>
            <p:nvPr/>
          </p:nvCxnSpPr>
          <p:spPr>
            <a:xfrm>
              <a:off x="5516137" y="4209610"/>
              <a:ext cx="0" cy="35650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4679330" y="456611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401837" y="456611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096000" y="456611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58" idx="5"/>
              <a:endCxn id="62" idx="1"/>
            </p:cNvCxnSpPr>
            <p:nvPr/>
          </p:nvCxnSpPr>
          <p:spPr>
            <a:xfrm>
              <a:off x="5596959" y="4176132"/>
              <a:ext cx="532519" cy="4234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" idx="4"/>
              <a:endCxn id="58" idx="0"/>
            </p:cNvCxnSpPr>
            <p:nvPr/>
          </p:nvCxnSpPr>
          <p:spPr>
            <a:xfrm>
              <a:off x="5448300" y="3623113"/>
              <a:ext cx="67837" cy="35789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20000" y="2209800"/>
            <a:ext cx="301686" cy="2590800"/>
            <a:chOff x="7620000" y="2209800"/>
            <a:chExt cx="301686" cy="2590800"/>
          </a:xfrm>
        </p:grpSpPr>
        <p:sp>
          <p:nvSpPr>
            <p:cNvPr id="8" name="TextBox 7"/>
            <p:cNvSpPr txBox="1"/>
            <p:nvPr/>
          </p:nvSpPr>
          <p:spPr>
            <a:xfrm>
              <a:off x="7620000" y="2209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620000" y="2754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620000" y="328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620000" y="3821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20000" y="4431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980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130425"/>
            <a:ext cx="8001000" cy="1470025"/>
          </a:xfrm>
        </p:spPr>
        <p:txBody>
          <a:bodyPr/>
          <a:lstStyle/>
          <a:p>
            <a:r>
              <a:rPr lang="en-US" sz="3200" b="1" dirty="0"/>
              <a:t> An algorithm for </a:t>
            </a:r>
            <a:r>
              <a:rPr lang="en-US" sz="3200" b="1" dirty="0">
                <a:solidFill>
                  <a:srgbClr val="7030A0"/>
                </a:solidFill>
              </a:rPr>
              <a:t>determining </a:t>
            </a:r>
            <a:r>
              <a:rPr lang="en-US" sz="3200" b="1" dirty="0"/>
              <a:t>if a given graph is </a:t>
            </a:r>
            <a:r>
              <a:rPr lang="en-US" sz="3200" b="1" dirty="0">
                <a:solidFill>
                  <a:srgbClr val="7030A0"/>
                </a:solidFill>
              </a:rPr>
              <a:t>bipartite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C00000"/>
                </a:solidFill>
              </a:rPr>
              <a:t>Assumption: 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the graph is a </a:t>
            </a:r>
            <a:r>
              <a:rPr lang="en-US" sz="2400" b="1" u="sng" dirty="0">
                <a:solidFill>
                  <a:srgbClr val="002060"/>
                </a:solidFill>
              </a:rPr>
              <a:t>single </a:t>
            </a:r>
            <a:r>
              <a:rPr lang="en-US" sz="2400" b="1" dirty="0">
                <a:solidFill>
                  <a:srgbClr val="7030A0"/>
                </a:solidFill>
              </a:rPr>
              <a:t>connected component</a:t>
            </a:r>
          </a:p>
        </p:txBody>
      </p:sp>
    </p:spTree>
    <p:extLst>
      <p:ext uri="{BB962C8B-B14F-4D97-AF65-F5344CB8AC3E}">
        <p14:creationId xmlns:p14="http://schemas.microsoft.com/office/powerpoint/2010/main" val="27422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00200" y="2678668"/>
            <a:ext cx="6016686" cy="445532"/>
            <a:chOff x="1600200" y="2678668"/>
            <a:chExt cx="6016686" cy="445532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2133600" y="2895600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7315200" y="2754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600200" y="26786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2678668"/>
                  <a:ext cx="49718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60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1636413" y="2133600"/>
            <a:ext cx="5970716" cy="381000"/>
            <a:chOff x="1636413" y="2133600"/>
            <a:chExt cx="5970716" cy="381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2133600" y="2350532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7305443" y="2133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636413" y="21452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6413" y="2145268"/>
                  <a:ext cx="49718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Compute a BFS tree at any vertex </a:t>
            </a:r>
            <a:r>
              <a:rPr lang="en-US" sz="3200" b="1" dirty="0">
                <a:solidFill>
                  <a:srgbClr val="0070C0"/>
                </a:solidFill>
              </a:rPr>
              <a:t>x</a:t>
            </a:r>
            <a:r>
              <a:rPr lang="en-US" sz="3200" b="1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648307" y="2756622"/>
            <a:ext cx="1536545" cy="235646"/>
            <a:chOff x="3648307" y="2756622"/>
            <a:chExt cx="1536545" cy="235646"/>
          </a:xfrm>
        </p:grpSpPr>
        <p:sp>
          <p:nvSpPr>
            <p:cNvPr id="11" name="Oval 10"/>
            <p:cNvSpPr/>
            <p:nvPr/>
          </p:nvSpPr>
          <p:spPr>
            <a:xfrm>
              <a:off x="3648307" y="276366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956252" y="276273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86714" y="27566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624122" y="4843322"/>
            <a:ext cx="1595578" cy="719278"/>
            <a:chOff x="3624122" y="4843322"/>
            <a:chExt cx="1595578" cy="719278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4367536" y="4843322"/>
              <a:ext cx="13964" cy="7192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3624122" y="4995722"/>
              <a:ext cx="1595578" cy="557634"/>
              <a:chOff x="3624122" y="4995722"/>
              <a:chExt cx="1595578" cy="557634"/>
            </a:xfrm>
          </p:grpSpPr>
          <p:cxnSp>
            <p:nvCxnSpPr>
              <p:cNvPr id="28" name="Straight Connector 27"/>
              <p:cNvCxnSpPr>
                <a:stCxn id="31" idx="5"/>
                <a:endCxn id="29" idx="1"/>
              </p:cNvCxnSpPr>
              <p:nvPr/>
            </p:nvCxnSpPr>
            <p:spPr>
              <a:xfrm>
                <a:off x="3624122" y="4995722"/>
                <a:ext cx="662592" cy="5576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29" idx="7"/>
                <a:endCxn id="33" idx="4"/>
              </p:cNvCxnSpPr>
              <p:nvPr/>
            </p:nvCxnSpPr>
            <p:spPr>
              <a:xfrm flipV="1">
                <a:off x="4448358" y="5029200"/>
                <a:ext cx="771342" cy="5241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Group 82"/>
          <p:cNvGrpSpPr/>
          <p:nvPr/>
        </p:nvGrpSpPr>
        <p:grpSpPr>
          <a:xfrm>
            <a:off x="4286714" y="2069068"/>
            <a:ext cx="579700" cy="395764"/>
            <a:chOff x="4286714" y="2069068"/>
            <a:chExt cx="579700" cy="395764"/>
          </a:xfrm>
        </p:grpSpPr>
        <p:sp>
          <p:nvSpPr>
            <p:cNvPr id="13" name="Oval 12"/>
            <p:cNvSpPr/>
            <p:nvPr/>
          </p:nvSpPr>
          <p:spPr>
            <a:xfrm>
              <a:off x="4286714" y="22362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95800" y="20690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2069068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1600200" y="3276600"/>
            <a:ext cx="6016686" cy="381000"/>
            <a:chOff x="1600200" y="3276600"/>
            <a:chExt cx="6016686" cy="381000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133600" y="3505200"/>
              <a:ext cx="5029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7315200" y="328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1600200" y="3276600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276600"/>
                  <a:ext cx="49718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604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1528267" y="4648200"/>
            <a:ext cx="6599232" cy="445532"/>
            <a:chOff x="1528267" y="4648200"/>
            <a:chExt cx="6599232" cy="445532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2133600" y="4914900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42672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4290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1054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391400" y="4724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4724400"/>
                  <a:ext cx="73609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083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528267" y="4648200"/>
                  <a:ext cx="6815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267" y="4648200"/>
                  <a:ext cx="68153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071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1560213" y="5421868"/>
            <a:ext cx="6138425" cy="433864"/>
            <a:chOff x="1560213" y="5421868"/>
            <a:chExt cx="6138425" cy="433864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133600" y="5638800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253236" y="55198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376114" y="5486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114" y="5486400"/>
                  <a:ext cx="3225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560213" y="5421868"/>
                  <a:ext cx="458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213" y="5421868"/>
                  <a:ext cx="45871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/>
            <p:cNvSpPr/>
            <p:nvPr/>
          </p:nvSpPr>
          <p:spPr>
            <a:xfrm>
              <a:off x="2853783" y="552599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791200" y="553967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462453" y="552599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133253" y="55198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4400086" y="4552950"/>
            <a:ext cx="0" cy="24765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124200" y="3390900"/>
            <a:ext cx="2286000" cy="266700"/>
            <a:chOff x="3124200" y="3390900"/>
            <a:chExt cx="2286000" cy="266700"/>
          </a:xfrm>
        </p:grpSpPr>
        <p:sp>
          <p:nvSpPr>
            <p:cNvPr id="19" name="Oval 18"/>
            <p:cNvSpPr/>
            <p:nvPr/>
          </p:nvSpPr>
          <p:spPr>
            <a:xfrm>
              <a:off x="4286714" y="33909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8006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1816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1242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8862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001085" y="3619500"/>
            <a:ext cx="2476046" cy="342900"/>
            <a:chOff x="3001085" y="3619500"/>
            <a:chExt cx="2476046" cy="342900"/>
          </a:xfrm>
        </p:grpSpPr>
        <p:cxnSp>
          <p:nvCxnSpPr>
            <p:cNvPr id="24" name="Straight Connector 23"/>
            <p:cNvCxnSpPr>
              <a:stCxn id="19" idx="4"/>
            </p:cNvCxnSpPr>
            <p:nvPr/>
          </p:nvCxnSpPr>
          <p:spPr>
            <a:xfrm>
              <a:off x="4401014" y="3619500"/>
              <a:ext cx="0" cy="3429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3001085" y="3637544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8" idx="5"/>
            </p:cNvCxnSpPr>
            <p:nvPr/>
          </p:nvCxnSpPr>
          <p:spPr>
            <a:xfrm>
              <a:off x="3319322" y="3624122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38600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334000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962269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3815098" y="3657600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4724400" y="3678347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68" idx="4"/>
            </p:cNvCxnSpPr>
            <p:nvPr/>
          </p:nvCxnSpPr>
          <p:spPr>
            <a:xfrm>
              <a:off x="3238500" y="3657600"/>
              <a:ext cx="0" cy="228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24000" y="6096000"/>
            <a:ext cx="6567286" cy="433864"/>
            <a:chOff x="1524000" y="6096000"/>
            <a:chExt cx="6567286" cy="433864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097387" y="6312932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4217023" y="61940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7355187" y="6160532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187" y="6160532"/>
                  <a:ext cx="73609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10833" b="-2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524000" y="6096000"/>
                  <a:ext cx="6815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6096000"/>
                  <a:ext cx="681533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07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Oval 103"/>
            <p:cNvSpPr/>
            <p:nvPr/>
          </p:nvSpPr>
          <p:spPr>
            <a:xfrm>
              <a:off x="2817570" y="620012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754987" y="621380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426240" y="620012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097040" y="61940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038600" y="56388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𝒘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638800"/>
                <a:ext cx="41870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Group 117"/>
          <p:cNvGrpSpPr/>
          <p:nvPr/>
        </p:nvGrpSpPr>
        <p:grpSpPr>
          <a:xfrm>
            <a:off x="3012692" y="5715000"/>
            <a:ext cx="2856595" cy="518604"/>
            <a:chOff x="3012692" y="5715000"/>
            <a:chExt cx="2856595" cy="518604"/>
          </a:xfrm>
        </p:grpSpPr>
        <p:cxnSp>
          <p:nvCxnSpPr>
            <p:cNvPr id="111" name="Straight Connector 110"/>
            <p:cNvCxnSpPr>
              <a:stCxn id="29" idx="4"/>
              <a:endCxn id="108" idx="1"/>
            </p:cNvCxnSpPr>
            <p:nvPr/>
          </p:nvCxnSpPr>
          <p:spPr>
            <a:xfrm>
              <a:off x="4367536" y="5748478"/>
              <a:ext cx="762982" cy="4790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06" idx="0"/>
              <a:endCxn id="29" idx="5"/>
            </p:cNvCxnSpPr>
            <p:nvPr/>
          </p:nvCxnSpPr>
          <p:spPr>
            <a:xfrm flipH="1" flipV="1">
              <a:off x="4448358" y="5715000"/>
              <a:ext cx="1420929" cy="4988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endCxn id="104" idx="7"/>
            </p:cNvCxnSpPr>
            <p:nvPr/>
          </p:nvCxnSpPr>
          <p:spPr>
            <a:xfrm flipH="1">
              <a:off x="3012692" y="5715000"/>
              <a:ext cx="1274022" cy="5186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Arrow Connector 8"/>
          <p:cNvCxnSpPr/>
          <p:nvPr/>
        </p:nvCxnSpPr>
        <p:spPr>
          <a:xfrm flipH="1">
            <a:off x="4343400" y="5029200"/>
            <a:ext cx="13964" cy="49067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3843429" y="2431354"/>
            <a:ext cx="1112872" cy="387117"/>
            <a:chOff x="3876858" y="2409100"/>
            <a:chExt cx="1112872" cy="387117"/>
          </a:xfrm>
        </p:grpSpPr>
        <p:cxnSp>
          <p:nvCxnSpPr>
            <p:cNvPr id="98" name="Straight Arrow Connector 97"/>
            <p:cNvCxnSpPr/>
            <p:nvPr/>
          </p:nvCxnSpPr>
          <p:spPr>
            <a:xfrm flipH="1">
              <a:off x="4401014" y="2438400"/>
              <a:ext cx="18586" cy="31822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3" idx="5"/>
              <a:endCxn id="15" idx="1"/>
            </p:cNvCxnSpPr>
            <p:nvPr/>
          </p:nvCxnSpPr>
          <p:spPr>
            <a:xfrm>
              <a:off x="4481836" y="2431354"/>
              <a:ext cx="507894" cy="364863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3" idx="3"/>
              <a:endCxn id="11" idx="7"/>
            </p:cNvCxnSpPr>
            <p:nvPr/>
          </p:nvCxnSpPr>
          <p:spPr>
            <a:xfrm flipH="1">
              <a:off x="3876858" y="2409100"/>
              <a:ext cx="476763" cy="36579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3200400" y="2957861"/>
            <a:ext cx="2057400" cy="504617"/>
            <a:chOff x="3238500" y="2957861"/>
            <a:chExt cx="2057400" cy="504617"/>
          </a:xfrm>
        </p:grpSpPr>
        <p:cxnSp>
          <p:nvCxnSpPr>
            <p:cNvPr id="110" name="Straight Arrow Connector 109"/>
            <p:cNvCxnSpPr>
              <a:stCxn id="11" idx="5"/>
              <a:endCxn id="69" idx="1"/>
            </p:cNvCxnSpPr>
            <p:nvPr/>
          </p:nvCxnSpPr>
          <p:spPr>
            <a:xfrm>
              <a:off x="3843429" y="2958790"/>
              <a:ext cx="76249" cy="50368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1" idx="3"/>
              <a:endCxn id="68" idx="0"/>
            </p:cNvCxnSpPr>
            <p:nvPr/>
          </p:nvCxnSpPr>
          <p:spPr>
            <a:xfrm flipH="1">
              <a:off x="3238500" y="2958790"/>
              <a:ext cx="443285" cy="47021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7" idx="4"/>
              <a:endCxn id="19" idx="0"/>
            </p:cNvCxnSpPr>
            <p:nvPr/>
          </p:nvCxnSpPr>
          <p:spPr>
            <a:xfrm>
              <a:off x="4401014" y="2985222"/>
              <a:ext cx="0" cy="40567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5" idx="4"/>
              <a:endCxn id="66" idx="0"/>
            </p:cNvCxnSpPr>
            <p:nvPr/>
          </p:nvCxnSpPr>
          <p:spPr>
            <a:xfrm flipH="1">
              <a:off x="4914900" y="2991339"/>
              <a:ext cx="155652" cy="437661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5" idx="5"/>
              <a:endCxn id="67" idx="0"/>
            </p:cNvCxnSpPr>
            <p:nvPr/>
          </p:nvCxnSpPr>
          <p:spPr>
            <a:xfrm>
              <a:off x="5151374" y="2957861"/>
              <a:ext cx="144526" cy="471139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843429" y="2971800"/>
            <a:ext cx="1146301" cy="433039"/>
            <a:chOff x="3843429" y="2957861"/>
            <a:chExt cx="1146301" cy="433039"/>
          </a:xfrm>
        </p:grpSpPr>
        <p:cxnSp>
          <p:nvCxnSpPr>
            <p:cNvPr id="123" name="Straight Connector 122"/>
            <p:cNvCxnSpPr>
              <a:stCxn id="11" idx="5"/>
              <a:endCxn id="19" idx="0"/>
            </p:cNvCxnSpPr>
            <p:nvPr/>
          </p:nvCxnSpPr>
          <p:spPr>
            <a:xfrm>
              <a:off x="3843429" y="2958790"/>
              <a:ext cx="557585" cy="4321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5" idx="3"/>
              <a:endCxn id="19" idx="0"/>
            </p:cNvCxnSpPr>
            <p:nvPr/>
          </p:nvCxnSpPr>
          <p:spPr>
            <a:xfrm flipH="1">
              <a:off x="4401014" y="2957861"/>
              <a:ext cx="588716" cy="4330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914400" y="2209800"/>
            <a:ext cx="32412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B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A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B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A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10" name="Down Ribbon 9"/>
          <p:cNvSpPr/>
          <p:nvPr/>
        </p:nvSpPr>
        <p:spPr>
          <a:xfrm>
            <a:off x="5410200" y="3878875"/>
            <a:ext cx="2971800" cy="848573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The BFS tree is  bipartite. Now place the non tree edges </a:t>
            </a:r>
          </a:p>
        </p:txBody>
      </p:sp>
      <p:sp>
        <p:nvSpPr>
          <p:cNvPr id="93" name="Down Ribbon 92"/>
          <p:cNvSpPr/>
          <p:nvPr/>
        </p:nvSpPr>
        <p:spPr>
          <a:xfrm>
            <a:off x="3581400" y="1066800"/>
            <a:ext cx="2971800" cy="1143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If every </a:t>
            </a:r>
            <a:r>
              <a:rPr lang="en-US" sz="1600" dirty="0" err="1">
                <a:solidFill>
                  <a:srgbClr val="002060"/>
                </a:solidFill>
              </a:rPr>
              <a:t>nontree</a:t>
            </a:r>
            <a:r>
              <a:rPr lang="en-US" sz="1600" dirty="0">
                <a:solidFill>
                  <a:srgbClr val="002060"/>
                </a:solidFill>
              </a:rPr>
              <a:t> edge goes between two consecutive levels, what can we say ?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781800" y="1219200"/>
            <a:ext cx="1952779" cy="948154"/>
            <a:chOff x="6945260" y="1383268"/>
            <a:chExt cx="1952779" cy="948154"/>
          </a:xfrm>
        </p:grpSpPr>
        <p:sp>
          <p:nvSpPr>
            <p:cNvPr id="12" name="Smiley Face 11"/>
            <p:cNvSpPr/>
            <p:nvPr/>
          </p:nvSpPr>
          <p:spPr>
            <a:xfrm>
              <a:off x="7696200" y="1383268"/>
              <a:ext cx="558546" cy="609600"/>
            </a:xfrm>
            <a:prstGeom prst="smileyFac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45260" y="1992868"/>
              <a:ext cx="19527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The graph is bipartite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326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8" grpId="0"/>
      <p:bldP spid="10" grpId="0" animBg="1"/>
      <p:bldP spid="10" grpId="1" animBg="1"/>
      <p:bldP spid="9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Observation:</a:t>
            </a:r>
          </a:p>
          <a:p>
            <a:pPr marL="0" indent="0">
              <a:buNone/>
            </a:pPr>
            <a:r>
              <a:rPr lang="en-US" sz="2000" dirty="0"/>
              <a:t>If every non-tree edge goes between </a:t>
            </a:r>
            <a:r>
              <a:rPr lang="en-US" sz="2000" u="sng" dirty="0"/>
              <a:t>two consecutive levels</a:t>
            </a:r>
            <a:r>
              <a:rPr lang="en-US" sz="2000" dirty="0"/>
              <a:t> of </a:t>
            </a:r>
            <a:r>
              <a:rPr lang="en-US" sz="2000" b="1" dirty="0"/>
              <a:t>BFS </a:t>
            </a:r>
            <a:r>
              <a:rPr lang="en-US" sz="2000" dirty="0"/>
              <a:t>tree,</a:t>
            </a:r>
          </a:p>
          <a:p>
            <a:pPr marL="0" indent="0">
              <a:buNone/>
            </a:pPr>
            <a:r>
              <a:rPr lang="en-US" sz="2000" dirty="0"/>
              <a:t> then the graph is bipartite.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Question:</a:t>
            </a:r>
          </a:p>
          <a:p>
            <a:pPr marL="0" indent="0">
              <a:buNone/>
            </a:pPr>
            <a:r>
              <a:rPr lang="en-US" sz="2000" dirty="0"/>
              <a:t>What if there is an edge with both end points at same level 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20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00200" y="2678668"/>
            <a:ext cx="6016686" cy="445532"/>
            <a:chOff x="1600200" y="2678668"/>
            <a:chExt cx="6016686" cy="445532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2133600" y="2895600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7315200" y="2754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600200" y="26786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2678668"/>
                  <a:ext cx="49718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60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1636413" y="2133600"/>
            <a:ext cx="5970716" cy="381000"/>
            <a:chOff x="1636413" y="2133600"/>
            <a:chExt cx="5970716" cy="381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2133600" y="2350532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7305443" y="2133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636413" y="21452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6413" y="2145268"/>
                  <a:ext cx="49718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What if there is an edge </a:t>
            </a:r>
            <a:br>
              <a:rPr lang="en-US" sz="2800" b="1" dirty="0"/>
            </a:b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648307" y="2756622"/>
            <a:ext cx="1536545" cy="235646"/>
            <a:chOff x="3648307" y="2756622"/>
            <a:chExt cx="1536545" cy="235646"/>
          </a:xfrm>
        </p:grpSpPr>
        <p:sp>
          <p:nvSpPr>
            <p:cNvPr id="11" name="Oval 10"/>
            <p:cNvSpPr/>
            <p:nvPr/>
          </p:nvSpPr>
          <p:spPr>
            <a:xfrm>
              <a:off x="3648307" y="276366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956252" y="276273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86714" y="27566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624122" y="4843322"/>
            <a:ext cx="1595578" cy="719278"/>
            <a:chOff x="3624122" y="4843322"/>
            <a:chExt cx="1595578" cy="719278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4367536" y="4843322"/>
              <a:ext cx="13964" cy="7192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3624122" y="4995722"/>
              <a:ext cx="1595578" cy="557634"/>
              <a:chOff x="3624122" y="4995722"/>
              <a:chExt cx="1595578" cy="557634"/>
            </a:xfrm>
          </p:grpSpPr>
          <p:cxnSp>
            <p:nvCxnSpPr>
              <p:cNvPr id="28" name="Straight Connector 27"/>
              <p:cNvCxnSpPr>
                <a:stCxn id="31" idx="5"/>
                <a:endCxn id="29" idx="1"/>
              </p:cNvCxnSpPr>
              <p:nvPr/>
            </p:nvCxnSpPr>
            <p:spPr>
              <a:xfrm>
                <a:off x="3624122" y="4995722"/>
                <a:ext cx="662592" cy="5576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29" idx="7"/>
                <a:endCxn id="33" idx="4"/>
              </p:cNvCxnSpPr>
              <p:nvPr/>
            </p:nvCxnSpPr>
            <p:spPr>
              <a:xfrm flipV="1">
                <a:off x="4448358" y="5029200"/>
                <a:ext cx="771342" cy="5241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Group 82"/>
          <p:cNvGrpSpPr/>
          <p:nvPr/>
        </p:nvGrpSpPr>
        <p:grpSpPr>
          <a:xfrm>
            <a:off x="4286714" y="2069068"/>
            <a:ext cx="579700" cy="395764"/>
            <a:chOff x="4286714" y="2069068"/>
            <a:chExt cx="579700" cy="395764"/>
          </a:xfrm>
        </p:grpSpPr>
        <p:sp>
          <p:nvSpPr>
            <p:cNvPr id="13" name="Oval 12"/>
            <p:cNvSpPr/>
            <p:nvPr/>
          </p:nvSpPr>
          <p:spPr>
            <a:xfrm>
              <a:off x="4286714" y="22362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95800" y="20690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2069068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1600200" y="3276600"/>
            <a:ext cx="6016686" cy="381000"/>
            <a:chOff x="1600200" y="3276600"/>
            <a:chExt cx="6016686" cy="381000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133600" y="3505200"/>
              <a:ext cx="5029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7315200" y="328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1600200" y="3276600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276600"/>
                  <a:ext cx="49718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604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1528267" y="4648200"/>
            <a:ext cx="6599232" cy="445532"/>
            <a:chOff x="1528267" y="4648200"/>
            <a:chExt cx="6599232" cy="445532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2133600" y="4914900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42672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4290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1054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391400" y="4724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4724400"/>
                  <a:ext cx="73609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083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528267" y="4648200"/>
                  <a:ext cx="6815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267" y="4648200"/>
                  <a:ext cx="68153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071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1560213" y="5421868"/>
            <a:ext cx="6153711" cy="433864"/>
            <a:chOff x="1560213" y="5421868"/>
            <a:chExt cx="6153711" cy="433864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133600" y="5638800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253236" y="55198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391400" y="5486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5486400"/>
                  <a:ext cx="3225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560213" y="5421868"/>
                  <a:ext cx="458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213" y="5421868"/>
                  <a:ext cx="45871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/>
            <p:cNvSpPr/>
            <p:nvPr/>
          </p:nvSpPr>
          <p:spPr>
            <a:xfrm>
              <a:off x="2853783" y="552599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791200" y="553967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462453" y="552599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133253" y="55198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4400086" y="4552950"/>
            <a:ext cx="0" cy="24765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124200" y="3390900"/>
            <a:ext cx="2286000" cy="266700"/>
            <a:chOff x="3124200" y="3390900"/>
            <a:chExt cx="2286000" cy="266700"/>
          </a:xfrm>
        </p:grpSpPr>
        <p:sp>
          <p:nvSpPr>
            <p:cNvPr id="19" name="Oval 18"/>
            <p:cNvSpPr/>
            <p:nvPr/>
          </p:nvSpPr>
          <p:spPr>
            <a:xfrm>
              <a:off x="4286714" y="33909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8006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1816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1242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8862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001085" y="3619500"/>
            <a:ext cx="2476046" cy="342900"/>
            <a:chOff x="3001085" y="3619500"/>
            <a:chExt cx="2476046" cy="342900"/>
          </a:xfrm>
        </p:grpSpPr>
        <p:cxnSp>
          <p:nvCxnSpPr>
            <p:cNvPr id="24" name="Straight Connector 23"/>
            <p:cNvCxnSpPr>
              <a:stCxn id="19" idx="4"/>
            </p:cNvCxnSpPr>
            <p:nvPr/>
          </p:nvCxnSpPr>
          <p:spPr>
            <a:xfrm>
              <a:off x="4401014" y="3619500"/>
              <a:ext cx="0" cy="3429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3001085" y="3637544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8" idx="5"/>
            </p:cNvCxnSpPr>
            <p:nvPr/>
          </p:nvCxnSpPr>
          <p:spPr>
            <a:xfrm>
              <a:off x="3319322" y="3624122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38600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334000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962269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3815098" y="3657600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4724400" y="3678347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68" idx="4"/>
            </p:cNvCxnSpPr>
            <p:nvPr/>
          </p:nvCxnSpPr>
          <p:spPr>
            <a:xfrm>
              <a:off x="3238500" y="3657600"/>
              <a:ext cx="0" cy="228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24000" y="6096000"/>
            <a:ext cx="6567286" cy="433864"/>
            <a:chOff x="1524000" y="6096000"/>
            <a:chExt cx="6567286" cy="433864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097387" y="6312932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4217023" y="61940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7355187" y="6160532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187" y="6160532"/>
                  <a:ext cx="73609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10833" b="-2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524000" y="6096000"/>
                  <a:ext cx="6815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6096000"/>
                  <a:ext cx="681533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07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Oval 103"/>
            <p:cNvSpPr/>
            <p:nvPr/>
          </p:nvSpPr>
          <p:spPr>
            <a:xfrm>
              <a:off x="2817570" y="620012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754987" y="621380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426240" y="620012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097040" y="61940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038600" y="56388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𝒘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638800"/>
                <a:ext cx="41870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Group 117"/>
          <p:cNvGrpSpPr/>
          <p:nvPr/>
        </p:nvGrpSpPr>
        <p:grpSpPr>
          <a:xfrm>
            <a:off x="3012692" y="5715000"/>
            <a:ext cx="2856595" cy="518604"/>
            <a:chOff x="3012692" y="5715000"/>
            <a:chExt cx="2856595" cy="518604"/>
          </a:xfrm>
        </p:grpSpPr>
        <p:cxnSp>
          <p:nvCxnSpPr>
            <p:cNvPr id="111" name="Straight Connector 110"/>
            <p:cNvCxnSpPr>
              <a:stCxn id="29" idx="4"/>
              <a:endCxn id="108" idx="1"/>
            </p:cNvCxnSpPr>
            <p:nvPr/>
          </p:nvCxnSpPr>
          <p:spPr>
            <a:xfrm>
              <a:off x="4367536" y="5748478"/>
              <a:ext cx="762982" cy="4790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06" idx="0"/>
              <a:endCxn id="29" idx="5"/>
            </p:cNvCxnSpPr>
            <p:nvPr/>
          </p:nvCxnSpPr>
          <p:spPr>
            <a:xfrm flipH="1" flipV="1">
              <a:off x="4448358" y="5715000"/>
              <a:ext cx="1420929" cy="4988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endCxn id="104" idx="7"/>
            </p:cNvCxnSpPr>
            <p:nvPr/>
          </p:nvCxnSpPr>
          <p:spPr>
            <a:xfrm flipH="1">
              <a:off x="3012692" y="5715000"/>
              <a:ext cx="1274022" cy="5186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Arc 115"/>
          <p:cNvSpPr/>
          <p:nvPr/>
        </p:nvSpPr>
        <p:spPr>
          <a:xfrm rot="18950055">
            <a:off x="2671192" y="5363566"/>
            <a:ext cx="1820416" cy="1625529"/>
          </a:xfrm>
          <a:prstGeom prst="arc">
            <a:avLst>
              <a:gd name="adj1" fmla="val 16200000"/>
              <a:gd name="adj2" fmla="val 27842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343400" y="5029200"/>
            <a:ext cx="13964" cy="49067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3843429" y="2431354"/>
            <a:ext cx="1112872" cy="387117"/>
            <a:chOff x="3876858" y="2409100"/>
            <a:chExt cx="1112872" cy="387117"/>
          </a:xfrm>
        </p:grpSpPr>
        <p:cxnSp>
          <p:nvCxnSpPr>
            <p:cNvPr id="98" name="Straight Arrow Connector 97"/>
            <p:cNvCxnSpPr/>
            <p:nvPr/>
          </p:nvCxnSpPr>
          <p:spPr>
            <a:xfrm flipH="1">
              <a:off x="4401014" y="2438400"/>
              <a:ext cx="18586" cy="31822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3" idx="5"/>
              <a:endCxn id="15" idx="1"/>
            </p:cNvCxnSpPr>
            <p:nvPr/>
          </p:nvCxnSpPr>
          <p:spPr>
            <a:xfrm>
              <a:off x="4481836" y="2431354"/>
              <a:ext cx="507894" cy="364863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3" idx="3"/>
              <a:endCxn id="11" idx="7"/>
            </p:cNvCxnSpPr>
            <p:nvPr/>
          </p:nvCxnSpPr>
          <p:spPr>
            <a:xfrm flipH="1">
              <a:off x="3876858" y="2409100"/>
              <a:ext cx="476763" cy="36579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3200400" y="2957861"/>
            <a:ext cx="2057400" cy="504617"/>
            <a:chOff x="3238500" y="2957861"/>
            <a:chExt cx="2057400" cy="504617"/>
          </a:xfrm>
        </p:grpSpPr>
        <p:cxnSp>
          <p:nvCxnSpPr>
            <p:cNvPr id="110" name="Straight Arrow Connector 109"/>
            <p:cNvCxnSpPr>
              <a:stCxn id="11" idx="5"/>
              <a:endCxn id="69" idx="1"/>
            </p:cNvCxnSpPr>
            <p:nvPr/>
          </p:nvCxnSpPr>
          <p:spPr>
            <a:xfrm>
              <a:off x="3843429" y="2958790"/>
              <a:ext cx="76249" cy="50368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1" idx="3"/>
              <a:endCxn id="68" idx="0"/>
            </p:cNvCxnSpPr>
            <p:nvPr/>
          </p:nvCxnSpPr>
          <p:spPr>
            <a:xfrm flipH="1">
              <a:off x="3238500" y="2958790"/>
              <a:ext cx="443285" cy="47021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7" idx="4"/>
              <a:endCxn id="19" idx="0"/>
            </p:cNvCxnSpPr>
            <p:nvPr/>
          </p:nvCxnSpPr>
          <p:spPr>
            <a:xfrm>
              <a:off x="4401014" y="2985222"/>
              <a:ext cx="0" cy="40567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5" idx="4"/>
              <a:endCxn id="66" idx="0"/>
            </p:cNvCxnSpPr>
            <p:nvPr/>
          </p:nvCxnSpPr>
          <p:spPr>
            <a:xfrm flipH="1">
              <a:off x="4914900" y="2991339"/>
              <a:ext cx="155652" cy="437661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5" idx="5"/>
              <a:endCxn id="67" idx="0"/>
            </p:cNvCxnSpPr>
            <p:nvPr/>
          </p:nvCxnSpPr>
          <p:spPr>
            <a:xfrm>
              <a:off x="5151374" y="2957861"/>
              <a:ext cx="144526" cy="471139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843429" y="2971800"/>
            <a:ext cx="1146301" cy="433039"/>
            <a:chOff x="3843429" y="2957861"/>
            <a:chExt cx="1146301" cy="433039"/>
          </a:xfrm>
        </p:grpSpPr>
        <p:cxnSp>
          <p:nvCxnSpPr>
            <p:cNvPr id="123" name="Straight Connector 122"/>
            <p:cNvCxnSpPr>
              <a:stCxn id="11" idx="5"/>
              <a:endCxn id="19" idx="0"/>
            </p:cNvCxnSpPr>
            <p:nvPr/>
          </p:nvCxnSpPr>
          <p:spPr>
            <a:xfrm>
              <a:off x="3843429" y="2958790"/>
              <a:ext cx="557585" cy="4321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5" idx="3"/>
              <a:endCxn id="19" idx="0"/>
            </p:cNvCxnSpPr>
            <p:nvPr/>
          </p:nvCxnSpPr>
          <p:spPr>
            <a:xfrm flipH="1">
              <a:off x="4401014" y="2957861"/>
              <a:ext cx="588716" cy="4330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914400" y="2209800"/>
            <a:ext cx="32412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B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A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B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A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B</a:t>
            </a:r>
          </a:p>
        </p:txBody>
      </p:sp>
      <p:cxnSp>
        <p:nvCxnSpPr>
          <p:cNvPr id="94" name="Straight Arrow Connector 93"/>
          <p:cNvCxnSpPr>
            <a:stCxn id="31" idx="3"/>
          </p:cNvCxnSpPr>
          <p:nvPr/>
        </p:nvCxnSpPr>
        <p:spPr>
          <a:xfrm flipH="1">
            <a:off x="2971800" y="4995722"/>
            <a:ext cx="490678" cy="600356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590800" y="56388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5638800"/>
                <a:ext cx="38664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3540540" y="4309922"/>
            <a:ext cx="879060" cy="490678"/>
            <a:chOff x="3540540" y="4309922"/>
            <a:chExt cx="879060" cy="490678"/>
          </a:xfrm>
        </p:grpSpPr>
        <p:cxnSp>
          <p:nvCxnSpPr>
            <p:cNvPr id="102" name="Straight Arrow Connector 101"/>
            <p:cNvCxnSpPr/>
            <p:nvPr/>
          </p:nvCxnSpPr>
          <p:spPr>
            <a:xfrm flipH="1">
              <a:off x="4405636" y="4309922"/>
              <a:ext cx="13964" cy="49067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endCxn id="31" idx="0"/>
            </p:cNvCxnSpPr>
            <p:nvPr/>
          </p:nvCxnSpPr>
          <p:spPr>
            <a:xfrm>
              <a:off x="3540540" y="4333458"/>
              <a:ext cx="2760" cy="46714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018928" y="528935"/>
            <a:ext cx="4815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with both end points at </a:t>
            </a:r>
            <a:r>
              <a:rPr lang="en-US" sz="2400" b="1" u="sng" dirty="0"/>
              <a:t>same</a:t>
            </a:r>
            <a:r>
              <a:rPr lang="en-US" sz="2400" b="1" dirty="0"/>
              <a:t> level ?</a:t>
            </a:r>
            <a:endParaRPr lang="en-US" sz="2400" dirty="0"/>
          </a:p>
        </p:txBody>
      </p:sp>
      <p:sp>
        <p:nvSpPr>
          <p:cNvPr id="12" name="Cloud Callout 11"/>
          <p:cNvSpPr/>
          <p:nvPr/>
        </p:nvSpPr>
        <p:spPr>
          <a:xfrm>
            <a:off x="6019800" y="1143000"/>
            <a:ext cx="2514600" cy="1222248"/>
          </a:xfrm>
          <a:prstGeom prst="cloudCallout">
            <a:avLst>
              <a:gd name="adj1" fmla="val 27077"/>
              <a:gd name="adj2" fmla="val 6931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spot an </a:t>
            </a:r>
            <a:r>
              <a:rPr lang="en-US" b="1" dirty="0">
                <a:solidFill>
                  <a:schemeClr val="tx1"/>
                </a:solidFill>
              </a:rPr>
              <a:t>odd length cycle</a:t>
            </a:r>
            <a:r>
              <a:rPr lang="en-US" dirty="0">
                <a:solidFill>
                  <a:schemeClr val="tx1"/>
                </a:solidFill>
              </a:rPr>
              <a:t> here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Down Ribbon 114"/>
              <p:cNvSpPr/>
              <p:nvPr/>
            </p:nvSpPr>
            <p:spPr>
              <a:xfrm>
                <a:off x="2210624" y="952758"/>
                <a:ext cx="4570352" cy="1110734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2060"/>
                    </a:solidFill>
                  </a:rPr>
                  <a:t>Keep following parent pointer from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600" i="1" dirty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00206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1600" dirty="0">
                    <a:solidFill>
                      <a:srgbClr val="002060"/>
                    </a:solidFill>
                  </a:rPr>
                  <a:t> simultaneously until we reach a common ancestor. What do we get  ?</a:t>
                </a:r>
              </a:p>
            </p:txBody>
          </p:sp>
        </mc:Choice>
        <mc:Fallback xmlns="">
          <p:sp>
            <p:nvSpPr>
              <p:cNvPr id="115" name="Down Ribbon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624" y="952758"/>
                <a:ext cx="4570352" cy="1110734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651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6" grpId="0" animBg="1"/>
      <p:bldP spid="96" grpId="0"/>
      <p:bldP spid="12" grpId="0" animBg="1"/>
      <p:bldP spid="12" grpId="1" animBg="1"/>
      <p:bldP spid="1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00200" y="2678668"/>
            <a:ext cx="6016686" cy="445532"/>
            <a:chOff x="1600200" y="2678668"/>
            <a:chExt cx="6016686" cy="445532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2133600" y="2895600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7315200" y="2754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600200" y="26786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2678668"/>
                  <a:ext cx="49718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60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1636413" y="2133600"/>
            <a:ext cx="5970716" cy="381000"/>
            <a:chOff x="1636413" y="2133600"/>
            <a:chExt cx="5970716" cy="381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2133600" y="2350532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7305443" y="2133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636413" y="21452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6413" y="2145268"/>
                  <a:ext cx="49718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648307" y="2756622"/>
            <a:ext cx="1536545" cy="235646"/>
            <a:chOff x="3648307" y="2756622"/>
            <a:chExt cx="1536545" cy="235646"/>
          </a:xfrm>
        </p:grpSpPr>
        <p:sp>
          <p:nvSpPr>
            <p:cNvPr id="11" name="Oval 10"/>
            <p:cNvSpPr/>
            <p:nvPr/>
          </p:nvSpPr>
          <p:spPr>
            <a:xfrm>
              <a:off x="3648307" y="276366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956252" y="276273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86714" y="27566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624122" y="4843322"/>
            <a:ext cx="1595578" cy="719278"/>
            <a:chOff x="3624122" y="4843322"/>
            <a:chExt cx="1595578" cy="719278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4367536" y="4843322"/>
              <a:ext cx="13964" cy="7192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3624122" y="4995722"/>
              <a:ext cx="1595578" cy="557634"/>
              <a:chOff x="3624122" y="4995722"/>
              <a:chExt cx="1595578" cy="557634"/>
            </a:xfrm>
          </p:grpSpPr>
          <p:cxnSp>
            <p:nvCxnSpPr>
              <p:cNvPr id="28" name="Straight Connector 27"/>
              <p:cNvCxnSpPr>
                <a:stCxn id="31" idx="5"/>
                <a:endCxn id="29" idx="1"/>
              </p:cNvCxnSpPr>
              <p:nvPr/>
            </p:nvCxnSpPr>
            <p:spPr>
              <a:xfrm>
                <a:off x="3624122" y="4995722"/>
                <a:ext cx="662592" cy="5576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29" idx="7"/>
                <a:endCxn id="33" idx="4"/>
              </p:cNvCxnSpPr>
              <p:nvPr/>
            </p:nvCxnSpPr>
            <p:spPr>
              <a:xfrm flipV="1">
                <a:off x="4448358" y="5029200"/>
                <a:ext cx="771342" cy="5241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Group 82"/>
          <p:cNvGrpSpPr/>
          <p:nvPr/>
        </p:nvGrpSpPr>
        <p:grpSpPr>
          <a:xfrm>
            <a:off x="4286714" y="2069068"/>
            <a:ext cx="579700" cy="395764"/>
            <a:chOff x="4286714" y="2069068"/>
            <a:chExt cx="579700" cy="395764"/>
          </a:xfrm>
        </p:grpSpPr>
        <p:sp>
          <p:nvSpPr>
            <p:cNvPr id="13" name="Oval 12"/>
            <p:cNvSpPr/>
            <p:nvPr/>
          </p:nvSpPr>
          <p:spPr>
            <a:xfrm>
              <a:off x="4286714" y="22362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95800" y="20690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2069068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1600200" y="3276600"/>
            <a:ext cx="6016686" cy="381000"/>
            <a:chOff x="1600200" y="3276600"/>
            <a:chExt cx="6016686" cy="381000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133600" y="3505200"/>
              <a:ext cx="5029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7315200" y="328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1600200" y="3276600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276600"/>
                  <a:ext cx="49718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604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1528267" y="4648200"/>
            <a:ext cx="6599232" cy="445532"/>
            <a:chOff x="1528267" y="4648200"/>
            <a:chExt cx="6599232" cy="445532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2133600" y="4914900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42672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4290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1054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391400" y="4724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4724400"/>
                  <a:ext cx="73609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083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528267" y="4648200"/>
                  <a:ext cx="6815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267" y="4648200"/>
                  <a:ext cx="68153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071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1560213" y="5421868"/>
            <a:ext cx="6153711" cy="433864"/>
            <a:chOff x="1560213" y="5421868"/>
            <a:chExt cx="6153711" cy="433864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133600" y="5638800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253236" y="55198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391400" y="5486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5486400"/>
                  <a:ext cx="3225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560213" y="5421868"/>
                  <a:ext cx="458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213" y="5421868"/>
                  <a:ext cx="45871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/>
            <p:cNvSpPr/>
            <p:nvPr/>
          </p:nvSpPr>
          <p:spPr>
            <a:xfrm>
              <a:off x="2853783" y="552599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791200" y="553967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462453" y="552599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133253" y="55198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4400086" y="4552950"/>
            <a:ext cx="0" cy="24765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286714" y="33909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800600" y="34290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181600" y="34290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124200" y="34290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886200" y="34290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3001085" y="3619500"/>
            <a:ext cx="2476046" cy="342900"/>
            <a:chOff x="3001085" y="3619500"/>
            <a:chExt cx="2476046" cy="342900"/>
          </a:xfrm>
        </p:grpSpPr>
        <p:cxnSp>
          <p:nvCxnSpPr>
            <p:cNvPr id="24" name="Straight Connector 23"/>
            <p:cNvCxnSpPr>
              <a:stCxn id="19" idx="4"/>
            </p:cNvCxnSpPr>
            <p:nvPr/>
          </p:nvCxnSpPr>
          <p:spPr>
            <a:xfrm>
              <a:off x="4401014" y="3619500"/>
              <a:ext cx="0" cy="3429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3001085" y="3637544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8" idx="5"/>
            </p:cNvCxnSpPr>
            <p:nvPr/>
          </p:nvCxnSpPr>
          <p:spPr>
            <a:xfrm>
              <a:off x="3319322" y="3624122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38600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334000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962269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3815098" y="3657600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4724400" y="3678347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68" idx="4"/>
            </p:cNvCxnSpPr>
            <p:nvPr/>
          </p:nvCxnSpPr>
          <p:spPr>
            <a:xfrm>
              <a:off x="3238500" y="3657600"/>
              <a:ext cx="0" cy="228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24000" y="6096000"/>
            <a:ext cx="6567286" cy="433864"/>
            <a:chOff x="1524000" y="6096000"/>
            <a:chExt cx="6567286" cy="433864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097387" y="6312932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4217023" y="61940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7355187" y="6160532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187" y="6160532"/>
                  <a:ext cx="73609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10833" b="-2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524000" y="6096000"/>
                  <a:ext cx="6815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6096000"/>
                  <a:ext cx="681533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07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Oval 103"/>
            <p:cNvSpPr/>
            <p:nvPr/>
          </p:nvSpPr>
          <p:spPr>
            <a:xfrm>
              <a:off x="2817570" y="620012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754987" y="621380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426240" y="620012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097040" y="61940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038600" y="56388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𝒘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638800"/>
                <a:ext cx="41870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Group 117"/>
          <p:cNvGrpSpPr/>
          <p:nvPr/>
        </p:nvGrpSpPr>
        <p:grpSpPr>
          <a:xfrm>
            <a:off x="3012692" y="5715000"/>
            <a:ext cx="2856595" cy="518604"/>
            <a:chOff x="3012692" y="5715000"/>
            <a:chExt cx="2856595" cy="518604"/>
          </a:xfrm>
        </p:grpSpPr>
        <p:cxnSp>
          <p:nvCxnSpPr>
            <p:cNvPr id="111" name="Straight Connector 110"/>
            <p:cNvCxnSpPr>
              <a:stCxn id="29" idx="4"/>
              <a:endCxn id="108" idx="1"/>
            </p:cNvCxnSpPr>
            <p:nvPr/>
          </p:nvCxnSpPr>
          <p:spPr>
            <a:xfrm>
              <a:off x="4367536" y="5748478"/>
              <a:ext cx="762982" cy="4790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06" idx="0"/>
              <a:endCxn id="29" idx="5"/>
            </p:cNvCxnSpPr>
            <p:nvPr/>
          </p:nvCxnSpPr>
          <p:spPr>
            <a:xfrm flipH="1" flipV="1">
              <a:off x="4448358" y="5715000"/>
              <a:ext cx="1420929" cy="4988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endCxn id="104" idx="7"/>
            </p:cNvCxnSpPr>
            <p:nvPr/>
          </p:nvCxnSpPr>
          <p:spPr>
            <a:xfrm flipH="1">
              <a:off x="3012692" y="5715000"/>
              <a:ext cx="1274022" cy="5186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Arc 115"/>
          <p:cNvSpPr/>
          <p:nvPr/>
        </p:nvSpPr>
        <p:spPr>
          <a:xfrm rot="18950055">
            <a:off x="2671192" y="5363566"/>
            <a:ext cx="1820416" cy="1625529"/>
          </a:xfrm>
          <a:prstGeom prst="arc">
            <a:avLst>
              <a:gd name="adj1" fmla="val 16200000"/>
              <a:gd name="adj2" fmla="val 27842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343400" y="5029200"/>
            <a:ext cx="13964" cy="49067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3843429" y="2431354"/>
            <a:ext cx="1112872" cy="387117"/>
            <a:chOff x="3876858" y="2409100"/>
            <a:chExt cx="1112872" cy="387117"/>
          </a:xfrm>
        </p:grpSpPr>
        <p:cxnSp>
          <p:nvCxnSpPr>
            <p:cNvPr id="98" name="Straight Arrow Connector 97"/>
            <p:cNvCxnSpPr/>
            <p:nvPr/>
          </p:nvCxnSpPr>
          <p:spPr>
            <a:xfrm flipH="1">
              <a:off x="4401014" y="2438400"/>
              <a:ext cx="18586" cy="31822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3" idx="5"/>
              <a:endCxn id="15" idx="1"/>
            </p:cNvCxnSpPr>
            <p:nvPr/>
          </p:nvCxnSpPr>
          <p:spPr>
            <a:xfrm>
              <a:off x="4481836" y="2431354"/>
              <a:ext cx="507894" cy="364863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3" idx="3"/>
              <a:endCxn id="11" idx="7"/>
            </p:cNvCxnSpPr>
            <p:nvPr/>
          </p:nvCxnSpPr>
          <p:spPr>
            <a:xfrm flipH="1">
              <a:off x="3876858" y="2409100"/>
              <a:ext cx="476763" cy="36579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Arrow Connector 109"/>
          <p:cNvCxnSpPr>
            <a:stCxn id="11" idx="5"/>
            <a:endCxn id="69" idx="1"/>
          </p:cNvCxnSpPr>
          <p:nvPr/>
        </p:nvCxnSpPr>
        <p:spPr>
          <a:xfrm>
            <a:off x="3805329" y="2958790"/>
            <a:ext cx="76249" cy="50368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1" idx="3"/>
            <a:endCxn id="68" idx="0"/>
          </p:cNvCxnSpPr>
          <p:nvPr/>
        </p:nvCxnSpPr>
        <p:spPr>
          <a:xfrm flipH="1">
            <a:off x="3200400" y="2958790"/>
            <a:ext cx="443285" cy="47021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7" idx="4"/>
            <a:endCxn id="19" idx="0"/>
          </p:cNvCxnSpPr>
          <p:nvPr/>
        </p:nvCxnSpPr>
        <p:spPr>
          <a:xfrm>
            <a:off x="4362914" y="2985222"/>
            <a:ext cx="0" cy="40567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5" idx="4"/>
            <a:endCxn id="66" idx="0"/>
          </p:cNvCxnSpPr>
          <p:nvPr/>
        </p:nvCxnSpPr>
        <p:spPr>
          <a:xfrm flipH="1">
            <a:off x="4876800" y="2991339"/>
            <a:ext cx="155652" cy="437661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5" idx="5"/>
            <a:endCxn id="67" idx="0"/>
          </p:cNvCxnSpPr>
          <p:nvPr/>
        </p:nvCxnSpPr>
        <p:spPr>
          <a:xfrm>
            <a:off x="5113274" y="2957861"/>
            <a:ext cx="144526" cy="471139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3843429" y="2971800"/>
            <a:ext cx="1146301" cy="433039"/>
            <a:chOff x="3843429" y="2957861"/>
            <a:chExt cx="1146301" cy="433039"/>
          </a:xfrm>
        </p:grpSpPr>
        <p:cxnSp>
          <p:nvCxnSpPr>
            <p:cNvPr id="123" name="Straight Connector 122"/>
            <p:cNvCxnSpPr>
              <a:stCxn id="11" idx="5"/>
              <a:endCxn id="19" idx="0"/>
            </p:cNvCxnSpPr>
            <p:nvPr/>
          </p:nvCxnSpPr>
          <p:spPr>
            <a:xfrm>
              <a:off x="3843429" y="2958790"/>
              <a:ext cx="557585" cy="4321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5" idx="3"/>
              <a:endCxn id="19" idx="0"/>
            </p:cNvCxnSpPr>
            <p:nvPr/>
          </p:nvCxnSpPr>
          <p:spPr>
            <a:xfrm flipH="1">
              <a:off x="4401014" y="2957861"/>
              <a:ext cx="588716" cy="4330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914400" y="2209800"/>
            <a:ext cx="32412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B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A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B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A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B</a:t>
            </a:r>
          </a:p>
        </p:txBody>
      </p:sp>
      <p:cxnSp>
        <p:nvCxnSpPr>
          <p:cNvPr id="94" name="Straight Arrow Connector 93"/>
          <p:cNvCxnSpPr>
            <a:stCxn id="31" idx="3"/>
          </p:cNvCxnSpPr>
          <p:nvPr/>
        </p:nvCxnSpPr>
        <p:spPr>
          <a:xfrm flipH="1">
            <a:off x="2971800" y="4995722"/>
            <a:ext cx="490678" cy="600356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590800" y="56388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5638800"/>
                <a:ext cx="38664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3540540" y="4309922"/>
            <a:ext cx="879060" cy="490678"/>
            <a:chOff x="3540540" y="4309922"/>
            <a:chExt cx="879060" cy="490678"/>
          </a:xfrm>
        </p:grpSpPr>
        <p:cxnSp>
          <p:nvCxnSpPr>
            <p:cNvPr id="102" name="Straight Arrow Connector 101"/>
            <p:cNvCxnSpPr/>
            <p:nvPr/>
          </p:nvCxnSpPr>
          <p:spPr>
            <a:xfrm flipH="1">
              <a:off x="4405636" y="4309922"/>
              <a:ext cx="13964" cy="49067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endCxn id="31" idx="0"/>
            </p:cNvCxnSpPr>
            <p:nvPr/>
          </p:nvCxnSpPr>
          <p:spPr>
            <a:xfrm>
              <a:off x="3540540" y="4333458"/>
              <a:ext cx="2760" cy="46714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936514" y="762000"/>
            <a:ext cx="1783758" cy="1466798"/>
            <a:chOff x="7042944" y="1078468"/>
            <a:chExt cx="1783758" cy="1466798"/>
          </a:xfrm>
        </p:grpSpPr>
        <p:sp>
          <p:nvSpPr>
            <p:cNvPr id="125" name="Smiley Face 124"/>
            <p:cNvSpPr/>
            <p:nvPr/>
          </p:nvSpPr>
          <p:spPr>
            <a:xfrm>
              <a:off x="7659092" y="1078468"/>
              <a:ext cx="600738" cy="6096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7042944" y="1960491"/>
                  <a:ext cx="178375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An odd cycle </a:t>
                  </a:r>
                </a:p>
                <a:p>
                  <a:r>
                    <a:rPr lang="en-US" sz="1600" dirty="0"/>
                    <a:t>containing </a:t>
                  </a:r>
                  <a14:m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sz="1600" dirty="0"/>
                    <a:t> and </a:t>
                  </a:r>
                  <a14:m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𝒘</m:t>
                      </m:r>
                    </m:oMath>
                  </a14:m>
                  <a:endParaRPr lang="en-US" sz="16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2944" y="1960491"/>
                  <a:ext cx="1783758" cy="58477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2055" t="-3125" r="-4110" b="-125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6" name="Oval 135"/>
          <p:cNvSpPr/>
          <p:nvPr/>
        </p:nvSpPr>
        <p:spPr>
          <a:xfrm>
            <a:off x="3429000" y="41148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4267200" y="41148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Arrow Connector 137"/>
          <p:cNvCxnSpPr>
            <a:stCxn id="69" idx="3"/>
          </p:cNvCxnSpPr>
          <p:nvPr/>
        </p:nvCxnSpPr>
        <p:spPr>
          <a:xfrm flipH="1">
            <a:off x="3581400" y="3624122"/>
            <a:ext cx="338278" cy="49067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69" idx="5"/>
            <a:endCxn id="137" idx="0"/>
          </p:cNvCxnSpPr>
          <p:nvPr/>
        </p:nvCxnSpPr>
        <p:spPr>
          <a:xfrm>
            <a:off x="4081322" y="3624122"/>
            <a:ext cx="300178" cy="49067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55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Stack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Behavior of Stack: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              Last in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886200" y="3200400"/>
            <a:ext cx="706860" cy="1817132"/>
            <a:chOff x="3886200" y="3657600"/>
            <a:chExt cx="706860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962400" y="510540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5105400"/>
                  <a:ext cx="467820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1558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886200" y="4038600"/>
                  <a:ext cx="7068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4038600"/>
                  <a:ext cx="70686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130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962400" y="3657600"/>
                  <a:ext cx="4872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657600"/>
                  <a:ext cx="48724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Oval 21"/>
            <p:cNvSpPr/>
            <p:nvPr/>
          </p:nvSpPr>
          <p:spPr>
            <a:xfrm>
              <a:off x="4191000" y="4528066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191000" y="4740533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4191000" y="4892933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2983992" y="3200400"/>
            <a:ext cx="978408" cy="381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top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3600" y="5650468"/>
            <a:ext cx="97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First out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5269468"/>
            <a:ext cx="74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</a:t>
            </a:r>
            <a:r>
              <a:rPr lang="en-US" b="1" dirty="0">
                <a:solidFill>
                  <a:srgbClr val="7030A0"/>
                </a:solidFill>
              </a:rPr>
              <a:t>LIFO</a:t>
            </a:r>
            <a:r>
              <a:rPr lang="en-US" b="1" dirty="0"/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62400" y="2895600"/>
            <a:ext cx="533400" cy="2133600"/>
            <a:chOff x="3962400" y="2895600"/>
            <a:chExt cx="533400" cy="21336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962400" y="2895600"/>
              <a:ext cx="0" cy="2133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95800" y="2895600"/>
              <a:ext cx="0" cy="2133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3962400" y="5017532"/>
              <a:ext cx="533400" cy="116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38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  <p:bldP spid="5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Observation: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000" dirty="0"/>
              <a:t>If there is </a:t>
            </a:r>
            <a:r>
              <a:rPr lang="en-US" sz="2000" b="1" dirty="0"/>
              <a:t> any</a:t>
            </a:r>
            <a:r>
              <a:rPr lang="en-US" sz="2000" dirty="0"/>
              <a:t> non-tree edge with                 ? </a:t>
            </a:r>
          </a:p>
          <a:p>
            <a:pPr marL="0" indent="0">
              <a:buNone/>
            </a:pPr>
            <a:r>
              <a:rPr lang="en-US" sz="2000" dirty="0"/>
              <a:t>then the graph has </a:t>
            </a:r>
            <a:r>
              <a:rPr lang="en-US" sz="2000" b="1" dirty="0"/>
              <a:t>an odd length cycle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Hence the graph is </a:t>
            </a:r>
            <a:r>
              <a:rPr lang="en-US" sz="2000" b="1" dirty="0"/>
              <a:t>not</a:t>
            </a:r>
            <a:r>
              <a:rPr lang="en-US" sz="2000" dirty="0"/>
              <a:t> bipartite.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4800" y="2876490"/>
            <a:ext cx="3797322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both endpoints  </a:t>
            </a:r>
            <a:r>
              <a:rPr lang="en-US" sz="2000" u="sng" dirty="0"/>
              <a:t>at the same level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303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Theorem:</a:t>
                </a: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i="1" dirty="0" err="1" smtClean="0">
                        <a:latin typeface="Cambria Math"/>
                      </a:rPr>
                      <m:t>+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) time algorithm to determine</a:t>
                </a:r>
              </a:p>
              <a:p>
                <a:pPr marL="0" indent="0">
                  <a:buNone/>
                </a:pPr>
                <a:r>
                  <a:rPr lang="en-US" sz="2000" dirty="0"/>
                  <a:t> if a given undirected graph is </a:t>
                </a:r>
                <a:r>
                  <a:rPr lang="en-US" sz="2000" b="1" dirty="0"/>
                  <a:t>bipartite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0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Queue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u="sng" dirty="0"/>
              <a:t>special kind</a:t>
            </a:r>
            <a:r>
              <a:rPr lang="en-US" sz="2000" dirty="0"/>
              <a:t> of list based on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First in</a:t>
            </a:r>
            <a:endParaRPr lang="en-US" sz="2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2590800" y="3080266"/>
            <a:ext cx="3200400" cy="501134"/>
            <a:chOff x="2133600" y="2394466"/>
            <a:chExt cx="3200400" cy="501134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2133600" y="2394466"/>
              <a:ext cx="3200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133600" y="2895600"/>
              <a:ext cx="32004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2133600" y="2394466"/>
              <a:ext cx="0" cy="5011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590800" y="3135868"/>
            <a:ext cx="1981200" cy="369332"/>
            <a:chOff x="2590800" y="3135868"/>
            <a:chExt cx="1981200" cy="369332"/>
          </a:xfrm>
        </p:grpSpPr>
        <p:grpSp>
          <p:nvGrpSpPr>
            <p:cNvPr id="30" name="Group 29"/>
            <p:cNvGrpSpPr/>
            <p:nvPr/>
          </p:nvGrpSpPr>
          <p:grpSpPr>
            <a:xfrm>
              <a:off x="2590800" y="3135868"/>
              <a:ext cx="838200" cy="369332"/>
              <a:chOff x="2133600" y="2450068"/>
              <a:chExt cx="83820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498657" y="2450068"/>
                    <a:ext cx="4731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8657" y="2450068"/>
                    <a:ext cx="473143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538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2133600" y="2450068"/>
                    <a:ext cx="46782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3600" y="2450068"/>
                    <a:ext cx="467820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558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 35"/>
            <p:cNvGrpSpPr/>
            <p:nvPr/>
          </p:nvGrpSpPr>
          <p:grpSpPr>
            <a:xfrm>
              <a:off x="3505200" y="3135868"/>
              <a:ext cx="1066800" cy="369332"/>
              <a:chOff x="4114800" y="2450068"/>
              <a:chExt cx="106680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4713780" y="2450068"/>
                    <a:ext cx="46782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3780" y="2450068"/>
                    <a:ext cx="467820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948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Oval 38"/>
              <p:cNvSpPr/>
              <p:nvPr/>
            </p:nvSpPr>
            <p:spPr>
              <a:xfrm>
                <a:off x="4114800" y="2667000"/>
                <a:ext cx="73162" cy="600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343400" y="2667000"/>
                <a:ext cx="73162" cy="600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575038" y="2667000"/>
                <a:ext cx="73162" cy="600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2438400" y="3581400"/>
            <a:ext cx="650114" cy="1512332"/>
            <a:chOff x="2438400" y="3581400"/>
            <a:chExt cx="650114" cy="1512332"/>
          </a:xfrm>
        </p:grpSpPr>
        <p:sp>
          <p:nvSpPr>
            <p:cNvPr id="42" name="Up Arrow 41"/>
            <p:cNvSpPr/>
            <p:nvPr/>
          </p:nvSpPr>
          <p:spPr>
            <a:xfrm>
              <a:off x="2590800" y="3581400"/>
              <a:ext cx="381000" cy="1143000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38400" y="4724400"/>
              <a:ext cx="650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front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3581400"/>
            <a:ext cx="567976" cy="1436132"/>
            <a:chOff x="5064886" y="3581400"/>
            <a:chExt cx="567976" cy="1436132"/>
          </a:xfrm>
        </p:grpSpPr>
        <p:sp>
          <p:nvSpPr>
            <p:cNvPr id="43" name="TextBox 42"/>
            <p:cNvSpPr txBox="1"/>
            <p:nvPr/>
          </p:nvSpPr>
          <p:spPr>
            <a:xfrm>
              <a:off x="5064886" y="4648200"/>
              <a:ext cx="56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rear</a:t>
              </a:r>
            </a:p>
          </p:txBody>
        </p:sp>
        <p:sp>
          <p:nvSpPr>
            <p:cNvPr id="44" name="Up Arrow 43"/>
            <p:cNvSpPr/>
            <p:nvPr/>
          </p:nvSpPr>
          <p:spPr>
            <a:xfrm>
              <a:off x="5105400" y="3581400"/>
              <a:ext cx="381000" cy="1143000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914399" y="1978308"/>
            <a:ext cx="100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First Out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74677" y="1600200"/>
            <a:ext cx="75527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(</a:t>
            </a:r>
            <a:r>
              <a:rPr lang="en-US" b="1" dirty="0">
                <a:solidFill>
                  <a:srgbClr val="7030A0"/>
                </a:solidFill>
              </a:rPr>
              <a:t>FIFO</a:t>
            </a:r>
            <a:r>
              <a:rPr lang="en-US" b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6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53E32-5D6E-E340-AA9B-DD328E92B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CB707-A7EB-5B46-866D-A5A8635A0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D5F7B-9F27-584A-96C1-5A084304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8B0E63-C88E-F74F-8337-412ED44E9E0C}"/>
              </a:ext>
            </a:extLst>
          </p:cNvPr>
          <p:cNvCxnSpPr>
            <a:cxnSpLocks/>
          </p:cNvCxnSpPr>
          <p:nvPr/>
        </p:nvCxnSpPr>
        <p:spPr>
          <a:xfrm flipH="1">
            <a:off x="3009900" y="1600200"/>
            <a:ext cx="38100" cy="52578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ight Arrow 8">
                <a:extLst>
                  <a:ext uri="{FF2B5EF4-FFF2-40B4-BE49-F238E27FC236}">
                    <a16:creationId xmlns:a16="http://schemas.microsoft.com/office/drawing/2014/main" id="{9AA00E2A-5FD8-9249-8FD3-85456F0CD72C}"/>
                  </a:ext>
                </a:extLst>
              </p:cNvPr>
              <p:cNvSpPr/>
              <p:nvPr/>
            </p:nvSpPr>
            <p:spPr>
              <a:xfrm>
                <a:off x="838201" y="2514600"/>
                <a:ext cx="2133600" cy="560832"/>
              </a:xfrm>
              <a:prstGeom prst="righ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Enqueue(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Q)</a:t>
                </a:r>
              </a:p>
            </p:txBody>
          </p:sp>
        </mc:Choice>
        <mc:Fallback xmlns="">
          <p:sp>
            <p:nvSpPr>
              <p:cNvPr id="9" name="Right Arrow 8">
                <a:extLst>
                  <a:ext uri="{FF2B5EF4-FFF2-40B4-BE49-F238E27FC236}">
                    <a16:creationId xmlns:a16="http://schemas.microsoft.com/office/drawing/2014/main" id="{9AA00E2A-5FD8-9249-8FD3-85456F0CD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2514600"/>
                <a:ext cx="2133600" cy="560832"/>
              </a:xfrm>
              <a:prstGeom prst="rightArrow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EF143C58-6AC6-2C40-904E-650B192D8E1B}"/>
              </a:ext>
            </a:extLst>
          </p:cNvPr>
          <p:cNvGrpSpPr/>
          <p:nvPr/>
        </p:nvGrpSpPr>
        <p:grpSpPr>
          <a:xfrm>
            <a:off x="5829301" y="2514600"/>
            <a:ext cx="533400" cy="2133600"/>
            <a:chOff x="3962400" y="2895600"/>
            <a:chExt cx="533400" cy="21336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8209B19-F089-1543-BF50-7E0176407122}"/>
                </a:ext>
              </a:extLst>
            </p:cNvPr>
            <p:cNvCxnSpPr/>
            <p:nvPr/>
          </p:nvCxnSpPr>
          <p:spPr>
            <a:xfrm>
              <a:off x="3962400" y="2895600"/>
              <a:ext cx="0" cy="2133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5E0CA4-DFB6-AE4E-95B9-E515DA3AE8EE}"/>
                </a:ext>
              </a:extLst>
            </p:cNvPr>
            <p:cNvCxnSpPr/>
            <p:nvPr/>
          </p:nvCxnSpPr>
          <p:spPr>
            <a:xfrm>
              <a:off x="4495800" y="2895600"/>
              <a:ext cx="0" cy="2133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BCBDE9A-5799-F644-89BA-8FE690B92382}"/>
                </a:ext>
              </a:extLst>
            </p:cNvPr>
            <p:cNvCxnSpPr/>
            <p:nvPr/>
          </p:nvCxnSpPr>
          <p:spPr>
            <a:xfrm flipV="1">
              <a:off x="3962400" y="5017532"/>
              <a:ext cx="533400" cy="116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B35673-1E6F-7648-B7BE-5CD2217A3AD6}"/>
                  </a:ext>
                </a:extLst>
              </p:cNvPr>
              <p:cNvSpPr txBox="1"/>
              <p:nvPr/>
            </p:nvSpPr>
            <p:spPr>
              <a:xfrm>
                <a:off x="5862091" y="4175919"/>
                <a:ext cx="467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B35673-1E6F-7648-B7BE-5CD2217A3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091" y="4175919"/>
                <a:ext cx="46782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ight Arrow 15">
                <a:extLst>
                  <a:ext uri="{FF2B5EF4-FFF2-40B4-BE49-F238E27FC236}">
                    <a16:creationId xmlns:a16="http://schemas.microsoft.com/office/drawing/2014/main" id="{79F2F55E-8D29-0E47-A2D4-AC586FAB5136}"/>
                  </a:ext>
                </a:extLst>
              </p:cNvPr>
              <p:cNvSpPr/>
              <p:nvPr/>
            </p:nvSpPr>
            <p:spPr>
              <a:xfrm>
                <a:off x="838200" y="3249168"/>
                <a:ext cx="2133600" cy="560832"/>
              </a:xfrm>
              <a:prstGeom prst="righ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Enqueue(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Q)</a:t>
                </a:r>
              </a:p>
            </p:txBody>
          </p:sp>
        </mc:Choice>
        <mc:Fallback xmlns="">
          <p:sp>
            <p:nvSpPr>
              <p:cNvPr id="16" name="Right Arrow 15">
                <a:extLst>
                  <a:ext uri="{FF2B5EF4-FFF2-40B4-BE49-F238E27FC236}">
                    <a16:creationId xmlns:a16="http://schemas.microsoft.com/office/drawing/2014/main" id="{79F2F55E-8D29-0E47-A2D4-AC586FAB5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49168"/>
                <a:ext cx="2133600" cy="560832"/>
              </a:xfrm>
              <a:prstGeom prst="rightArrow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A82A27-93A4-5D47-BAA8-0BCA12809C39}"/>
                  </a:ext>
                </a:extLst>
              </p:cNvPr>
              <p:cNvSpPr txBox="1"/>
              <p:nvPr/>
            </p:nvSpPr>
            <p:spPr>
              <a:xfrm>
                <a:off x="5873164" y="3863181"/>
                <a:ext cx="473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A82A27-93A4-5D47-BAA8-0BCA12809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164" y="3863181"/>
                <a:ext cx="47314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ight Arrow 18">
                <a:extLst>
                  <a:ext uri="{FF2B5EF4-FFF2-40B4-BE49-F238E27FC236}">
                    <a16:creationId xmlns:a16="http://schemas.microsoft.com/office/drawing/2014/main" id="{F33A522D-55BD-9844-8BB5-B54DE8A285E1}"/>
                  </a:ext>
                </a:extLst>
              </p:cNvPr>
              <p:cNvSpPr/>
              <p:nvPr/>
            </p:nvSpPr>
            <p:spPr>
              <a:xfrm>
                <a:off x="901700" y="4619405"/>
                <a:ext cx="2133600" cy="560832"/>
              </a:xfrm>
              <a:prstGeom prst="righ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Enqueue(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Q)</a:t>
                </a:r>
              </a:p>
            </p:txBody>
          </p:sp>
        </mc:Choice>
        <mc:Fallback xmlns="">
          <p:sp>
            <p:nvSpPr>
              <p:cNvPr id="19" name="Right Arrow 18">
                <a:extLst>
                  <a:ext uri="{FF2B5EF4-FFF2-40B4-BE49-F238E27FC236}">
                    <a16:creationId xmlns:a16="http://schemas.microsoft.com/office/drawing/2014/main" id="{F33A522D-55BD-9844-8BB5-B54DE8A285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0" y="4619405"/>
                <a:ext cx="2133600" cy="560832"/>
              </a:xfrm>
              <a:prstGeom prst="rightArrow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2788B19-4C19-714D-BA66-A5BCEF078E8B}"/>
                  </a:ext>
                </a:extLst>
              </p:cNvPr>
              <p:cNvSpPr txBox="1"/>
              <p:nvPr/>
            </p:nvSpPr>
            <p:spPr>
              <a:xfrm>
                <a:off x="5770140" y="2895600"/>
                <a:ext cx="7068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2788B19-4C19-714D-BA66-A5BCEF078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140" y="2895600"/>
                <a:ext cx="70686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6FA01E-B916-F649-B6F9-AF14408D4A35}"/>
                  </a:ext>
                </a:extLst>
              </p:cNvPr>
              <p:cNvSpPr txBox="1"/>
              <p:nvPr/>
            </p:nvSpPr>
            <p:spPr>
              <a:xfrm>
                <a:off x="5846340" y="2514600"/>
                <a:ext cx="4872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6FA01E-B916-F649-B6F9-AF14408D4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340" y="2514600"/>
                <a:ext cx="4872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6ADB1A74-1433-084B-AAE4-F76C797E008B}"/>
              </a:ext>
            </a:extLst>
          </p:cNvPr>
          <p:cNvSpPr/>
          <p:nvPr/>
        </p:nvSpPr>
        <p:spPr>
          <a:xfrm>
            <a:off x="6074940" y="3385066"/>
            <a:ext cx="76200" cy="6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885D8C8-CE0C-6240-8A5F-83145E9DC28A}"/>
              </a:ext>
            </a:extLst>
          </p:cNvPr>
          <p:cNvSpPr/>
          <p:nvPr/>
        </p:nvSpPr>
        <p:spPr>
          <a:xfrm>
            <a:off x="6074940" y="3597533"/>
            <a:ext cx="76200" cy="6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63FA29E-AD04-3B48-B202-6F6751E18344}"/>
              </a:ext>
            </a:extLst>
          </p:cNvPr>
          <p:cNvSpPr/>
          <p:nvPr/>
        </p:nvSpPr>
        <p:spPr>
          <a:xfrm>
            <a:off x="6074940" y="3749933"/>
            <a:ext cx="76200" cy="6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D8EDDC-1AC7-404D-90CB-C3A3E128F1BA}"/>
              </a:ext>
            </a:extLst>
          </p:cNvPr>
          <p:cNvSpPr/>
          <p:nvPr/>
        </p:nvSpPr>
        <p:spPr>
          <a:xfrm>
            <a:off x="1752600" y="4038600"/>
            <a:ext cx="76200" cy="6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CDEF1F-AF51-DE4B-A6F8-16F94953DFFF}"/>
              </a:ext>
            </a:extLst>
          </p:cNvPr>
          <p:cNvSpPr/>
          <p:nvPr/>
        </p:nvSpPr>
        <p:spPr>
          <a:xfrm>
            <a:off x="1752600" y="4251067"/>
            <a:ext cx="76200" cy="6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C85D714-3426-6640-89FD-A1D052056844}"/>
              </a:ext>
            </a:extLst>
          </p:cNvPr>
          <p:cNvSpPr/>
          <p:nvPr/>
        </p:nvSpPr>
        <p:spPr>
          <a:xfrm>
            <a:off x="1752600" y="4403467"/>
            <a:ext cx="76200" cy="6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91949533-3CE7-DE44-8806-E447AC0D2755}"/>
              </a:ext>
            </a:extLst>
          </p:cNvPr>
          <p:cNvSpPr/>
          <p:nvPr/>
        </p:nvSpPr>
        <p:spPr>
          <a:xfrm>
            <a:off x="838200" y="5230368"/>
            <a:ext cx="2133600" cy="56083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Dequeue(Q)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38FDEF8-EB79-E94E-8CAE-320D70ACFD56}"/>
                  </a:ext>
                </a:extLst>
              </p:cNvPr>
              <p:cNvSpPr txBox="1"/>
              <p:nvPr/>
            </p:nvSpPr>
            <p:spPr>
              <a:xfrm>
                <a:off x="5862091" y="4857989"/>
                <a:ext cx="479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38FDEF8-EB79-E94E-8CAE-320D70ACF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091" y="4857989"/>
                <a:ext cx="47955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ight Arrow 39">
            <a:extLst>
              <a:ext uri="{FF2B5EF4-FFF2-40B4-BE49-F238E27FC236}">
                <a16:creationId xmlns:a16="http://schemas.microsoft.com/office/drawing/2014/main" id="{7E779471-0868-A44F-8DA6-87B67EEC9A48}"/>
              </a:ext>
            </a:extLst>
          </p:cNvPr>
          <p:cNvSpPr/>
          <p:nvPr/>
        </p:nvSpPr>
        <p:spPr>
          <a:xfrm>
            <a:off x="876300" y="2995501"/>
            <a:ext cx="2133600" cy="1576499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operations of Queue</a:t>
            </a:r>
          </a:p>
        </p:txBody>
      </p:sp>
    </p:spTree>
    <p:extLst>
      <p:ext uri="{BB962C8B-B14F-4D97-AF65-F5344CB8AC3E}">
        <p14:creationId xmlns:p14="http://schemas.microsoft.com/office/powerpoint/2010/main" val="149622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  <p:bldP spid="16" grpId="0" animBg="1"/>
      <p:bldP spid="17" grpId="0"/>
      <p:bldP spid="19" grpId="0" animBg="1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8" grpId="0" animBg="1"/>
      <p:bldP spid="39" grpId="0"/>
      <p:bldP spid="40" grpId="0" animBg="1"/>
      <p:bldP spid="4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53E32-5D6E-E340-AA9B-DD328E92B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CB707-A7EB-5B46-866D-A5A8635A0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D5F7B-9F27-584A-96C1-5A084304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8B0E63-C88E-F74F-8337-412ED44E9E0C}"/>
              </a:ext>
            </a:extLst>
          </p:cNvPr>
          <p:cNvCxnSpPr>
            <a:cxnSpLocks/>
          </p:cNvCxnSpPr>
          <p:nvPr/>
        </p:nvCxnSpPr>
        <p:spPr>
          <a:xfrm>
            <a:off x="3048000" y="1600200"/>
            <a:ext cx="0" cy="5334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ight Arrow 8">
                <a:extLst>
                  <a:ext uri="{FF2B5EF4-FFF2-40B4-BE49-F238E27FC236}">
                    <a16:creationId xmlns:a16="http://schemas.microsoft.com/office/drawing/2014/main" id="{9AA00E2A-5FD8-9249-8FD3-85456F0CD72C}"/>
                  </a:ext>
                </a:extLst>
              </p:cNvPr>
              <p:cNvSpPr/>
              <p:nvPr/>
            </p:nvSpPr>
            <p:spPr>
              <a:xfrm>
                <a:off x="838201" y="2514600"/>
                <a:ext cx="2133600" cy="560832"/>
              </a:xfrm>
              <a:prstGeom prst="righ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Enqueue(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Q)</a:t>
                </a:r>
              </a:p>
            </p:txBody>
          </p:sp>
        </mc:Choice>
        <mc:Fallback xmlns="">
          <p:sp>
            <p:nvSpPr>
              <p:cNvPr id="9" name="Right Arrow 8">
                <a:extLst>
                  <a:ext uri="{FF2B5EF4-FFF2-40B4-BE49-F238E27FC236}">
                    <a16:creationId xmlns:a16="http://schemas.microsoft.com/office/drawing/2014/main" id="{9AA00E2A-5FD8-9249-8FD3-85456F0CD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2514600"/>
                <a:ext cx="2133600" cy="560832"/>
              </a:xfrm>
              <a:prstGeom prst="rightArrow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EF143C58-6AC6-2C40-904E-650B192D8E1B}"/>
              </a:ext>
            </a:extLst>
          </p:cNvPr>
          <p:cNvGrpSpPr/>
          <p:nvPr/>
        </p:nvGrpSpPr>
        <p:grpSpPr>
          <a:xfrm>
            <a:off x="5829301" y="2514600"/>
            <a:ext cx="533400" cy="2133600"/>
            <a:chOff x="3962400" y="2895600"/>
            <a:chExt cx="533400" cy="21336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8209B19-F089-1543-BF50-7E0176407122}"/>
                </a:ext>
              </a:extLst>
            </p:cNvPr>
            <p:cNvCxnSpPr/>
            <p:nvPr/>
          </p:nvCxnSpPr>
          <p:spPr>
            <a:xfrm>
              <a:off x="3962400" y="2895600"/>
              <a:ext cx="0" cy="2133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5E0CA4-DFB6-AE4E-95B9-E515DA3AE8EE}"/>
                </a:ext>
              </a:extLst>
            </p:cNvPr>
            <p:cNvCxnSpPr/>
            <p:nvPr/>
          </p:nvCxnSpPr>
          <p:spPr>
            <a:xfrm>
              <a:off x="4495800" y="2895600"/>
              <a:ext cx="0" cy="2133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BCBDE9A-5799-F644-89BA-8FE690B92382}"/>
                </a:ext>
              </a:extLst>
            </p:cNvPr>
            <p:cNvCxnSpPr/>
            <p:nvPr/>
          </p:nvCxnSpPr>
          <p:spPr>
            <a:xfrm flipV="1">
              <a:off x="3962400" y="5017532"/>
              <a:ext cx="533400" cy="116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ight Arrow 15">
                <a:extLst>
                  <a:ext uri="{FF2B5EF4-FFF2-40B4-BE49-F238E27FC236}">
                    <a16:creationId xmlns:a16="http://schemas.microsoft.com/office/drawing/2014/main" id="{79F2F55E-8D29-0E47-A2D4-AC586FAB5136}"/>
                  </a:ext>
                </a:extLst>
              </p:cNvPr>
              <p:cNvSpPr/>
              <p:nvPr/>
            </p:nvSpPr>
            <p:spPr>
              <a:xfrm>
                <a:off x="838200" y="3249168"/>
                <a:ext cx="2133600" cy="560832"/>
              </a:xfrm>
              <a:prstGeom prst="righ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Enqueue(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Q)</a:t>
                </a:r>
              </a:p>
            </p:txBody>
          </p:sp>
        </mc:Choice>
        <mc:Fallback xmlns="">
          <p:sp>
            <p:nvSpPr>
              <p:cNvPr id="16" name="Right Arrow 15">
                <a:extLst>
                  <a:ext uri="{FF2B5EF4-FFF2-40B4-BE49-F238E27FC236}">
                    <a16:creationId xmlns:a16="http://schemas.microsoft.com/office/drawing/2014/main" id="{79F2F55E-8D29-0E47-A2D4-AC586FAB5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49168"/>
                <a:ext cx="2133600" cy="560832"/>
              </a:xfrm>
              <a:prstGeom prst="rightArrow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ight Arrow 18">
                <a:extLst>
                  <a:ext uri="{FF2B5EF4-FFF2-40B4-BE49-F238E27FC236}">
                    <a16:creationId xmlns:a16="http://schemas.microsoft.com/office/drawing/2014/main" id="{F33A522D-55BD-9844-8BB5-B54DE8A285E1}"/>
                  </a:ext>
                </a:extLst>
              </p:cNvPr>
              <p:cNvSpPr/>
              <p:nvPr/>
            </p:nvSpPr>
            <p:spPr>
              <a:xfrm>
                <a:off x="901700" y="4619405"/>
                <a:ext cx="2133600" cy="560832"/>
              </a:xfrm>
              <a:prstGeom prst="righ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Enqueue(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Q)</a:t>
                </a:r>
              </a:p>
            </p:txBody>
          </p:sp>
        </mc:Choice>
        <mc:Fallback xmlns="">
          <p:sp>
            <p:nvSpPr>
              <p:cNvPr id="19" name="Right Arrow 18">
                <a:extLst>
                  <a:ext uri="{FF2B5EF4-FFF2-40B4-BE49-F238E27FC236}">
                    <a16:creationId xmlns:a16="http://schemas.microsoft.com/office/drawing/2014/main" id="{F33A522D-55BD-9844-8BB5-B54DE8A285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0" y="4619405"/>
                <a:ext cx="2133600" cy="560832"/>
              </a:xfrm>
              <a:prstGeom prst="rightArrow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534F7AE-3FAA-EF48-B9BD-A338DCEC8B92}"/>
              </a:ext>
            </a:extLst>
          </p:cNvPr>
          <p:cNvGrpSpPr/>
          <p:nvPr/>
        </p:nvGrpSpPr>
        <p:grpSpPr>
          <a:xfrm>
            <a:off x="5770140" y="2514600"/>
            <a:ext cx="706860" cy="2030651"/>
            <a:chOff x="5770140" y="2514600"/>
            <a:chExt cx="706860" cy="20306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9B35673-1E6F-7648-B7BE-5CD2217A3AD6}"/>
                    </a:ext>
                  </a:extLst>
                </p:cNvPr>
                <p:cNvSpPr txBox="1"/>
                <p:nvPr/>
              </p:nvSpPr>
              <p:spPr>
                <a:xfrm>
                  <a:off x="5862091" y="4175919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9B35673-1E6F-7648-B7BE-5CD2217A3A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2091" y="4175919"/>
                  <a:ext cx="4678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0A82A27-93A4-5D47-BAA8-0BCA12809C39}"/>
                    </a:ext>
                  </a:extLst>
                </p:cNvPr>
                <p:cNvSpPr txBox="1"/>
                <p:nvPr/>
              </p:nvSpPr>
              <p:spPr>
                <a:xfrm>
                  <a:off x="5873164" y="3863181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0A82A27-93A4-5D47-BAA8-0BCA12809C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3164" y="3863181"/>
                  <a:ext cx="47314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2788B19-4C19-714D-BA66-A5BCEF078E8B}"/>
                    </a:ext>
                  </a:extLst>
                </p:cNvPr>
                <p:cNvSpPr txBox="1"/>
                <p:nvPr/>
              </p:nvSpPr>
              <p:spPr>
                <a:xfrm>
                  <a:off x="5770140" y="2895600"/>
                  <a:ext cx="7068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2788B19-4C19-714D-BA66-A5BCEF078E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0140" y="2895600"/>
                  <a:ext cx="70686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B6FA01E-B916-F649-B6F9-AF14408D4A35}"/>
                    </a:ext>
                  </a:extLst>
                </p:cNvPr>
                <p:cNvSpPr txBox="1"/>
                <p:nvPr/>
              </p:nvSpPr>
              <p:spPr>
                <a:xfrm>
                  <a:off x="5846340" y="2514600"/>
                  <a:ext cx="4872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B6FA01E-B916-F649-B6F9-AF14408D4A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6340" y="2514600"/>
                  <a:ext cx="48724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DB1A74-1433-084B-AAE4-F76C797E008B}"/>
                </a:ext>
              </a:extLst>
            </p:cNvPr>
            <p:cNvSpPr/>
            <p:nvPr/>
          </p:nvSpPr>
          <p:spPr>
            <a:xfrm>
              <a:off x="6074940" y="3385066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885D8C8-CE0C-6240-8A5F-83145E9DC28A}"/>
                </a:ext>
              </a:extLst>
            </p:cNvPr>
            <p:cNvSpPr/>
            <p:nvPr/>
          </p:nvSpPr>
          <p:spPr>
            <a:xfrm>
              <a:off x="6074940" y="3597533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63FA29E-AD04-3B48-B202-6F6751E18344}"/>
                </a:ext>
              </a:extLst>
            </p:cNvPr>
            <p:cNvSpPr/>
            <p:nvPr/>
          </p:nvSpPr>
          <p:spPr>
            <a:xfrm>
              <a:off x="6074940" y="3749933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5DD8EDDC-1AC7-404D-90CB-C3A3E128F1BA}"/>
              </a:ext>
            </a:extLst>
          </p:cNvPr>
          <p:cNvSpPr/>
          <p:nvPr/>
        </p:nvSpPr>
        <p:spPr>
          <a:xfrm>
            <a:off x="1752600" y="4038600"/>
            <a:ext cx="76200" cy="6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CDEF1F-AF51-DE4B-A6F8-16F94953DFFF}"/>
              </a:ext>
            </a:extLst>
          </p:cNvPr>
          <p:cNvSpPr/>
          <p:nvPr/>
        </p:nvSpPr>
        <p:spPr>
          <a:xfrm>
            <a:off x="1752600" y="4251067"/>
            <a:ext cx="76200" cy="6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C85D714-3426-6640-89FD-A1D052056844}"/>
              </a:ext>
            </a:extLst>
          </p:cNvPr>
          <p:cNvSpPr/>
          <p:nvPr/>
        </p:nvSpPr>
        <p:spPr>
          <a:xfrm>
            <a:off x="1752600" y="4403467"/>
            <a:ext cx="76200" cy="6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F6692B-7DF2-CE45-BD82-891D3A836D57}"/>
              </a:ext>
            </a:extLst>
          </p:cNvPr>
          <p:cNvGrpSpPr/>
          <p:nvPr/>
        </p:nvGrpSpPr>
        <p:grpSpPr>
          <a:xfrm>
            <a:off x="4381499" y="2485805"/>
            <a:ext cx="533400" cy="2133600"/>
            <a:chOff x="3962400" y="2895600"/>
            <a:chExt cx="533400" cy="213360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A811292-D7D9-224C-8A88-086EB66C93C1}"/>
                </a:ext>
              </a:extLst>
            </p:cNvPr>
            <p:cNvCxnSpPr/>
            <p:nvPr/>
          </p:nvCxnSpPr>
          <p:spPr>
            <a:xfrm>
              <a:off x="3962400" y="2895600"/>
              <a:ext cx="0" cy="2133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14CA73E-DC7E-B440-9C6A-368B91309A3D}"/>
                </a:ext>
              </a:extLst>
            </p:cNvPr>
            <p:cNvCxnSpPr/>
            <p:nvPr/>
          </p:nvCxnSpPr>
          <p:spPr>
            <a:xfrm>
              <a:off x="4495800" y="2895600"/>
              <a:ext cx="0" cy="2133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D611EB4-0BF5-934F-84E5-D91992249561}"/>
                </a:ext>
              </a:extLst>
            </p:cNvPr>
            <p:cNvCxnSpPr/>
            <p:nvPr/>
          </p:nvCxnSpPr>
          <p:spPr>
            <a:xfrm flipV="1">
              <a:off x="3962400" y="5017532"/>
              <a:ext cx="533400" cy="116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ight Arrow 37">
            <a:extLst>
              <a:ext uri="{FF2B5EF4-FFF2-40B4-BE49-F238E27FC236}">
                <a16:creationId xmlns:a16="http://schemas.microsoft.com/office/drawing/2014/main" id="{91949533-3CE7-DE44-8806-E447AC0D2755}"/>
              </a:ext>
            </a:extLst>
          </p:cNvPr>
          <p:cNvSpPr/>
          <p:nvPr/>
        </p:nvSpPr>
        <p:spPr>
          <a:xfrm>
            <a:off x="838200" y="5230368"/>
            <a:ext cx="2133600" cy="56083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Dequeue(Q)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ADC972-3661-E44F-A037-C593D901C3DA}"/>
                  </a:ext>
                </a:extLst>
              </p:cNvPr>
              <p:cNvSpPr txBox="1"/>
              <p:nvPr/>
            </p:nvSpPr>
            <p:spPr>
              <a:xfrm>
                <a:off x="4435351" y="4099719"/>
                <a:ext cx="487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ADC972-3661-E44F-A037-C593D901C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351" y="4099719"/>
                <a:ext cx="48724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7B51330-24C3-4940-BF3A-4FE339B8F76B}"/>
                  </a:ext>
                </a:extLst>
              </p:cNvPr>
              <p:cNvSpPr txBox="1"/>
              <p:nvPr/>
            </p:nvSpPr>
            <p:spPr>
              <a:xfrm>
                <a:off x="4446424" y="3786981"/>
                <a:ext cx="7068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7B51330-24C3-4940-BF3A-4FE339B8F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424" y="3786981"/>
                <a:ext cx="70686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F8D8605-9F32-E54B-9EE6-F9F837246683}"/>
                  </a:ext>
                </a:extLst>
              </p:cNvPr>
              <p:cNvSpPr txBox="1"/>
              <p:nvPr/>
            </p:nvSpPr>
            <p:spPr>
              <a:xfrm>
                <a:off x="4343400" y="2819400"/>
                <a:ext cx="473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F8D8605-9F32-E54B-9EE6-F9F837246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2819400"/>
                <a:ext cx="47314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DBE27CC-7FCA-4543-B802-B3D2F93BC0C8}"/>
                  </a:ext>
                </a:extLst>
              </p:cNvPr>
              <p:cNvSpPr txBox="1"/>
              <p:nvPr/>
            </p:nvSpPr>
            <p:spPr>
              <a:xfrm>
                <a:off x="4419600" y="2438400"/>
                <a:ext cx="467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DBE27CC-7FCA-4543-B802-B3D2F93BC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438400"/>
                <a:ext cx="46782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22AD7FD0-9365-3F4B-AC2D-D470A086CC4E}"/>
              </a:ext>
            </a:extLst>
          </p:cNvPr>
          <p:cNvSpPr/>
          <p:nvPr/>
        </p:nvSpPr>
        <p:spPr>
          <a:xfrm>
            <a:off x="4648200" y="3308866"/>
            <a:ext cx="76200" cy="6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F85189A-F1A4-3B4C-860D-BDC1D8E2FD92}"/>
              </a:ext>
            </a:extLst>
          </p:cNvPr>
          <p:cNvSpPr/>
          <p:nvPr/>
        </p:nvSpPr>
        <p:spPr>
          <a:xfrm>
            <a:off x="4648200" y="3521333"/>
            <a:ext cx="76200" cy="6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1655C6A-275D-F645-838E-507C9129400D}"/>
              </a:ext>
            </a:extLst>
          </p:cNvPr>
          <p:cNvSpPr/>
          <p:nvPr/>
        </p:nvSpPr>
        <p:spPr>
          <a:xfrm>
            <a:off x="4648200" y="3673733"/>
            <a:ext cx="76200" cy="6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06B5B68C-6783-FA41-8E5F-50436F4F6A40}"/>
              </a:ext>
            </a:extLst>
          </p:cNvPr>
          <p:cNvSpPr/>
          <p:nvPr/>
        </p:nvSpPr>
        <p:spPr>
          <a:xfrm>
            <a:off x="843643" y="5791200"/>
            <a:ext cx="2133600" cy="56083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Dequeue(Q)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ight Arrow 47">
                <a:extLst>
                  <a:ext uri="{FF2B5EF4-FFF2-40B4-BE49-F238E27FC236}">
                    <a16:creationId xmlns:a16="http://schemas.microsoft.com/office/drawing/2014/main" id="{F5104C92-FDC9-E442-87F0-B2A9848D3692}"/>
                  </a:ext>
                </a:extLst>
              </p:cNvPr>
              <p:cNvSpPr/>
              <p:nvPr/>
            </p:nvSpPr>
            <p:spPr>
              <a:xfrm>
                <a:off x="838200" y="6373368"/>
                <a:ext cx="2133600" cy="560832"/>
              </a:xfrm>
              <a:prstGeom prst="righ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Enqueue(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Q)</a:t>
                </a:r>
              </a:p>
            </p:txBody>
          </p:sp>
        </mc:Choice>
        <mc:Fallback xmlns="">
          <p:sp>
            <p:nvSpPr>
              <p:cNvPr id="48" name="Right Arrow 47">
                <a:extLst>
                  <a:ext uri="{FF2B5EF4-FFF2-40B4-BE49-F238E27FC236}">
                    <a16:creationId xmlns:a16="http://schemas.microsoft.com/office/drawing/2014/main" id="{F5104C92-FDC9-E442-87F0-B2A9848D3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373368"/>
                <a:ext cx="2133600" cy="560832"/>
              </a:xfrm>
              <a:prstGeom prst="rightArrow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BC537A5-6613-7449-A0D8-EFA94C1AC0C2}"/>
                  </a:ext>
                </a:extLst>
              </p:cNvPr>
              <p:cNvSpPr txBox="1"/>
              <p:nvPr/>
            </p:nvSpPr>
            <p:spPr>
              <a:xfrm>
                <a:off x="5862091" y="4857989"/>
                <a:ext cx="479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BC537A5-6613-7449-A0D8-EFA94C1AC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091" y="4857989"/>
                <a:ext cx="47955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C0A0753-0D5C-0044-BE34-374E93E8604B}"/>
                  </a:ext>
                </a:extLst>
              </p:cNvPr>
              <p:cNvSpPr txBox="1"/>
              <p:nvPr/>
            </p:nvSpPr>
            <p:spPr>
              <a:xfrm>
                <a:off x="4407866" y="4876800"/>
                <a:ext cx="479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C0A0753-0D5C-0044-BE34-374E93E86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866" y="4876800"/>
                <a:ext cx="47955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9E85CA9-1495-444E-B251-345EB023731F}"/>
                  </a:ext>
                </a:extLst>
              </p:cNvPr>
              <p:cNvSpPr txBox="1"/>
              <p:nvPr/>
            </p:nvSpPr>
            <p:spPr>
              <a:xfrm>
                <a:off x="5787262" y="4179649"/>
                <a:ext cx="7068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9E85CA9-1495-444E-B251-345EB0237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262" y="4179649"/>
                <a:ext cx="70686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64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1" grpId="1"/>
      <p:bldP spid="42" grpId="0"/>
      <p:bldP spid="42" grpId="1"/>
      <p:bldP spid="43" grpId="0" animBg="1"/>
      <p:bldP spid="44" grpId="0" animBg="1"/>
      <p:bldP spid="45" grpId="0" animBg="1"/>
      <p:bldP spid="47" grpId="0" animBg="1"/>
      <p:bldP spid="48" grpId="0" animBg="1"/>
      <p:bldP spid="49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61A6-B96D-824F-88FA-6D804339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Simulating a </a:t>
            </a:r>
            <a:r>
              <a:rPr lang="en-US" b="1" dirty="0">
                <a:solidFill>
                  <a:srgbClr val="7030A0"/>
                </a:solidFill>
              </a:rPr>
              <a:t>queue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4BF217-1459-0C43-8773-92A9FDD115F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Dequeue</a:t>
                </a:r>
                <a:r>
                  <a:rPr lang="en-US" sz="2400" dirty="0"/>
                  <a:t>(</a:t>
                </a:r>
                <a:r>
                  <a:rPr lang="en-US" sz="2400" b="1" dirty="0"/>
                  <a:t>Q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If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is empty)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{       While(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is not empty)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{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Top(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); Pop(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Push(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Top(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);  Pop(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return(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4BF217-1459-0C43-8773-92A9FDD115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88" t="-11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C7950D4-85BC-A143-B127-9504943ADF9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Enqueue</a:t>
                </a:r>
                <a:r>
                  <a:rPr lang="en-US" sz="2400" dirty="0"/>
                  <a:t>(</a:t>
                </a:r>
                <a:r>
                  <a:rPr lang="en-US" sz="2400" b="1" dirty="0"/>
                  <a:t>Q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{    </a:t>
                </a:r>
                <a:r>
                  <a:rPr lang="en-US" sz="2000" dirty="0"/>
                  <a:t>Push(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400" dirty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C7950D4-85BC-A143-B127-9504943ADF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88" t="-11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B858D-2B8F-D64D-BE5C-92036AA3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6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 </a:t>
            </a:r>
            <a:r>
              <a:rPr lang="en-US" sz="3200" b="1" dirty="0">
                <a:solidFill>
                  <a:srgbClr val="7030A0"/>
                </a:solidFill>
              </a:rPr>
              <a:t>Breadth First Search </a:t>
            </a:r>
            <a:r>
              <a:rPr lang="en-US" sz="3200" b="1" dirty="0"/>
              <a:t>traversal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08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BFS Traversal </a:t>
            </a:r>
            <a:br>
              <a:rPr lang="en-US" sz="3200" b="1" dirty="0"/>
            </a:br>
            <a:r>
              <a:rPr lang="en-US" sz="3200" b="1" dirty="0"/>
              <a:t>in Undirected Graphs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3952964" y="1600200"/>
            <a:ext cx="4733836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2676436" y="1905000"/>
            <a:ext cx="3267164" cy="3124200"/>
            <a:chOff x="2817706" y="1371600"/>
            <a:chExt cx="3267164" cy="3124200"/>
          </a:xfrm>
        </p:grpSpPr>
        <p:grpSp>
          <p:nvGrpSpPr>
            <p:cNvPr id="5" name="Group 4"/>
            <p:cNvGrpSpPr/>
            <p:nvPr/>
          </p:nvGrpSpPr>
          <p:grpSpPr>
            <a:xfrm>
              <a:off x="3124199" y="1676400"/>
              <a:ext cx="2722660" cy="2632593"/>
              <a:chOff x="4419600" y="2362200"/>
              <a:chExt cx="3023839" cy="3210622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2362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419600" y="3048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800600" y="367711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419600" y="437034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562600" y="321712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676900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257800" y="53442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214839" y="48387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172200" y="3733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400800" y="513885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676900" y="2362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020622" y="37821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781800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>
                <a:stCxn id="9" idx="6"/>
                <a:endCxn id="11" idx="2"/>
              </p:cNvCxnSpPr>
              <p:nvPr/>
            </p:nvCxnSpPr>
            <p:spPr>
              <a:xfrm flipV="1">
                <a:off x="4648200" y="4342471"/>
                <a:ext cx="1028700" cy="1031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7" idx="6"/>
                <a:endCxn id="10" idx="2"/>
              </p:cNvCxnSpPr>
              <p:nvPr/>
            </p:nvCxnSpPr>
            <p:spPr>
              <a:xfrm>
                <a:off x="4648200" y="3123271"/>
                <a:ext cx="914400" cy="1691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6"/>
              </p:cNvCxnSpPr>
              <p:nvPr/>
            </p:nvCxnSpPr>
            <p:spPr>
              <a:xfrm flipV="1">
                <a:off x="4648200" y="2399371"/>
                <a:ext cx="1042651" cy="279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533901" y="2605114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endCxn id="18" idx="3"/>
              </p:cNvCxnSpPr>
              <p:nvPr/>
            </p:nvCxnSpPr>
            <p:spPr>
              <a:xfrm flipV="1">
                <a:off x="5780037" y="2970871"/>
                <a:ext cx="1035241" cy="2681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2" idx="1"/>
                <a:endCxn id="9" idx="4"/>
              </p:cNvCxnSpPr>
              <p:nvPr/>
            </p:nvCxnSpPr>
            <p:spPr>
              <a:xfrm flipH="1" flipV="1">
                <a:off x="4533900" y="4559920"/>
                <a:ext cx="757378" cy="7787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533901" y="3262871"/>
                <a:ext cx="0" cy="10937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0" idx="4"/>
                <a:endCxn id="68" idx="0"/>
              </p:cNvCxnSpPr>
              <p:nvPr/>
            </p:nvCxnSpPr>
            <p:spPr>
              <a:xfrm>
                <a:off x="5676900" y="3445727"/>
                <a:ext cx="124558" cy="82528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6" idx="6"/>
                <a:endCxn id="18" idx="1"/>
              </p:cNvCxnSpPr>
              <p:nvPr/>
            </p:nvCxnSpPr>
            <p:spPr>
              <a:xfrm>
                <a:off x="5905500" y="2437471"/>
                <a:ext cx="909778" cy="3819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endCxn id="18" idx="5"/>
              </p:cNvCxnSpPr>
              <p:nvPr/>
            </p:nvCxnSpPr>
            <p:spPr>
              <a:xfrm flipH="1" flipV="1">
                <a:off x="6976922" y="3020098"/>
                <a:ext cx="171344" cy="7594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1" idx="6"/>
                <a:endCxn id="17" idx="3"/>
              </p:cNvCxnSpPr>
              <p:nvPr/>
            </p:nvCxnSpPr>
            <p:spPr>
              <a:xfrm flipV="1">
                <a:off x="5905500" y="3938215"/>
                <a:ext cx="1148600" cy="4042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13" idx="3"/>
              </p:cNvCxnSpPr>
              <p:nvPr/>
            </p:nvCxnSpPr>
            <p:spPr>
              <a:xfrm flipV="1">
                <a:off x="6503779" y="5033822"/>
                <a:ext cx="744537" cy="735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7" idx="5"/>
                <a:endCxn id="8" idx="1"/>
              </p:cNvCxnSpPr>
              <p:nvPr/>
            </p:nvCxnSpPr>
            <p:spPr>
              <a:xfrm>
                <a:off x="4614722" y="3243122"/>
                <a:ext cx="219355" cy="4674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154525" y="4034957"/>
                <a:ext cx="225217" cy="86338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0" idx="3"/>
                <a:endCxn id="12" idx="0"/>
              </p:cNvCxnSpPr>
              <p:nvPr/>
            </p:nvCxnSpPr>
            <p:spPr>
              <a:xfrm flipH="1">
                <a:off x="5372101" y="3412249"/>
                <a:ext cx="223977" cy="19319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11" idx="4"/>
              </p:cNvCxnSpPr>
              <p:nvPr/>
            </p:nvCxnSpPr>
            <p:spPr>
              <a:xfrm>
                <a:off x="5791201" y="4495801"/>
                <a:ext cx="631756" cy="6450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14" idx="6"/>
              </p:cNvCxnSpPr>
              <p:nvPr/>
            </p:nvCxnSpPr>
            <p:spPr>
              <a:xfrm flipV="1">
                <a:off x="6400800" y="3813006"/>
                <a:ext cx="666644" cy="3509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10" idx="2"/>
                <a:endCxn id="8" idx="6"/>
              </p:cNvCxnSpPr>
              <p:nvPr/>
            </p:nvCxnSpPr>
            <p:spPr>
              <a:xfrm flipH="1">
                <a:off x="5029200" y="3292398"/>
                <a:ext cx="533400" cy="4599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9" idx="7"/>
                <a:endCxn id="8" idx="3"/>
              </p:cNvCxnSpPr>
              <p:nvPr/>
            </p:nvCxnSpPr>
            <p:spPr>
              <a:xfrm flipV="1">
                <a:off x="4614722" y="3833208"/>
                <a:ext cx="219356" cy="53159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14" idx="7"/>
                <a:endCxn id="18" idx="4"/>
              </p:cNvCxnSpPr>
              <p:nvPr/>
            </p:nvCxnSpPr>
            <p:spPr>
              <a:xfrm flipV="1">
                <a:off x="6367322" y="3014547"/>
                <a:ext cx="528778" cy="7137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9" idx="4"/>
                <a:endCxn id="15" idx="2"/>
              </p:cNvCxnSpPr>
              <p:nvPr/>
            </p:nvCxnSpPr>
            <p:spPr>
              <a:xfrm>
                <a:off x="4533900" y="4559920"/>
                <a:ext cx="1866900" cy="65420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5653228" y="2581507"/>
                <a:ext cx="114301" cy="6263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13" idx="2"/>
              </p:cNvCxnSpPr>
              <p:nvPr/>
            </p:nvCxnSpPr>
            <p:spPr>
              <a:xfrm flipH="1" flipV="1">
                <a:off x="5898042" y="4435433"/>
                <a:ext cx="1316797" cy="51756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6" idx="5"/>
                <a:endCxn id="10" idx="1"/>
              </p:cNvCxnSpPr>
              <p:nvPr/>
            </p:nvCxnSpPr>
            <p:spPr>
              <a:xfrm>
                <a:off x="4614722" y="2557322"/>
                <a:ext cx="981356" cy="69328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16" idx="3"/>
                <a:endCxn id="7" idx="7"/>
              </p:cNvCxnSpPr>
              <p:nvPr/>
            </p:nvCxnSpPr>
            <p:spPr>
              <a:xfrm flipH="1">
                <a:off x="4614722" y="2557322"/>
                <a:ext cx="1095656" cy="5241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10" idx="6"/>
                <a:endCxn id="14" idx="1"/>
              </p:cNvCxnSpPr>
              <p:nvPr/>
            </p:nvCxnSpPr>
            <p:spPr>
              <a:xfrm>
                <a:off x="5791200" y="3331427"/>
                <a:ext cx="414478" cy="4358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5791200" y="3733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5800" y="1447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b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51306" y="4126468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c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38800" y="2678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d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30530" y="13716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17706" y="2133600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f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19400" y="3288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g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81400" y="27548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h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65506" y="2069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u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86400" y="190500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w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438711" y="276508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v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114800" y="3288268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r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38600" y="4050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s</a:t>
              </a:r>
            </a:p>
          </p:txBody>
        </p:sp>
      </p:grpSp>
      <p:sp>
        <p:nvSpPr>
          <p:cNvPr id="59" name="Oval 58"/>
          <p:cNvSpPr/>
          <p:nvPr/>
        </p:nvSpPr>
        <p:spPr>
          <a:xfrm>
            <a:off x="2981236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981236" y="2784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24236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024645" y="291566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308805" y="32766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114836" y="2590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571012" y="3329911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124236" y="3774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2981236" y="3851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36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uild="p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8" grpId="0" animBg="1"/>
      <p:bldP spid="68" grpId="1" animBg="1"/>
      <p:bldP spid="70" grpId="0" animBg="1"/>
      <p:bldP spid="70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9748</TotalTime>
  <Words>1252</Words>
  <Application>Microsoft Macintosh PowerPoint</Application>
  <PresentationFormat>On-screen Show (4:3)</PresentationFormat>
  <Paragraphs>459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Cambria Math</vt:lpstr>
      <vt:lpstr>Office Theme</vt:lpstr>
      <vt:lpstr>Data Structures and Algorithms (ESO207A) </vt:lpstr>
      <vt:lpstr>RECAP of Last Lecture</vt:lpstr>
      <vt:lpstr>Stack</vt:lpstr>
      <vt:lpstr>Queue</vt:lpstr>
      <vt:lpstr>PowerPoint Presentation</vt:lpstr>
      <vt:lpstr>PowerPoint Presentation</vt:lpstr>
      <vt:lpstr>Simulating a queue</vt:lpstr>
      <vt:lpstr> Breadth First Search traversal</vt:lpstr>
      <vt:lpstr>BFS Traversal  in Undirected Graphs</vt:lpstr>
      <vt:lpstr>BFS traversal of G from a vertex x</vt:lpstr>
      <vt:lpstr>Observations about BFS(x) </vt:lpstr>
      <vt:lpstr>Correctness of BFS traversal</vt:lpstr>
      <vt:lpstr>The key idea</vt:lpstr>
      <vt:lpstr>Homework</vt:lpstr>
      <vt:lpstr> BFS tree</vt:lpstr>
      <vt:lpstr>BFS traversal gives a tree</vt:lpstr>
      <vt:lpstr> A nontrivial application of BFS traversal</vt:lpstr>
      <vt:lpstr>Bipartite graph</vt:lpstr>
      <vt:lpstr>Nontriviality  in determining whether a graph is bipartite</vt:lpstr>
      <vt:lpstr>Bipartite graph</vt:lpstr>
      <vt:lpstr>Bipartite graph</vt:lpstr>
      <vt:lpstr>Bipartite graph</vt:lpstr>
      <vt:lpstr>Subgraph</vt:lpstr>
      <vt:lpstr>Bipartite graph</vt:lpstr>
      <vt:lpstr> An algorithm for determining if a given graph is bipartite </vt:lpstr>
      <vt:lpstr>Compute a BFS tree at any vertex x.</vt:lpstr>
      <vt:lpstr>PowerPoint Presentation</vt:lpstr>
      <vt:lpstr>What if there is an edge 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1028</cp:revision>
  <dcterms:created xsi:type="dcterms:W3CDTF">2011-12-03T04:13:03Z</dcterms:created>
  <dcterms:modified xsi:type="dcterms:W3CDTF">2022-10-10T15:20:54Z</dcterms:modified>
</cp:coreProperties>
</file>