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11" r:id="rId2"/>
    <p:sldId id="406" r:id="rId3"/>
    <p:sldId id="445" r:id="rId4"/>
    <p:sldId id="446" r:id="rId5"/>
    <p:sldId id="442" r:id="rId6"/>
    <p:sldId id="354" r:id="rId7"/>
    <p:sldId id="400" r:id="rId8"/>
    <p:sldId id="417" r:id="rId9"/>
    <p:sldId id="397" r:id="rId10"/>
    <p:sldId id="396" r:id="rId11"/>
    <p:sldId id="447" r:id="rId12"/>
    <p:sldId id="401" r:id="rId13"/>
    <p:sldId id="412" r:id="rId14"/>
    <p:sldId id="448" r:id="rId15"/>
    <p:sldId id="407" r:id="rId16"/>
    <p:sldId id="420" r:id="rId17"/>
    <p:sldId id="424" r:id="rId18"/>
    <p:sldId id="410" r:id="rId19"/>
    <p:sldId id="391" r:id="rId20"/>
    <p:sldId id="404" r:id="rId21"/>
    <p:sldId id="392" r:id="rId22"/>
    <p:sldId id="393" r:id="rId23"/>
    <p:sldId id="394" r:id="rId24"/>
    <p:sldId id="395" r:id="rId25"/>
    <p:sldId id="450" r:id="rId26"/>
    <p:sldId id="41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9" autoAdjust="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29.png"/><Relationship Id="rId3" Type="http://schemas.openxmlformats.org/officeDocument/2006/relationships/image" Target="../media/image42.png"/><Relationship Id="rId7" Type="http://schemas.openxmlformats.org/officeDocument/2006/relationships/image" Target="../media/image191.png"/><Relationship Id="rId12" Type="http://schemas.openxmlformats.org/officeDocument/2006/relationships/image" Target="../media/image2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5" Type="http://schemas.openxmlformats.org/officeDocument/2006/relationships/image" Target="../media/image410.png"/><Relationship Id="rId10" Type="http://schemas.openxmlformats.org/officeDocument/2006/relationships/image" Target="../media/image4.jpeg"/><Relationship Id="rId4" Type="http://schemas.openxmlformats.org/officeDocument/2006/relationships/image" Target="../media/image210.png"/><Relationship Id="rId9" Type="http://schemas.openxmlformats.org/officeDocument/2006/relationships/image" Target="../media/image25.png"/><Relationship Id="rId14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29.png"/><Relationship Id="rId3" Type="http://schemas.openxmlformats.org/officeDocument/2006/relationships/image" Target="../media/image42.png"/><Relationship Id="rId7" Type="http://schemas.openxmlformats.org/officeDocument/2006/relationships/image" Target="../media/image191.png"/><Relationship Id="rId12" Type="http://schemas.openxmlformats.org/officeDocument/2006/relationships/image" Target="../media/image2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.png"/><Relationship Id="rId5" Type="http://schemas.openxmlformats.org/officeDocument/2006/relationships/image" Target="../media/image220.png"/><Relationship Id="rId15" Type="http://schemas.openxmlformats.org/officeDocument/2006/relationships/image" Target="../media/image132.png"/><Relationship Id="rId10" Type="http://schemas.openxmlformats.org/officeDocument/2006/relationships/image" Target="../media/image4.jpeg"/><Relationship Id="rId4" Type="http://schemas.openxmlformats.org/officeDocument/2006/relationships/image" Target="../media/image210.png"/><Relationship Id="rId9" Type="http://schemas.openxmlformats.org/officeDocument/2006/relationships/image" Target="../media/image25.png"/><Relationship Id="rId14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Average case time complexity of Algorithms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Average running time </a:t>
            </a:r>
            <a:r>
              <a:rPr lang="en-US" sz="2000" b="1" dirty="0">
                <a:solidFill>
                  <a:schemeClr val="tx1"/>
                </a:solidFill>
              </a:rPr>
              <a:t>of </a:t>
            </a:r>
            <a:r>
              <a:rPr lang="en-US" sz="2000" b="1" dirty="0">
                <a:solidFill>
                  <a:srgbClr val="7030A0"/>
                </a:solidFill>
              </a:rPr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Partition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2551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25515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000" t="-6667" r="-3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545468" cy="674132"/>
            <a:chOff x="5257800" y="5105400"/>
            <a:chExt cx="1545468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27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2761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960" t="-10000" r="-297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Worst case time complexity: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C004B2-5714-054A-B005-83BBBD06C0E2}"/>
                  </a:ext>
                </a:extLst>
              </p:cNvPr>
              <p:cNvSpPr txBox="1"/>
              <p:nvPr/>
            </p:nvSpPr>
            <p:spPr>
              <a:xfrm>
                <a:off x="4038600" y="5012877"/>
                <a:ext cx="85786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C004B2-5714-054A-B005-83BBBD06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12877"/>
                <a:ext cx="857864" cy="37555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3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1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Deriving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8220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Assumption</a:t>
            </a:r>
            <a:r>
              <a:rPr lang="en-US" sz="2400" b="1" dirty="0"/>
              <a:t> (just for </a:t>
            </a:r>
            <a:r>
              <a:rPr lang="en-US" sz="2400" b="1" u="sng" dirty="0"/>
              <a:t>a neat</a:t>
            </a:r>
            <a:r>
              <a:rPr lang="en-US" sz="2400" b="1" dirty="0"/>
              <a:t> analysis): 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All elements are </a:t>
            </a:r>
            <a:r>
              <a:rPr lang="en-US" sz="2000" b="1" u="sng" dirty="0"/>
              <a:t>distinct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Each recursive call selects the </a:t>
            </a:r>
            <a:r>
              <a:rPr lang="en-US" sz="2000" b="1" u="sng" dirty="0"/>
              <a:t>first element</a:t>
            </a:r>
            <a:r>
              <a:rPr lang="en-US" sz="2000" dirty="0"/>
              <a:t> of the </a:t>
            </a:r>
            <a:r>
              <a:rPr lang="en-US" sz="2000" dirty="0" err="1"/>
              <a:t>subarray</a:t>
            </a:r>
            <a:r>
              <a:rPr lang="en-US" sz="2000" dirty="0"/>
              <a:t> as the pivot element.</a:t>
            </a:r>
          </a:p>
          <a:p>
            <a:endParaRPr lang="en-US" sz="20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Average running time for Quick sort on input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2800" dirty="0">
                            <a:ea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800" b="1" i="1" smtClean="0">
                            <a:latin typeface="Cambria Math"/>
                          </a:rPr>
                          <m:t>𝑸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48000" y="1295400"/>
            <a:ext cx="3544047" cy="1752600"/>
            <a:chOff x="3048000" y="1295400"/>
            <a:chExt cx="3544047" cy="1752600"/>
          </a:xfrm>
        </p:grpSpPr>
        <p:sp>
          <p:nvSpPr>
            <p:cNvPr id="6" name="Oval 5"/>
            <p:cNvSpPr/>
            <p:nvPr/>
          </p:nvSpPr>
          <p:spPr>
            <a:xfrm>
              <a:off x="3276600" y="1295400"/>
              <a:ext cx="2971800" cy="1295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All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permutations of 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,… 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77" t="-8197" r="-189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be the set of all those permutations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that begin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fraction of all permutations constitutes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be the average running time of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the 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)’s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We now need to derive an expression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  <a:r>
                  <a:rPr lang="en-US" sz="1800" dirty="0"/>
                  <a:t>For this purpose, we need to have a closer look at the execution of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  <a:blipFill rotWithShape="1">
                <a:blip r:embed="rId3"/>
                <a:stretch>
                  <a:fillRect l="-772" t="-571" r="-842" b="-1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57239" y="1282390"/>
            <a:ext cx="1776761" cy="1271239"/>
            <a:chOff x="3557239" y="1282390"/>
            <a:chExt cx="1776761" cy="1271239"/>
          </a:xfrm>
        </p:grpSpPr>
        <p:sp>
          <p:nvSpPr>
            <p:cNvPr id="7" name="Freeform 6"/>
            <p:cNvSpPr/>
            <p:nvPr/>
          </p:nvSpPr>
          <p:spPr>
            <a:xfrm>
              <a:off x="3557239" y="1382751"/>
              <a:ext cx="446049" cy="925551"/>
            </a:xfrm>
            <a:custGeom>
              <a:avLst/>
              <a:gdLst>
                <a:gd name="connsiteX0" fmla="*/ 446049 w 446049"/>
                <a:gd name="connsiteY0" fmla="*/ 0 h 925551"/>
                <a:gd name="connsiteX1" fmla="*/ 367990 w 446049"/>
                <a:gd name="connsiteY1" fmla="*/ 557561 h 925551"/>
                <a:gd name="connsiteX2" fmla="*/ 0 w 446049"/>
                <a:gd name="connsiteY2" fmla="*/ 925551 h 9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049" h="925551">
                  <a:moveTo>
                    <a:pt x="446049" y="0"/>
                  </a:moveTo>
                  <a:cubicBezTo>
                    <a:pt x="444190" y="201651"/>
                    <a:pt x="442332" y="403302"/>
                    <a:pt x="367990" y="557561"/>
                  </a:cubicBezTo>
                  <a:cubicBezTo>
                    <a:pt x="293648" y="711820"/>
                    <a:pt x="146824" y="818685"/>
                    <a:pt x="0" y="92555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947533" y="1282390"/>
              <a:ext cx="825190" cy="602166"/>
            </a:xfrm>
            <a:custGeom>
              <a:avLst/>
              <a:gdLst>
                <a:gd name="connsiteX0" fmla="*/ 0 w 591014"/>
                <a:gd name="connsiteY0" fmla="*/ 591015 h 591015"/>
                <a:gd name="connsiteX1" fmla="*/ 423746 w 591014"/>
                <a:gd name="connsiteY1" fmla="*/ 356839 h 591015"/>
                <a:gd name="connsiteX2" fmla="*/ 591014 w 591014"/>
                <a:gd name="connsiteY2" fmla="*/ 0 h 591015"/>
                <a:gd name="connsiteX0" fmla="*/ 0 w 685487"/>
                <a:gd name="connsiteY0" fmla="*/ 591015 h 591015"/>
                <a:gd name="connsiteX1" fmla="*/ 657921 w 685487"/>
                <a:gd name="connsiteY1" fmla="*/ 479503 h 591015"/>
                <a:gd name="connsiteX2" fmla="*/ 591014 w 685487"/>
                <a:gd name="connsiteY2" fmla="*/ 0 h 591015"/>
                <a:gd name="connsiteX0" fmla="*/ 0 w 825190"/>
                <a:gd name="connsiteY0" fmla="*/ 602166 h 602166"/>
                <a:gd name="connsiteX1" fmla="*/ 657921 w 825190"/>
                <a:gd name="connsiteY1" fmla="*/ 490654 h 602166"/>
                <a:gd name="connsiteX2" fmla="*/ 825190 w 825190"/>
                <a:gd name="connsiteY2" fmla="*/ 0 h 60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190" h="602166">
                  <a:moveTo>
                    <a:pt x="0" y="602166"/>
                  </a:moveTo>
                  <a:cubicBezTo>
                    <a:pt x="162622" y="534329"/>
                    <a:pt x="520390" y="591015"/>
                    <a:pt x="657921" y="490654"/>
                  </a:cubicBezTo>
                  <a:cubicBezTo>
                    <a:pt x="795452" y="390293"/>
                    <a:pt x="790807" y="129168"/>
                    <a:pt x="82519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464" y="1851103"/>
              <a:ext cx="205409" cy="702526"/>
            </a:xfrm>
            <a:custGeom>
              <a:avLst/>
              <a:gdLst>
                <a:gd name="connsiteX0" fmla="*/ 0 w 145335"/>
                <a:gd name="connsiteY0" fmla="*/ 0 h 791736"/>
                <a:gd name="connsiteX1" fmla="*/ 144966 w 145335"/>
                <a:gd name="connsiteY1" fmla="*/ 144966 h 791736"/>
                <a:gd name="connsiteX2" fmla="*/ 33453 w 145335"/>
                <a:gd name="connsiteY2" fmla="*/ 791736 h 791736"/>
                <a:gd name="connsiteX0" fmla="*/ 0 w 234328"/>
                <a:gd name="connsiteY0" fmla="*/ 0 h 791736"/>
                <a:gd name="connsiteX1" fmla="*/ 234175 w 234328"/>
                <a:gd name="connsiteY1" fmla="*/ 301083 h 791736"/>
                <a:gd name="connsiteX2" fmla="*/ 33453 w 234328"/>
                <a:gd name="connsiteY2" fmla="*/ 791736 h 791736"/>
                <a:gd name="connsiteX0" fmla="*/ 111512 w 205409"/>
                <a:gd name="connsiteY0" fmla="*/ 0 h 702526"/>
                <a:gd name="connsiteX1" fmla="*/ 200722 w 205409"/>
                <a:gd name="connsiteY1" fmla="*/ 211873 h 702526"/>
                <a:gd name="connsiteX2" fmla="*/ 0 w 205409"/>
                <a:gd name="connsiteY2" fmla="*/ 702526 h 70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09" h="702526">
                  <a:moveTo>
                    <a:pt x="111512" y="0"/>
                  </a:moveTo>
                  <a:cubicBezTo>
                    <a:pt x="181207" y="6505"/>
                    <a:pt x="219307" y="94785"/>
                    <a:pt x="200722" y="211873"/>
                  </a:cubicBezTo>
                  <a:cubicBezTo>
                    <a:pt x="182137" y="328961"/>
                    <a:pt x="58544" y="445119"/>
                    <a:pt x="0" y="70252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1839022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2133600"/>
            <a:ext cx="3733800" cy="609600"/>
            <a:chOff x="381000" y="2133600"/>
            <a:chExt cx="37338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63" t="-8197" r="-2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Bent-Up Arrow 18"/>
            <p:cNvSpPr/>
            <p:nvPr/>
          </p:nvSpPr>
          <p:spPr>
            <a:xfrm>
              <a:off x="3276600" y="2133600"/>
              <a:ext cx="838200" cy="491252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498" y="1143000"/>
            <a:ext cx="3743702" cy="609600"/>
            <a:chOff x="523498" y="1143000"/>
            <a:chExt cx="3743702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61" t="-8333" r="-252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Bent-Up Arrow 19"/>
            <p:cNvSpPr/>
            <p:nvPr/>
          </p:nvSpPr>
          <p:spPr>
            <a:xfrm flipV="1">
              <a:off x="3429000" y="1295400"/>
              <a:ext cx="838200" cy="457200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1752600"/>
            <a:ext cx="3440969" cy="369332"/>
            <a:chOff x="228600" y="1752600"/>
            <a:chExt cx="34409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66" t="-8333" r="-274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2971800" y="1861770"/>
              <a:ext cx="697769" cy="119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72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688967" y="2667000"/>
            <a:ext cx="3711833" cy="1708666"/>
            <a:chOff x="2688967" y="2667000"/>
            <a:chExt cx="3711833" cy="170866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7432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688967" y="2667000"/>
              <a:ext cx="2340233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03367" y="2667000"/>
              <a:ext cx="1883033" cy="1708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657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004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953000" y="2710934"/>
              <a:ext cx="1447800" cy="163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414344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45720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43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Many-to-one </a:t>
            </a:r>
          </a:p>
          <a:p>
            <a:pPr algn="ctr"/>
            <a:r>
              <a:rPr lang="en-US" sz="1600" dirty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loud Callout 96"/>
          <p:cNvSpPr/>
          <p:nvPr/>
        </p:nvSpPr>
        <p:spPr>
          <a:xfrm>
            <a:off x="6400800" y="2861965"/>
            <a:ext cx="2743200" cy="110043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also a uniform mapping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7391400" y="4264152"/>
            <a:ext cx="1216152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90800" y="5906869"/>
                <a:ext cx="44118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Permutations resulting from </a:t>
                </a:r>
                <a:r>
                  <a:rPr lang="en-US" b="1" dirty="0">
                    <a:solidFill>
                      <a:srgbClr val="7030A0"/>
                    </a:solidFill>
                  </a:rPr>
                  <a:t>Partition</a:t>
                </a:r>
                <a:r>
                  <a:rPr lang="en-US" dirty="0"/>
                  <a:t>().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906869"/>
                <a:ext cx="44118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05" t="-8197" r="-1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381000" y="6476999"/>
            <a:ext cx="8762999" cy="377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: Try to prove the lemma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  <p:bldP spid="87" grpId="0"/>
      <p:bldP spid="88" grpId="0"/>
      <p:bldP spid="91" grpId="0" animBg="1"/>
      <p:bldP spid="92" grpId="0" animBg="1"/>
      <p:bldP spid="97" grpId="0" animBg="1"/>
      <p:bldP spid="97" grpId="1" animBg="1"/>
      <p:bldP spid="8" grpId="0" animBg="1"/>
      <p:bldP spid="8" grpId="1" animBg="1"/>
      <p:bldP spid="89" grpId="0" animBg="1"/>
      <p:bldP spid="89" grpId="1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Many-to-one </a:t>
            </a:r>
          </a:p>
          <a:p>
            <a:pPr algn="ctr"/>
            <a:r>
              <a:rPr lang="en-US" sz="1600" dirty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loud Callout 40"/>
              <p:cNvSpPr/>
              <p:nvPr/>
            </p:nvSpPr>
            <p:spPr>
              <a:xfrm>
                <a:off x="5823466" y="2663952"/>
                <a:ext cx="3244334" cy="1222248"/>
              </a:xfrm>
              <a:prstGeom prst="cloudCallout">
                <a:avLst>
                  <a:gd name="adj1" fmla="val -30101"/>
                  <a:gd name="adj2" fmla="val 7917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Can you now express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recursively ?</a:t>
                </a:r>
                <a:endParaRPr lang="en-US" dirty="0"/>
              </a:p>
            </p:txBody>
          </p:sp>
        </mc:Choice>
        <mc:Fallback xmlns="">
          <p:sp>
            <p:nvSpPr>
              <p:cNvPr id="41" name="Cloud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6" y="2663952"/>
                <a:ext cx="3244334" cy="1222248"/>
              </a:xfrm>
              <a:prstGeom prst="cloudCallout">
                <a:avLst>
                  <a:gd name="adj1" fmla="val -30101"/>
                  <a:gd name="adj2" fmla="val 79177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89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 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  ----1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showed previously that </a:t>
                </a:r>
                <a:r>
                  <a:rPr lang="en-US" sz="1800" b="1" dirty="0"/>
                  <a:t>: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----2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Can you express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recursively using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2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2000" dirty="0"/>
                  <a:t>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  <a:blipFill rotWithShape="1">
                <a:blip r:embed="rId2"/>
                <a:stretch>
                  <a:fillRect l="-772" t="-563" b="-5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43" t="-8197" r="-142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4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2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Solving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3314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 of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Main Objective:</a:t>
            </a:r>
          </a:p>
          <a:p>
            <a:r>
              <a:rPr lang="en-US" sz="2000" dirty="0"/>
              <a:t>Analyzing average time complexity of </a:t>
            </a:r>
            <a:r>
              <a:rPr lang="en-US" sz="2000" b="1" dirty="0" err="1">
                <a:solidFill>
                  <a:srgbClr val="7030A0"/>
                </a:solidFill>
              </a:rPr>
              <a:t>QuickSort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using </a:t>
            </a:r>
            <a:r>
              <a:rPr lang="en-US" sz="2000" b="1" dirty="0"/>
              <a:t>recurrence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Using mathematical induction.</a:t>
            </a:r>
          </a:p>
          <a:p>
            <a:pPr lvl="1"/>
            <a:r>
              <a:rPr lang="en-US" sz="1800" dirty="0"/>
              <a:t>Solving the recurrence exactly.</a:t>
            </a:r>
            <a:endParaRPr lang="en-US" sz="2000" dirty="0"/>
          </a:p>
          <a:p>
            <a:pPr marL="400050"/>
            <a:r>
              <a:rPr lang="en-US" sz="2000" dirty="0"/>
              <a:t>The outcome of this analysis will be quite surprising!</a:t>
            </a:r>
          </a:p>
          <a:p>
            <a:pPr marL="5715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Extra benefits:</a:t>
            </a:r>
          </a:p>
          <a:p>
            <a:pPr marL="400050"/>
            <a:r>
              <a:rPr lang="en-US" sz="2000" dirty="0"/>
              <a:t>You will learn a standard way of using mathematical induction to bound time complexity of an algorithm. You must try to internalize it.</a:t>
            </a:r>
          </a:p>
          <a:p>
            <a:pPr marL="400050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elementary 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𝐇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 </m:t>
                      </m:r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to approximate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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/>
                  <a:t> </a:t>
                </a:r>
                <a:r>
                  <a:rPr lang="en-US" sz="2000" dirty="0"/>
                  <a:t>+</a:t>
                </a:r>
                <a:r>
                  <a:rPr lang="en-US" sz="2000" b="1" dirty="0"/>
                  <a:t>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ᵞ</a:t>
                </a:r>
                <a:r>
                  <a:rPr lang="en-US" sz="2000" dirty="0"/>
                  <a:t>,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increases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where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ᵞ</a:t>
                </a:r>
                <a:r>
                  <a:rPr lang="en-US" sz="1800" b="1" dirty="0"/>
                  <a:t> </a:t>
                </a:r>
                <a:r>
                  <a:rPr lang="en-US" sz="1800" dirty="0"/>
                  <a:t>is</a:t>
                </a:r>
                <a:r>
                  <a:rPr lang="en-US" sz="1800" b="1" dirty="0"/>
                  <a:t> Euler’s constant ~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0.58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Hint: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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We shall calculate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/>
                  <a:t> using:</a:t>
                </a:r>
              </a:p>
              <a:p>
                <a:r>
                  <a:rPr lang="en-US" sz="1800" dirty="0"/>
                  <a:t>our knowledge of solving recurrences by substitution</a:t>
                </a:r>
              </a:p>
              <a:p>
                <a:r>
                  <a:rPr lang="en-US" sz="1800" dirty="0"/>
                  <a:t>our knowledge of solving recurrence by unfolding</a:t>
                </a:r>
              </a:p>
              <a:p>
                <a:r>
                  <a:rPr lang="en-US" sz="1800" dirty="0"/>
                  <a:t>our knowledge of simplifying a partial fraction (from JEE days)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Students should try to internalize the way the above tools are used.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276600" y="3276600"/>
            <a:ext cx="2133600" cy="1066800"/>
            <a:chOff x="3276600" y="3276600"/>
            <a:chExt cx="2133600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76600" y="4343400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76600" y="3276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76600" y="3505200"/>
              <a:ext cx="30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3924300"/>
              <a:ext cx="3048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4038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133850"/>
              <a:ext cx="304800" cy="20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41910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4238624"/>
              <a:ext cx="304800" cy="10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9714" y="3212068"/>
            <a:ext cx="1901886" cy="1055132"/>
            <a:chOff x="3279714" y="3212068"/>
            <a:chExt cx="1901886" cy="1055132"/>
          </a:xfrm>
        </p:grpSpPr>
        <p:sp>
          <p:nvSpPr>
            <p:cNvPr id="17" name="TextBox 16"/>
            <p:cNvSpPr txBox="1"/>
            <p:nvPr/>
          </p:nvSpPr>
          <p:spPr>
            <a:xfrm>
              <a:off x="3279714" y="321206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36854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38100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4800" y="39140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5728" y="39624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80528" y="39902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1/6</a:t>
              </a:r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5410200" y="2895600"/>
            <a:ext cx="3048000" cy="929116"/>
          </a:xfrm>
          <a:prstGeom prst="cloudCallout">
            <a:avLst>
              <a:gd name="adj1" fmla="val -45711"/>
              <a:gd name="adj2" fmla="val 706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Look at this figure, and relate it to the curve for function f(x)= 1/x and its integration… </a:t>
            </a:r>
          </a:p>
        </p:txBody>
      </p:sp>
    </p:spTree>
    <p:extLst>
      <p:ext uri="{BB962C8B-B14F-4D97-AF65-F5344CB8AC3E}">
        <p14:creationId xmlns:p14="http://schemas.microsoft.com/office/powerpoint/2010/main" val="337506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: average number of </a:t>
                </a:r>
                <a:r>
                  <a:rPr lang="en-US" sz="1800" u="sng" dirty="0"/>
                  <a:t>comparisons</a:t>
                </a:r>
                <a:r>
                  <a:rPr lang="en-US" sz="1800" dirty="0"/>
                  <a:t>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/>
                  <a:t> </a:t>
                </a:r>
                <a:r>
                  <a:rPr lang="en-US" sz="1800" dirty="0"/>
                  <a:t>on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elements.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                                 -----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will this equation appear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     -----</a:t>
                </a:r>
                <a:r>
                  <a:rPr lang="en-US" sz="1800" dirty="0">
                    <a:solidFill>
                      <a:srgbClr val="C0000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/>
                  <a:t>Subtracting </a:t>
                </a:r>
                <a:r>
                  <a:rPr lang="en-US" sz="1800" dirty="0">
                    <a:solidFill>
                      <a:srgbClr val="C00000"/>
                    </a:solidFill>
                  </a:rPr>
                  <a:t>2 </a:t>
                </a:r>
                <a:r>
                  <a:rPr lang="en-US" sz="1800" dirty="0"/>
                  <a:t>from </a:t>
                </a:r>
                <a:r>
                  <a:rPr lang="en-US" sz="18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/>
                  <a:t>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to solve/simplify it further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𝒈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,     </a:t>
                </a:r>
                <a:r>
                  <a:rPr lang="en-US" sz="1800" dirty="0">
                    <a:sym typeface="Wingdings" pitchFamily="2" charset="2"/>
                  </a:rPr>
                  <a:t>where</a:t>
                </a:r>
                <a:r>
                  <a:rPr lang="en-US" sz="2000" dirty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to simplify RHS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b="1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latin typeface="Cambria Math"/>
                  </a:rPr>
                  <a:t>            </a:t>
                </a:r>
                <a:r>
                  <a:rPr lang="en-US" sz="1800" b="1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ambria Math"/>
                  </a:rPr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20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to calculate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  <a:latin typeface="Cambria Math"/>
                  </a:rPr>
                  <a:t>                                      …                  </a:t>
                </a:r>
                <a:r>
                  <a:rPr lang="en-US" sz="1800" b="1" dirty="0"/>
                  <a:t>=   …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 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 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(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sz="1800" b="1" i="1" smtClean="0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            </a:t>
                </a:r>
                <a:r>
                  <a:rPr lang="en-US" sz="18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𝐇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=  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1800" dirty="0"/>
                  <a:t>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                 </a:t>
                </a:r>
                <a:r>
                  <a:rPr lang="en-US" sz="1800" dirty="0">
                    <a:latin typeface="Cambria Math"/>
                  </a:rPr>
                  <a:t>=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2(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74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3062" y="4495800"/>
                <a:ext cx="2462597" cy="527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b="1" dirty="0">
                    <a:latin typeface="Cambria Math"/>
                  </a:rPr>
                  <a:t> + (</a:t>
                </a:r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4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62" y="4495800"/>
                <a:ext cx="2462597" cy="527901"/>
              </a:xfrm>
              <a:prstGeom prst="rect">
                <a:avLst/>
              </a:prstGeom>
              <a:blipFill rotWithShape="1">
                <a:blip r:embed="rId3"/>
                <a:stretch>
                  <a:fillRect l="-1980" t="-72093" r="-3465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>
                        <a:latin typeface="Cambria Math"/>
                      </a:rPr>
                      <m:t>𝐇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 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         </a:t>
                </a:r>
                <a:r>
                  <a:rPr lang="en-US" sz="2000" dirty="0">
                    <a:latin typeface="Cambria Math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+ 1.16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  <a:r>
                  <a:rPr lang="en-US" sz="1800" dirty="0"/>
                  <a:t>The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approaches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1.39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best case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worst case no.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>
                        <a:latin typeface="Cambria Math"/>
                      </a:rPr>
                      <m:t>𝐇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 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         </a:t>
                </a:r>
                <a:r>
                  <a:rPr lang="en-US" sz="2000" dirty="0">
                    <a:latin typeface="Cambria Math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+ 1.16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  <a:r>
                  <a:rPr lang="en-US" sz="1800" dirty="0"/>
                  <a:t>The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approaches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1.39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Quick sort </a:t>
            </a:r>
            <a:r>
              <a:rPr lang="en-US" sz="3200" b="1" dirty="0"/>
              <a:t>versus </a:t>
            </a:r>
            <a:r>
              <a:rPr lang="en-US" sz="3200" b="1" dirty="0">
                <a:solidFill>
                  <a:srgbClr val="006C31"/>
                </a:solidFill>
              </a:rPr>
              <a:t>Merge Sort</a:t>
            </a:r>
            <a:endParaRPr lang="en-IN" sz="32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6325"/>
              </p:ext>
            </p:extLst>
          </p:nvPr>
        </p:nvGraphicFramePr>
        <p:xfrm>
          <a:off x="1066800" y="4343400"/>
          <a:ext cx="7467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Best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6924" y="51054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5105400"/>
                <a:ext cx="106567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6924" y="57150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5715000"/>
                <a:ext cx="106567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6924" y="64008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6400800"/>
                <a:ext cx="106567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1924" y="57912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24" y="5791200"/>
                <a:ext cx="106567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8124" y="64124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24" y="6412468"/>
                <a:ext cx="1141659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0453" y="5117068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53" y="5117068"/>
                <a:ext cx="1530547" cy="369332"/>
              </a:xfrm>
              <a:prstGeom prst="rect">
                <a:avLst/>
              </a:prstGeom>
              <a:blipFill>
                <a:blip r:embed="rId5"/>
                <a:stretch>
                  <a:fillRect l="-327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Ribbon 12"/>
          <p:cNvSpPr/>
          <p:nvPr/>
        </p:nvSpPr>
        <p:spPr>
          <a:xfrm>
            <a:off x="1066801" y="274638"/>
            <a:ext cx="6934200" cy="9557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Find the answer on your own in the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</a:t>
            </a:r>
            <a:r>
              <a:rPr lang="en-US" b="1" dirty="0">
                <a:solidFill>
                  <a:srgbClr val="C00000"/>
                </a:solidFill>
              </a:rPr>
              <a:t>programming assignment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419593-906F-7B48-814B-6B5A2712D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52" y="1820509"/>
            <a:ext cx="1879752" cy="1879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7E966B-C5C6-1143-99CD-F17C94231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3" y="1599178"/>
            <a:ext cx="1690687" cy="22055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AE97F1-1EFE-A74D-9131-9732FBD6E2C6}"/>
              </a:ext>
            </a:extLst>
          </p:cNvPr>
          <p:cNvSpPr txBox="1"/>
          <p:nvPr/>
        </p:nvSpPr>
        <p:spPr>
          <a:xfrm>
            <a:off x="3936549" y="1250157"/>
            <a:ext cx="2000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John von Neumann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86E61-A2E3-7E47-9ECB-FB6098F97529}"/>
              </a:ext>
            </a:extLst>
          </p:cNvPr>
          <p:cNvSpPr txBox="1"/>
          <p:nvPr/>
        </p:nvSpPr>
        <p:spPr>
          <a:xfrm>
            <a:off x="6732718" y="1349024"/>
            <a:ext cx="14697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C. A. R. Hoare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8BA16-2066-A34A-8577-EB5B898516ED}"/>
              </a:ext>
            </a:extLst>
          </p:cNvPr>
          <p:cNvSpPr txBox="1"/>
          <p:nvPr/>
        </p:nvSpPr>
        <p:spPr>
          <a:xfrm>
            <a:off x="4206740" y="3897868"/>
            <a:ext cx="18130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Merge Sort</a:t>
            </a:r>
            <a:r>
              <a:rPr lang="en-US" dirty="0"/>
              <a:t>, 1945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F1990-6819-0344-A257-DB43ACBC6DB1}"/>
              </a:ext>
            </a:extLst>
          </p:cNvPr>
          <p:cNvSpPr txBox="1"/>
          <p:nvPr/>
        </p:nvSpPr>
        <p:spPr>
          <a:xfrm>
            <a:off x="6589795" y="3904886"/>
            <a:ext cx="17556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Quick Sort</a:t>
            </a:r>
            <a:r>
              <a:rPr lang="en-US" dirty="0"/>
              <a:t>, 1960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0AA9-96AE-2DD5-8910-BC2708C8ED6E}"/>
              </a:ext>
            </a:extLst>
          </p:cNvPr>
          <p:cNvSpPr txBox="1"/>
          <p:nvPr/>
        </p:nvSpPr>
        <p:spPr>
          <a:xfrm>
            <a:off x="152400" y="1905000"/>
            <a:ext cx="342997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After seeing this table, </a:t>
            </a:r>
          </a:p>
          <a:p>
            <a:r>
              <a:rPr lang="en-US" sz="1800" u="sng" dirty="0"/>
              <a:t>no one would prefer </a:t>
            </a:r>
            <a:r>
              <a:rPr lang="en-US" sz="1800" b="1" dirty="0">
                <a:solidFill>
                  <a:srgbClr val="7030A0"/>
                </a:solidFill>
              </a:rPr>
              <a:t>Quick sort </a:t>
            </a:r>
            <a:r>
              <a:rPr lang="en-US" sz="1800" dirty="0"/>
              <a:t>to </a:t>
            </a:r>
          </a:p>
          <a:p>
            <a:r>
              <a:rPr lang="en-US" sz="1800" b="1" dirty="0">
                <a:solidFill>
                  <a:srgbClr val="006C31"/>
                </a:solidFill>
              </a:rPr>
              <a:t>Merge sort</a:t>
            </a:r>
            <a:r>
              <a:rPr lang="en-US" sz="1800" dirty="0"/>
              <a:t>. Isn’t it ?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15CD7-E873-042A-12F6-D2556CB0A12E}"/>
              </a:ext>
            </a:extLst>
          </p:cNvPr>
          <p:cNvSpPr txBox="1"/>
          <p:nvPr/>
        </p:nvSpPr>
        <p:spPr>
          <a:xfrm>
            <a:off x="115957" y="3104582"/>
            <a:ext cx="378321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But </a:t>
            </a:r>
            <a:r>
              <a:rPr lang="en-US" sz="1800" b="1" dirty="0">
                <a:solidFill>
                  <a:srgbClr val="7030A0"/>
                </a:solidFill>
              </a:rPr>
              <a:t>Quick sort </a:t>
            </a:r>
            <a:r>
              <a:rPr lang="en-US" sz="1800" dirty="0"/>
              <a:t>is there in the library of</a:t>
            </a:r>
          </a:p>
          <a:p>
            <a:r>
              <a:rPr lang="en-US" dirty="0"/>
              <a:t>C, C++, Java,…</a:t>
            </a:r>
            <a:r>
              <a:rPr lang="en-US" sz="1800" dirty="0"/>
              <a:t>  Why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4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6" grpId="0" animBg="1"/>
      <p:bldP spid="17" grpId="0" animBg="1"/>
      <p:bldP spid="18" grpId="0" animBg="1"/>
      <p:bldP spid="19" grpId="0" animBg="1"/>
      <p:bldP spid="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Sorting</a:t>
            </a:r>
            <a:r>
              <a:rPr lang="en-US" sz="3600" b="1" dirty="0"/>
              <a:t> Algorithms from ESC101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Selection Sort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Bubble Sort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Insertion Sort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986775" y="1905000"/>
            <a:ext cx="4114800" cy="762000"/>
            <a:chOff x="457200" y="1828800"/>
            <a:chExt cx="4114800" cy="7620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dirty="0"/>
                  <a:t>0        1         2       3        4        5       6       7        8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7200" y="2145268"/>
                  <a:ext cx="41056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145268"/>
                  <a:ext cx="410561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914740" y="4414043"/>
            <a:ext cx="4238660" cy="785835"/>
            <a:chOff x="356525" y="2133600"/>
            <a:chExt cx="4238660" cy="785835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2133600"/>
              <a:ext cx="4114800" cy="785835"/>
              <a:chOff x="2514600" y="4572000"/>
              <a:chExt cx="4114800" cy="78583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2514600" y="4988503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dirty="0"/>
                  <a:t>0        1         2       3        4        5       6       7        8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6525" y="2145268"/>
                  <a:ext cx="423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𝟒𝟏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𝟑𝟔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25" y="2145268"/>
                  <a:ext cx="42386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998840-8963-0242-A18F-337268A490A0}"/>
              </a:ext>
            </a:extLst>
          </p:cNvPr>
          <p:cNvCxnSpPr>
            <a:cxnSpLocks/>
          </p:cNvCxnSpPr>
          <p:nvPr/>
        </p:nvCxnSpPr>
        <p:spPr>
          <a:xfrm>
            <a:off x="4264049" y="2667000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8549D-7FA2-F34D-94F6-37411D03BD97}"/>
              </a:ext>
            </a:extLst>
          </p:cNvPr>
          <p:cNvCxnSpPr>
            <a:cxnSpLocks/>
          </p:cNvCxnSpPr>
          <p:nvPr/>
        </p:nvCxnSpPr>
        <p:spPr>
          <a:xfrm>
            <a:off x="47212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FA4CDE-09AC-F648-B090-4DE22FEFAB65}"/>
              </a:ext>
            </a:extLst>
          </p:cNvPr>
          <p:cNvCxnSpPr>
            <a:cxnSpLocks/>
          </p:cNvCxnSpPr>
          <p:nvPr/>
        </p:nvCxnSpPr>
        <p:spPr>
          <a:xfrm>
            <a:off x="51784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334C15-39FB-0B44-9B69-80DEBFBB4EA3}"/>
              </a:ext>
            </a:extLst>
          </p:cNvPr>
          <p:cNvCxnSpPr>
            <a:cxnSpLocks/>
          </p:cNvCxnSpPr>
          <p:nvPr/>
        </p:nvCxnSpPr>
        <p:spPr>
          <a:xfrm>
            <a:off x="56356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AD58DB-7113-574B-A2BA-9DA281A32A8B}"/>
              </a:ext>
            </a:extLst>
          </p:cNvPr>
          <p:cNvCxnSpPr>
            <a:cxnSpLocks/>
          </p:cNvCxnSpPr>
          <p:nvPr/>
        </p:nvCxnSpPr>
        <p:spPr>
          <a:xfrm>
            <a:off x="6092849" y="2679167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C7445B-4F96-9640-8FC0-7D25C58DBF94}"/>
              </a:ext>
            </a:extLst>
          </p:cNvPr>
          <p:cNvCxnSpPr>
            <a:cxnSpLocks/>
          </p:cNvCxnSpPr>
          <p:nvPr/>
        </p:nvCxnSpPr>
        <p:spPr>
          <a:xfrm>
            <a:off x="65500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103B86-1C61-D84A-9069-2A916DE7A6BC}"/>
              </a:ext>
            </a:extLst>
          </p:cNvPr>
          <p:cNvCxnSpPr>
            <a:cxnSpLocks/>
          </p:cNvCxnSpPr>
          <p:nvPr/>
        </p:nvCxnSpPr>
        <p:spPr>
          <a:xfrm>
            <a:off x="70072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E9586F-F394-164F-9702-91FEA57D946E}"/>
              </a:ext>
            </a:extLst>
          </p:cNvPr>
          <p:cNvCxnSpPr>
            <a:cxnSpLocks/>
          </p:cNvCxnSpPr>
          <p:nvPr/>
        </p:nvCxnSpPr>
        <p:spPr>
          <a:xfrm>
            <a:off x="74644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104343-00A4-FD45-8427-162A8BA5F68D}"/>
              </a:ext>
            </a:extLst>
          </p:cNvPr>
          <p:cNvCxnSpPr>
            <a:cxnSpLocks/>
          </p:cNvCxnSpPr>
          <p:nvPr/>
        </p:nvCxnSpPr>
        <p:spPr>
          <a:xfrm>
            <a:off x="79216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4111" y="3306546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11" y="3306546"/>
                <a:ext cx="41561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6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BCC156-AF9C-DD4B-B837-3716D8B1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000" dirty="0"/>
              <a:t>Selection Sort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Bubble Sort</a:t>
            </a:r>
          </a:p>
          <a:p>
            <a:endParaRPr lang="en-US" sz="2000" dirty="0"/>
          </a:p>
          <a:p>
            <a:r>
              <a:rPr lang="en-US" sz="2000" dirty="0"/>
              <a:t>Insertion Sort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5BF6D-EA13-F54B-8787-B7C0AA3E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Sorting</a:t>
            </a:r>
            <a:r>
              <a:rPr lang="en-US" sz="3600" b="1" dirty="0"/>
              <a:t>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CAC24-4875-2646-85C3-8EE23D9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5664DC-48C2-7B43-AE57-707102077711}"/>
                  </a:ext>
                </a:extLst>
              </p:cNvPr>
              <p:cNvSpPr txBox="1"/>
              <p:nvPr/>
            </p:nvSpPr>
            <p:spPr>
              <a:xfrm>
                <a:off x="3353924" y="1600200"/>
                <a:ext cx="85786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5664DC-48C2-7B43-AE57-70710207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924" y="1600200"/>
                <a:ext cx="857864" cy="37555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9704DA-9100-2C41-8EEA-7E932521DD35}"/>
                  </a:ext>
                </a:extLst>
              </p:cNvPr>
              <p:cNvSpPr txBox="1"/>
              <p:nvPr/>
            </p:nvSpPr>
            <p:spPr>
              <a:xfrm>
                <a:off x="3333136" y="2367648"/>
                <a:ext cx="85786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9704DA-9100-2C41-8EEA-7E932521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36" y="2367648"/>
                <a:ext cx="857864" cy="37555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27217-63FE-3447-A51F-B2F5F585A4BA}"/>
                  </a:ext>
                </a:extLst>
              </p:cNvPr>
              <p:cNvSpPr txBox="1"/>
              <p:nvPr/>
            </p:nvSpPr>
            <p:spPr>
              <a:xfrm>
                <a:off x="3352800" y="3200400"/>
                <a:ext cx="85786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27217-63FE-3447-A51F-B2F5F585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200400"/>
                <a:ext cx="857864" cy="37555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5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1129492"/>
            <a:ext cx="2343150" cy="3056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762000"/>
            <a:ext cx="2000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John von Neumann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3340" y="4267200"/>
            <a:ext cx="18130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Merge Sort</a:t>
            </a:r>
            <a:r>
              <a:rPr lang="en-US" dirty="0"/>
              <a:t>, 1945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02612"/>
              </p:ext>
            </p:extLst>
          </p:nvPr>
        </p:nvGraphicFramePr>
        <p:xfrm>
          <a:off x="1702059" y="4808220"/>
          <a:ext cx="5003541" cy="143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60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71">
                <a:tc>
                  <a:txBody>
                    <a:bodyPr/>
                    <a:lstStyle/>
                    <a:p>
                      <a:r>
                        <a:rPr lang="en-US" dirty="0"/>
                        <a:t>Average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Worst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5124" y="52694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24" y="5269468"/>
                <a:ext cx="1065676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5124" y="58028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24" y="5802868"/>
                <a:ext cx="1065676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return(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] as a pivot element,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permutes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] such that  </a:t>
                </a:r>
              </a:p>
              <a:p>
                <a:pPr marL="0" indent="0">
                  <a:buNone/>
                </a:pPr>
                <a:r>
                  <a:rPr lang="en-US" sz="2000" dirty="0"/>
                  <a:t>elements preceding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and elements succeeding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b="-6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Partition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19281" cy="826532"/>
            <a:chOff x="2535348" y="2514600"/>
            <a:chExt cx="419281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19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1928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31030" cy="641866"/>
            <a:chOff x="3124200" y="2362200"/>
            <a:chExt cx="463103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302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192298" cy="609600"/>
            <a:chOff x="3581400" y="1600200"/>
            <a:chExt cx="419229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90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8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12986</TotalTime>
  <Words>1892</Words>
  <Application>Microsoft Office PowerPoint</Application>
  <PresentationFormat>On-screen Show (4:3)</PresentationFormat>
  <Paragraphs>385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Overview of this lecture</vt:lpstr>
      <vt:lpstr>Sorting Algorithms from ESC101</vt:lpstr>
      <vt:lpstr>Sorting Algorithms</vt:lpstr>
      <vt:lpstr>PowerPoint Presentation</vt:lpstr>
      <vt:lpstr>QuickSort </vt:lpstr>
      <vt:lpstr>Pseudocode for QuickSort(S) </vt:lpstr>
      <vt:lpstr>Pseudocode for QuickSort(S) When the input S is stored in an array</vt:lpstr>
      <vt:lpstr>Partition(S)</vt:lpstr>
      <vt:lpstr>Partition(S)</vt:lpstr>
      <vt:lpstr>Pseudocode for QuickSort(S) When the input S is stored in an array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Quick Sort on a permutation from P(i). </vt:lpstr>
      <vt:lpstr>Quick Sort on a permutation from P(i). </vt:lpstr>
      <vt:lpstr>Analyzing average time complexity of QuickSort </vt:lpstr>
      <vt:lpstr>Analyzing average time complexity of QuickSort </vt:lpstr>
      <vt:lpstr>Some elementary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sort versus 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1187</cp:revision>
  <dcterms:created xsi:type="dcterms:W3CDTF">2011-12-03T04:13:03Z</dcterms:created>
  <dcterms:modified xsi:type="dcterms:W3CDTF">2022-10-12T10:07:01Z</dcterms:modified>
</cp:coreProperties>
</file>