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1"/>
  </p:notesMasterIdLst>
  <p:sldIdLst>
    <p:sldId id="411" r:id="rId2"/>
    <p:sldId id="406" r:id="rId3"/>
    <p:sldId id="451" r:id="rId4"/>
    <p:sldId id="453" r:id="rId5"/>
    <p:sldId id="454" r:id="rId6"/>
    <p:sldId id="455" r:id="rId7"/>
    <p:sldId id="456" r:id="rId8"/>
    <p:sldId id="458" r:id="rId9"/>
    <p:sldId id="459" r:id="rId10"/>
    <p:sldId id="478" r:id="rId11"/>
    <p:sldId id="461" r:id="rId12"/>
    <p:sldId id="463" r:id="rId13"/>
    <p:sldId id="464" r:id="rId14"/>
    <p:sldId id="466" r:id="rId15"/>
    <p:sldId id="467" r:id="rId16"/>
    <p:sldId id="468" r:id="rId17"/>
    <p:sldId id="469" r:id="rId18"/>
    <p:sldId id="470" r:id="rId19"/>
    <p:sldId id="471" r:id="rId20"/>
    <p:sldId id="475" r:id="rId21"/>
    <p:sldId id="476" r:id="rId22"/>
    <p:sldId id="465" r:id="rId23"/>
    <p:sldId id="445" r:id="rId24"/>
    <p:sldId id="354" r:id="rId25"/>
    <p:sldId id="400" r:id="rId26"/>
    <p:sldId id="417" r:id="rId27"/>
    <p:sldId id="397" r:id="rId28"/>
    <p:sldId id="396" r:id="rId29"/>
    <p:sldId id="483" r:id="rId30"/>
    <p:sldId id="485" r:id="rId31"/>
    <p:sldId id="489" r:id="rId32"/>
    <p:sldId id="493" r:id="rId33"/>
    <p:sldId id="499" r:id="rId34"/>
    <p:sldId id="495" r:id="rId35"/>
    <p:sldId id="496" r:id="rId36"/>
    <p:sldId id="497" r:id="rId37"/>
    <p:sldId id="498" r:id="rId38"/>
    <p:sldId id="500" r:id="rId39"/>
    <p:sldId id="522" r:id="rId40"/>
    <p:sldId id="447" r:id="rId41"/>
    <p:sldId id="401" r:id="rId42"/>
    <p:sldId id="412" r:id="rId43"/>
    <p:sldId id="448" r:id="rId44"/>
    <p:sldId id="407" r:id="rId45"/>
    <p:sldId id="420" r:id="rId46"/>
    <p:sldId id="517" r:id="rId47"/>
    <p:sldId id="514" r:id="rId48"/>
    <p:sldId id="519" r:id="rId49"/>
    <p:sldId id="521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59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10/15/2022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01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4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6.png"/><Relationship Id="rId10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0.png"/><Relationship Id="rId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0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51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55.png"/><Relationship Id="rId4" Type="http://schemas.openxmlformats.org/officeDocument/2006/relationships/image" Target="../media/image2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51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51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image" Target="../media/image52.png"/><Relationship Id="rId1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51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5" Type="http://schemas.openxmlformats.org/officeDocument/2006/relationships/image" Target="../media/image59.png"/><Relationship Id="rId4" Type="http://schemas.openxmlformats.org/officeDocument/2006/relationships/image" Target="../media/image2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51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5" Type="http://schemas.openxmlformats.org/officeDocument/2006/relationships/image" Target="../media/image59.png"/><Relationship Id="rId4" Type="http://schemas.openxmlformats.org/officeDocument/2006/relationships/image" Target="../media/image2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7.png"/><Relationship Id="rId3" Type="http://schemas.openxmlformats.org/officeDocument/2006/relationships/image" Target="../media/image51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17" Type="http://schemas.openxmlformats.org/officeDocument/2006/relationships/image" Target="../media/image53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5" Type="http://schemas.openxmlformats.org/officeDocument/2006/relationships/image" Target="../media/image61.png"/><Relationship Id="rId4" Type="http://schemas.openxmlformats.org/officeDocument/2006/relationships/image" Target="../media/image2.png"/><Relationship Id="rId1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7.png"/><Relationship Id="rId18" Type="http://schemas.openxmlformats.org/officeDocument/2006/relationships/image" Target="../media/image64.png"/><Relationship Id="rId3" Type="http://schemas.openxmlformats.org/officeDocument/2006/relationships/image" Target="../media/image51.png"/><Relationship Id="rId7" Type="http://schemas.openxmlformats.org/officeDocument/2006/relationships/image" Target="../media/image6.png"/><Relationship Id="rId12" Type="http://schemas.openxmlformats.org/officeDocument/2006/relationships/image" Target="../media/image56.png"/><Relationship Id="rId17" Type="http://schemas.openxmlformats.org/officeDocument/2006/relationships/image" Target="../media/image63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5" Type="http://schemas.openxmlformats.org/officeDocument/2006/relationships/image" Target="../media/image61.png"/><Relationship Id="rId1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3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5" Type="http://schemas.openxmlformats.org/officeDocument/2006/relationships/image" Target="../media/image61.png"/><Relationship Id="rId19" Type="http://schemas.openxmlformats.org/officeDocument/2006/relationships/image" Target="../media/image67.png"/><Relationship Id="rId4" Type="http://schemas.openxmlformats.org/officeDocument/2006/relationships/image" Target="../media/image55.png"/><Relationship Id="rId1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3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5" Type="http://schemas.openxmlformats.org/officeDocument/2006/relationships/image" Target="../media/image61.png"/><Relationship Id="rId19" Type="http://schemas.openxmlformats.org/officeDocument/2006/relationships/image" Target="../media/image68.png"/><Relationship Id="rId1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12" Type="http://schemas.openxmlformats.org/officeDocument/2006/relationships/image" Target="../media/image69.png"/><Relationship Id="rId17" Type="http://schemas.openxmlformats.org/officeDocument/2006/relationships/image" Target="../media/image63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5" Type="http://schemas.openxmlformats.org/officeDocument/2006/relationships/image" Target="../media/image61.png"/><Relationship Id="rId19" Type="http://schemas.openxmlformats.org/officeDocument/2006/relationships/image" Target="../media/image68.png"/><Relationship Id="rId1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12" Type="http://schemas.openxmlformats.org/officeDocument/2006/relationships/image" Target="../media/image69.png"/><Relationship Id="rId17" Type="http://schemas.openxmlformats.org/officeDocument/2006/relationships/image" Target="../media/image63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5" Type="http://schemas.openxmlformats.org/officeDocument/2006/relationships/image" Target="../media/image61.png"/><Relationship Id="rId19" Type="http://schemas.openxmlformats.org/officeDocument/2006/relationships/image" Target="../media/image68.png"/><Relationship Id="rId1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290.png"/><Relationship Id="rId3" Type="http://schemas.openxmlformats.org/officeDocument/2006/relationships/image" Target="../media/image420.png"/><Relationship Id="rId7" Type="http://schemas.openxmlformats.org/officeDocument/2006/relationships/image" Target="../media/image191.png"/><Relationship Id="rId12" Type="http://schemas.openxmlformats.org/officeDocument/2006/relationships/image" Target="../media/image28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0.png"/><Relationship Id="rId5" Type="http://schemas.openxmlformats.org/officeDocument/2006/relationships/image" Target="../media/image220.png"/><Relationship Id="rId15" Type="http://schemas.openxmlformats.org/officeDocument/2006/relationships/image" Target="../media/image410.png"/><Relationship Id="rId10" Type="http://schemas.openxmlformats.org/officeDocument/2006/relationships/image" Target="../media/image38.jpeg"/><Relationship Id="rId4" Type="http://schemas.openxmlformats.org/officeDocument/2006/relationships/image" Target="../media/image210.png"/><Relationship Id="rId9" Type="http://schemas.openxmlformats.org/officeDocument/2006/relationships/image" Target="../media/image250.png"/><Relationship Id="rId14" Type="http://schemas.openxmlformats.org/officeDocument/2006/relationships/image" Target="../media/image1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8.jpe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5.png"/><Relationship Id="rId3" Type="http://schemas.openxmlformats.org/officeDocument/2006/relationships/image" Target="../media/image420.png"/><Relationship Id="rId7" Type="http://schemas.openxmlformats.org/officeDocument/2006/relationships/image" Target="../media/image191.png"/><Relationship Id="rId12" Type="http://schemas.openxmlformats.org/officeDocument/2006/relationships/image" Target="../media/image7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73.png"/><Relationship Id="rId5" Type="http://schemas.openxmlformats.org/officeDocument/2006/relationships/image" Target="../media/image46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2.png"/><Relationship Id="rId3" Type="http://schemas.openxmlformats.org/officeDocument/2006/relationships/image" Target="../media/image420.png"/><Relationship Id="rId7" Type="http://schemas.openxmlformats.org/officeDocument/2006/relationships/image" Target="../media/image191.png"/><Relationship Id="rId12" Type="http://schemas.openxmlformats.org/officeDocument/2006/relationships/image" Target="../media/image81.png"/><Relationship Id="rId2" Type="http://schemas.openxmlformats.org/officeDocument/2006/relationships/image" Target="../media/image14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73.png"/><Relationship Id="rId5" Type="http://schemas.openxmlformats.org/officeDocument/2006/relationships/image" Target="../media/image46.png"/><Relationship Id="rId15" Type="http://schemas.openxmlformats.org/officeDocument/2006/relationships/image" Target="../media/image83.png"/><Relationship Id="rId10" Type="http://schemas.openxmlformats.org/officeDocument/2006/relationships/image" Target="../media/image80.png"/><Relationship Id="rId4" Type="http://schemas.openxmlformats.org/officeDocument/2006/relationships/image" Target="../media/image45.png"/><Relationship Id="rId9" Type="http://schemas.openxmlformats.org/officeDocument/2006/relationships/image" Target="../media/image79.png"/><Relationship Id="rId14" Type="http://schemas.openxmlformats.org/officeDocument/2006/relationships/image" Target="../media/image7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27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Average case time complexity of Algorithms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Average running time </a:t>
            </a:r>
            <a:r>
              <a:rPr lang="en-US" sz="2000" b="1" dirty="0">
                <a:solidFill>
                  <a:schemeClr val="tx1"/>
                </a:solidFill>
              </a:rPr>
              <a:t>of </a:t>
            </a:r>
            <a:r>
              <a:rPr lang="en-US" sz="2000" b="1" dirty="0">
                <a:solidFill>
                  <a:srgbClr val="7030A0"/>
                </a:solidFill>
              </a:rPr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72F1-C957-E314-9EC1-B8FCBF99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Selection</a:t>
            </a:r>
            <a:r>
              <a:rPr lang="en-US" sz="3600" b="1" dirty="0"/>
              <a:t> sort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BA49E-64BC-6845-A3B3-05DDB46F2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SelectSort(A)</a:t>
                </a:r>
              </a:p>
              <a:p>
                <a:pPr marL="0" indent="0">
                  <a:buNone/>
                </a:pPr>
                <a:r>
                  <a:rPr lang="en-US" sz="2400" dirty="0"/>
                  <a:t>{	For(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=0 to n-2)</a:t>
                </a:r>
              </a:p>
              <a:p>
                <a:pPr marL="0" indent="0">
                  <a:buNone/>
                </a:pPr>
                <a:r>
                  <a:rPr lang="en-US" sz="2400" dirty="0"/>
                  <a:t>	{             min </a:t>
                </a:r>
                <a:r>
                  <a:rPr lang="en-US" sz="2400" dirty="0">
                    <a:sym typeface="Wingdings" panose="05000000000000000000" pitchFamily="2" charset="2"/>
                  </a:rPr>
                  <a:t></a:t>
                </a:r>
                <a:r>
                  <a:rPr lang="en-US" sz="2400" dirty="0" err="1"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             		 For (j = i+1 to n-1)  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                         	 {           If (A[min]&gt;A[j])  min j ;}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              	temp  A[i]; 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              	A[</a:t>
                </a:r>
                <a:r>
                  <a:rPr lang="en-US" sz="2400" dirty="0" err="1"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sym typeface="Wingdings" panose="05000000000000000000" pitchFamily="2" charset="2"/>
                  </a:rPr>
                  <a:t>]  A[min];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              	A[min]  A[</a:t>
                </a:r>
                <a:r>
                  <a:rPr lang="en-US" sz="2400" dirty="0" err="1"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sym typeface="Wingdings" panose="05000000000000000000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	}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IN" sz="2000" dirty="0"/>
                  <a:t>Time complexity (convince yourself):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I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BA49E-64BC-6845-A3B3-05DDB46F2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1111" t="-9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A1A35-44AB-D495-FD5F-90CE1245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4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3352800" y="1797058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F997F4-7960-C776-C9E1-B50CB5F54AB9}"/>
              </a:ext>
            </a:extLst>
          </p:cNvPr>
          <p:cNvCxnSpPr>
            <a:cxnSpLocks/>
          </p:cNvCxnSpPr>
          <p:nvPr/>
        </p:nvCxnSpPr>
        <p:spPr>
          <a:xfrm>
            <a:off x="2819400" y="3048000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B63907-8FFD-FFEC-D7DD-A7FB5EAE3800}"/>
              </a:ext>
            </a:extLst>
          </p:cNvPr>
          <p:cNvCxnSpPr>
            <a:cxnSpLocks/>
          </p:cNvCxnSpPr>
          <p:nvPr/>
        </p:nvCxnSpPr>
        <p:spPr>
          <a:xfrm flipH="1">
            <a:off x="3289209" y="2449149"/>
            <a:ext cx="3313" cy="4611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3877471" y="1775699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16993F-5C52-2BB7-7863-9159C8E217AF}"/>
              </a:ext>
            </a:extLst>
          </p:cNvPr>
          <p:cNvCxnSpPr>
            <a:cxnSpLocks/>
          </p:cNvCxnSpPr>
          <p:nvPr/>
        </p:nvCxnSpPr>
        <p:spPr>
          <a:xfrm>
            <a:off x="2819400" y="3048000"/>
            <a:ext cx="8885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D11BA3-2DFF-446C-AAB2-6AFD4A81CE95}"/>
              </a:ext>
            </a:extLst>
          </p:cNvPr>
          <p:cNvCxnSpPr>
            <a:cxnSpLocks/>
          </p:cNvCxnSpPr>
          <p:nvPr/>
        </p:nvCxnSpPr>
        <p:spPr>
          <a:xfrm flipH="1">
            <a:off x="3766931" y="2434954"/>
            <a:ext cx="3313" cy="4611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4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4343400" y="1763728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EECC07-814E-7125-7EFF-8B4FFC04832A}"/>
              </a:ext>
            </a:extLst>
          </p:cNvPr>
          <p:cNvCxnSpPr>
            <a:cxnSpLocks/>
          </p:cNvCxnSpPr>
          <p:nvPr/>
        </p:nvCxnSpPr>
        <p:spPr>
          <a:xfrm>
            <a:off x="2819400" y="3048000"/>
            <a:ext cx="1371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8332EE-71D9-F8C2-7004-3E42CD1FC2D8}"/>
              </a:ext>
            </a:extLst>
          </p:cNvPr>
          <p:cNvCxnSpPr>
            <a:cxnSpLocks/>
          </p:cNvCxnSpPr>
          <p:nvPr/>
        </p:nvCxnSpPr>
        <p:spPr>
          <a:xfrm flipH="1">
            <a:off x="3766931" y="2434954"/>
            <a:ext cx="3313" cy="4611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22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3672909" y="1838626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909" y="1838626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3686315" y="246059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315" y="2460597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4343400" y="1763728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365981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1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4163539" y="2459354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539" y="2459354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4343400" y="1763728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FFD75A-AE4E-12F2-986D-371165CA309F}"/>
              </a:ext>
            </a:extLst>
          </p:cNvPr>
          <p:cNvCxnSpPr>
            <a:cxnSpLocks/>
          </p:cNvCxnSpPr>
          <p:nvPr/>
        </p:nvCxnSpPr>
        <p:spPr>
          <a:xfrm>
            <a:off x="2819400" y="3048000"/>
            <a:ext cx="18288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309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365981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1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4163539" y="2459354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539" y="2459354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4762500" y="177718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E81F45-6A7B-3954-4594-B49CE2E249FC}"/>
              </a:ext>
            </a:extLst>
          </p:cNvPr>
          <p:cNvCxnSpPr>
            <a:cxnSpLocks/>
          </p:cNvCxnSpPr>
          <p:nvPr/>
        </p:nvCxnSpPr>
        <p:spPr>
          <a:xfrm flipH="1">
            <a:off x="3766931" y="2434954"/>
            <a:ext cx="3313" cy="4611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92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365981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1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3707955" y="1811814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55" y="1811814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4163539" y="2459354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539" y="2459354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4762500" y="177718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5C1437-164D-DA52-937A-10DA4ADFFF2C}"/>
              </a:ext>
            </a:extLst>
          </p:cNvPr>
          <p:cNvCxnSpPr>
            <a:cxnSpLocks/>
          </p:cNvCxnSpPr>
          <p:nvPr/>
        </p:nvCxnSpPr>
        <p:spPr>
          <a:xfrm flipH="1">
            <a:off x="3766931" y="2434954"/>
            <a:ext cx="3313" cy="4611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77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9100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3694549" y="2459354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549" y="2459354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4694728" y="2459354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28" y="2459354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4762500" y="177718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C81B75-2449-472E-B34C-04E98C103848}"/>
              </a:ext>
            </a:extLst>
          </p:cNvPr>
          <p:cNvCxnSpPr>
            <a:cxnSpLocks/>
          </p:cNvCxnSpPr>
          <p:nvPr/>
        </p:nvCxnSpPr>
        <p:spPr>
          <a:xfrm>
            <a:off x="2819400" y="3054626"/>
            <a:ext cx="229982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13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9100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3677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09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4694728" y="2459354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28" y="2459354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5233047" y="1776718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32E3E8-8722-019E-62AD-2C18BE33EB36}"/>
              </a:ext>
            </a:extLst>
          </p:cNvPr>
          <p:cNvCxnSpPr>
            <a:cxnSpLocks/>
          </p:cNvCxnSpPr>
          <p:nvPr/>
        </p:nvCxnSpPr>
        <p:spPr>
          <a:xfrm>
            <a:off x="2819400" y="3054626"/>
            <a:ext cx="229982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4D0A56-405F-6032-2AFA-B1119611D9C9}"/>
              </a:ext>
            </a:extLst>
          </p:cNvPr>
          <p:cNvCxnSpPr>
            <a:cxnSpLocks/>
          </p:cNvCxnSpPr>
          <p:nvPr/>
        </p:nvCxnSpPr>
        <p:spPr>
          <a:xfrm flipH="1">
            <a:off x="2851602" y="2448335"/>
            <a:ext cx="3313" cy="4611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1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Overview of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Main Objectives:</a:t>
            </a:r>
          </a:p>
          <a:p>
            <a:r>
              <a:rPr lang="en-US" sz="2000" dirty="0"/>
              <a:t>To present 2  simple sorting algorithms </a:t>
            </a:r>
          </a:p>
          <a:p>
            <a:pPr lvl="1"/>
            <a:r>
              <a:rPr lang="en-US" sz="1800" dirty="0"/>
              <a:t>Selection Sort</a:t>
            </a:r>
          </a:p>
          <a:p>
            <a:pPr lvl="1"/>
            <a:r>
              <a:rPr lang="en-US" sz="1800" dirty="0"/>
              <a:t>Insertion Sort</a:t>
            </a:r>
            <a:endParaRPr lang="en-US" sz="2000" dirty="0"/>
          </a:p>
          <a:p>
            <a:pPr marL="400050"/>
            <a:r>
              <a:rPr lang="en-US" sz="2000" dirty="0"/>
              <a:t>To present a neat and efficient algorithm for Partition() routing used in Quick Sort</a:t>
            </a:r>
          </a:p>
          <a:p>
            <a:pPr marL="400050"/>
            <a:r>
              <a:rPr lang="en-US" sz="2000" dirty="0"/>
              <a:t>To address the central idea underlying the analysis of average time complexity of Quick Sort.</a:t>
            </a:r>
          </a:p>
          <a:p>
            <a:pPr marL="5715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400050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9100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3677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09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2851602" y="1956944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602" y="1956944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4694728" y="2459354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28" y="2459354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5233047" y="1776718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32E3E8-8722-019E-62AD-2C18BE33EB36}"/>
              </a:ext>
            </a:extLst>
          </p:cNvPr>
          <p:cNvCxnSpPr>
            <a:cxnSpLocks/>
          </p:cNvCxnSpPr>
          <p:nvPr/>
        </p:nvCxnSpPr>
        <p:spPr>
          <a:xfrm>
            <a:off x="2819400" y="3054626"/>
            <a:ext cx="229982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85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64629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290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61698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98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10329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90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285251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513" y="2471882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5120709" y="2459354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709" y="2459354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3296504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504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5703499" y="178997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B8201B-4185-343D-D38E-2BC8BB5A8352}"/>
              </a:ext>
            </a:extLst>
          </p:cNvPr>
          <p:cNvCxnSpPr>
            <a:cxnSpLocks/>
          </p:cNvCxnSpPr>
          <p:nvPr/>
        </p:nvCxnSpPr>
        <p:spPr>
          <a:xfrm>
            <a:off x="2819400" y="3054626"/>
            <a:ext cx="2743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41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A0AC-2DA3-97E0-2D25-287C3E10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Insertion</a:t>
            </a:r>
            <a:r>
              <a:rPr lang="en-US" sz="3600" b="1" dirty="0"/>
              <a:t> sort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5D583-4750-60CB-C4A7-447E9BEF4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For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=1 to n-1)</a:t>
                </a:r>
              </a:p>
              <a:p>
                <a:pPr marL="0" indent="0">
                  <a:buNone/>
                </a:pPr>
                <a:r>
                  <a:rPr lang="en-US" sz="2400" dirty="0"/>
                  <a:t>{                  x </a:t>
                </a:r>
                <a:r>
                  <a:rPr lang="en-US" sz="2400" dirty="0">
                    <a:sym typeface="Wingdings" panose="05000000000000000000" pitchFamily="2" charset="2"/>
                  </a:rPr>
                  <a:t> A[</a:t>
                </a:r>
                <a:r>
                  <a:rPr lang="en-US" sz="2400" dirty="0" err="1"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sym typeface="Wingdings" panose="05000000000000000000" pitchFamily="2" charset="2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                    j 0;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                    While(A[j] &lt; x and j&lt;</a:t>
                </a:r>
                <a:r>
                  <a:rPr lang="en-US" sz="2400" dirty="0" err="1"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sym typeface="Wingdings" panose="05000000000000000000" pitchFamily="2" charset="2"/>
                  </a:rPr>
                  <a:t>)  </a:t>
                </a:r>
                <a:r>
                  <a:rPr lang="en-US" sz="2400" dirty="0" err="1">
                    <a:sym typeface="Wingdings" panose="05000000000000000000" pitchFamily="2" charset="2"/>
                  </a:rPr>
                  <a:t>j++</a:t>
                </a:r>
                <a:r>
                  <a:rPr lang="en-US" sz="2400" dirty="0">
                    <a:sym typeface="Wingdings" panose="05000000000000000000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                    If(j&lt;</a:t>
                </a:r>
                <a:r>
                  <a:rPr lang="en-US" sz="2400" dirty="0" err="1"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sym typeface="Wingdings" panose="05000000000000000000" pitchFamily="2" charset="2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                    {           for (k from i-1 </a:t>
                </a:r>
                <a:r>
                  <a:rPr lang="en-US" sz="2400" dirty="0" err="1">
                    <a:sym typeface="Wingdings" panose="05000000000000000000" pitchFamily="2" charset="2"/>
                  </a:rPr>
                  <a:t>downto</a:t>
                </a:r>
                <a:r>
                  <a:rPr lang="en-US" sz="2400" dirty="0">
                    <a:sym typeface="Wingdings" panose="05000000000000000000" pitchFamily="2" charset="2"/>
                  </a:rPr>
                  <a:t> j)  A[k+1]  A[k];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                    A[j]  x; 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Time complexity (convince yourself):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IN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1" dirty="0"/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    </a:t>
                </a:r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5D583-4750-60CB-C4A7-447E9BEF4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 b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F86FD-2ED7-6CF3-D4B0-F3DAA4F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7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Sorting</a:t>
            </a:r>
            <a:r>
              <a:rPr lang="en-US" sz="3600" b="1" dirty="0"/>
              <a:t> Algorithms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Selection Sort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Insertion Sort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Bubble Sort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</a:t>
                </a:r>
                <a:r>
                  <a:rPr lang="en-US" sz="2000" b="1" dirty="0"/>
                  <a:t>smallest</a:t>
                </a:r>
                <a:r>
                  <a:rPr lang="en-US" sz="2000" dirty="0"/>
                  <a:t>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986775" y="1905000"/>
            <a:ext cx="4114800" cy="762000"/>
            <a:chOff x="457200" y="1828800"/>
            <a:chExt cx="4114800" cy="762000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1828800"/>
              <a:ext cx="4114800" cy="762000"/>
              <a:chOff x="2514600" y="4267200"/>
              <a:chExt cx="4114800" cy="762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14600" y="4572000"/>
                <a:ext cx="4114800" cy="457200"/>
                <a:chOff x="2590800" y="1981200"/>
                <a:chExt cx="4114800" cy="4572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590800" y="1981200"/>
                  <a:ext cx="4114800" cy="457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048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3505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962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4196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8768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5334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791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248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/>
              <p:cNvSpPr txBox="1"/>
              <p:nvPr/>
            </p:nvSpPr>
            <p:spPr>
              <a:xfrm>
                <a:off x="2514600" y="4267200"/>
                <a:ext cx="405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600" dirty="0"/>
                  <a:t>0        1         2       3        4        5       6       7        8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57200" y="2145268"/>
                  <a:ext cx="41056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145268"/>
                  <a:ext cx="4105611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914740" y="4414043"/>
            <a:ext cx="4238660" cy="785835"/>
            <a:chOff x="356525" y="2133600"/>
            <a:chExt cx="4238660" cy="785835"/>
          </a:xfrm>
        </p:grpSpPr>
        <p:grpSp>
          <p:nvGrpSpPr>
            <p:cNvPr id="20" name="Group 19"/>
            <p:cNvGrpSpPr/>
            <p:nvPr/>
          </p:nvGrpSpPr>
          <p:grpSpPr>
            <a:xfrm>
              <a:off x="457200" y="2133600"/>
              <a:ext cx="4114800" cy="785835"/>
              <a:chOff x="2514600" y="4572000"/>
              <a:chExt cx="4114800" cy="78583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514600" y="4572000"/>
                <a:ext cx="4114800" cy="457200"/>
                <a:chOff x="2590800" y="1981200"/>
                <a:chExt cx="4114800" cy="4572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590800" y="1981200"/>
                  <a:ext cx="4114800" cy="4572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048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505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962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4196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8768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3340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7912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248400" y="1981200"/>
                  <a:ext cx="0" cy="457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2514600" y="4988503"/>
                <a:ext cx="405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sz="1600" dirty="0"/>
                  <a:t>0        1         2       3        4        5       6       7        8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6525" y="2145268"/>
                  <a:ext cx="4238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𝟒𝟏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𝟐𝟑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𝟑𝟔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25" y="2145268"/>
                  <a:ext cx="42386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998840-8963-0242-A18F-337268A490A0}"/>
              </a:ext>
            </a:extLst>
          </p:cNvPr>
          <p:cNvCxnSpPr>
            <a:cxnSpLocks/>
          </p:cNvCxnSpPr>
          <p:nvPr/>
        </p:nvCxnSpPr>
        <p:spPr>
          <a:xfrm>
            <a:off x="4264049" y="2667000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8549D-7FA2-F34D-94F6-37411D03BD97}"/>
              </a:ext>
            </a:extLst>
          </p:cNvPr>
          <p:cNvCxnSpPr>
            <a:cxnSpLocks/>
          </p:cNvCxnSpPr>
          <p:nvPr/>
        </p:nvCxnSpPr>
        <p:spPr>
          <a:xfrm>
            <a:off x="47212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FA4CDE-09AC-F648-B090-4DE22FEFAB65}"/>
              </a:ext>
            </a:extLst>
          </p:cNvPr>
          <p:cNvCxnSpPr>
            <a:cxnSpLocks/>
          </p:cNvCxnSpPr>
          <p:nvPr/>
        </p:nvCxnSpPr>
        <p:spPr>
          <a:xfrm>
            <a:off x="51784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334C15-39FB-0B44-9B69-80DEBFBB4EA3}"/>
              </a:ext>
            </a:extLst>
          </p:cNvPr>
          <p:cNvCxnSpPr>
            <a:cxnSpLocks/>
          </p:cNvCxnSpPr>
          <p:nvPr/>
        </p:nvCxnSpPr>
        <p:spPr>
          <a:xfrm>
            <a:off x="56356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AD58DB-7113-574B-A2BA-9DA281A32A8B}"/>
              </a:ext>
            </a:extLst>
          </p:cNvPr>
          <p:cNvCxnSpPr>
            <a:cxnSpLocks/>
          </p:cNvCxnSpPr>
          <p:nvPr/>
        </p:nvCxnSpPr>
        <p:spPr>
          <a:xfrm>
            <a:off x="6092849" y="2679167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C7445B-4F96-9640-8FC0-7D25C58DBF94}"/>
              </a:ext>
            </a:extLst>
          </p:cNvPr>
          <p:cNvCxnSpPr>
            <a:cxnSpLocks/>
          </p:cNvCxnSpPr>
          <p:nvPr/>
        </p:nvCxnSpPr>
        <p:spPr>
          <a:xfrm>
            <a:off x="65500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103B86-1C61-D84A-9069-2A916DE7A6BC}"/>
              </a:ext>
            </a:extLst>
          </p:cNvPr>
          <p:cNvCxnSpPr>
            <a:cxnSpLocks/>
          </p:cNvCxnSpPr>
          <p:nvPr/>
        </p:nvCxnSpPr>
        <p:spPr>
          <a:xfrm>
            <a:off x="70072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E9586F-F394-164F-9702-91FEA57D946E}"/>
              </a:ext>
            </a:extLst>
          </p:cNvPr>
          <p:cNvCxnSpPr>
            <a:cxnSpLocks/>
          </p:cNvCxnSpPr>
          <p:nvPr/>
        </p:nvCxnSpPr>
        <p:spPr>
          <a:xfrm>
            <a:off x="74644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104343-00A4-FD45-8427-162A8BA5F68D}"/>
              </a:ext>
            </a:extLst>
          </p:cNvPr>
          <p:cNvCxnSpPr>
            <a:cxnSpLocks/>
          </p:cNvCxnSpPr>
          <p:nvPr/>
        </p:nvCxnSpPr>
        <p:spPr>
          <a:xfrm>
            <a:off x="7921649" y="2685278"/>
            <a:ext cx="0" cy="175871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4111" y="3306546"/>
                <a:ext cx="41561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8 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11" y="3306546"/>
                <a:ext cx="415613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6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/>
                  <a:t>Pseudocode</a:t>
                </a:r>
                <a:r>
                  <a:rPr lang="en-US" sz="3600" b="1" dirty="0"/>
                  <a:t>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|&gt;1)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Pick and remove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return(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Concatenate</a:t>
                </a:r>
                <a:r>
                  <a:rPr lang="en-US" sz="2000" b="1" dirty="0"/>
                  <a:t>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))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Pseudocode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>
                <a:blip r:embed="rId3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Partition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m:rPr>
                        <m:nor/>
                      </m:rPr>
                      <a:rPr lang="en-US" sz="3200" dirty="0">
                        <a:sym typeface="Wingdings" pitchFamily="2" charset="2"/>
                      </a:rPr>
                      <m:t>,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  <m:r>
                      <m:rPr>
                        <m:nor/>
                      </m:rPr>
                      <a:rPr lang="en-US" sz="3200" dirty="0">
                        <a:sym typeface="Wingdings" pitchFamily="2" charset="2"/>
                      </a:rPr>
                      <m:t>,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419281" cy="826532"/>
            <a:chOff x="2535348" y="2514600"/>
            <a:chExt cx="419281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35348" y="2971800"/>
                  <a:ext cx="419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348" y="2971800"/>
                  <a:ext cx="41928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3124200" y="2362200"/>
            <a:ext cx="4631030" cy="641866"/>
            <a:chOff x="3124200" y="2362200"/>
            <a:chExt cx="4631030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220532" y="2634734"/>
                  <a:ext cx="534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32" y="2634734"/>
                  <a:ext cx="53469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302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3581400" y="1600200"/>
            <a:ext cx="4192298" cy="609600"/>
            <a:chOff x="3581400" y="1600200"/>
            <a:chExt cx="4192298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239000" y="1600200"/>
                  <a:ext cx="534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1600200"/>
                  <a:ext cx="53469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1905"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96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Partition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m:rPr>
                        <m:nor/>
                      </m:rPr>
                      <a:rPr lang="en-US" sz="3200" dirty="0">
                        <a:sym typeface="Wingdings" pitchFamily="2" charset="2"/>
                      </a:rPr>
                      <m:t>,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  <m:r>
                      <m:rPr>
                        <m:nor/>
                      </m:rPr>
                      <a:rPr lang="en-US" sz="3200" dirty="0">
                        <a:sym typeface="Wingdings" pitchFamily="2" charset="2"/>
                      </a:rPr>
                      <m:t>,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2551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}</a:t>
                  </a: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25515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000" t="-6667" r="-3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545468" cy="674132"/>
            <a:chOff x="5257800" y="5105400"/>
            <a:chExt cx="1545468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2761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2761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960" t="-10000" r="-297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19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192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19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192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6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39788" cy="762000"/>
            <a:chOff x="2514600" y="4267200"/>
            <a:chExt cx="4139788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/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            …                               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)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6485503" y="2461943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503" y="2461943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4614120" y="2461943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20" y="2461943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3735198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198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3365054" y="1722438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C0073-D14B-5F2A-078F-D6AADB5972DC}"/>
              </a:ext>
            </a:extLst>
          </p:cNvPr>
          <p:cNvSpPr/>
          <p:nvPr/>
        </p:nvSpPr>
        <p:spPr>
          <a:xfrm>
            <a:off x="2820836" y="2458517"/>
            <a:ext cx="455763" cy="449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3CA56E6-7333-E1DC-9A30-711B47B5A3A1}"/>
              </a:ext>
            </a:extLst>
          </p:cNvPr>
          <p:cNvSpPr/>
          <p:nvPr/>
        </p:nvSpPr>
        <p:spPr>
          <a:xfrm>
            <a:off x="3273786" y="2458517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39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5" grpId="0" animBg="1"/>
      <p:bldP spid="7" grpId="0" animBg="1"/>
      <p:bldP spid="22" grpId="0"/>
      <p:bldP spid="29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Selection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768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2946339" y="1797058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39788" cy="762000"/>
            <a:chOff x="2514600" y="4267200"/>
            <a:chExt cx="4139788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/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            …                               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)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6485503" y="2461943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503" y="2461943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4614120" y="2461943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20" y="2461943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3811014" y="1693596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C0073-D14B-5F2A-078F-D6AADB5972DC}"/>
              </a:ext>
            </a:extLst>
          </p:cNvPr>
          <p:cNvSpPr/>
          <p:nvPr/>
        </p:nvSpPr>
        <p:spPr>
          <a:xfrm>
            <a:off x="2820836" y="2458517"/>
            <a:ext cx="455763" cy="449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3CA56E6-7333-E1DC-9A30-711B47B5A3A1}"/>
              </a:ext>
            </a:extLst>
          </p:cNvPr>
          <p:cNvSpPr/>
          <p:nvPr/>
        </p:nvSpPr>
        <p:spPr>
          <a:xfrm>
            <a:off x="3273786" y="2458517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659B976-D9B7-F3CD-EC55-31699DAEC907}"/>
              </a:ext>
            </a:extLst>
          </p:cNvPr>
          <p:cNvSpPr/>
          <p:nvPr/>
        </p:nvSpPr>
        <p:spPr>
          <a:xfrm>
            <a:off x="3739595" y="245111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3733800" y="2474306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474306"/>
                <a:ext cx="38023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68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39788" cy="762000"/>
            <a:chOff x="2514600" y="4267200"/>
            <a:chExt cx="4139788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/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            …                               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)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6485503" y="2461943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503" y="2461943"/>
                <a:ext cx="38023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4614120" y="2461943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20" y="2461943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4250816" y="1735153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C0073-D14B-5F2A-078F-D6AADB5972DC}"/>
              </a:ext>
            </a:extLst>
          </p:cNvPr>
          <p:cNvSpPr/>
          <p:nvPr/>
        </p:nvSpPr>
        <p:spPr>
          <a:xfrm>
            <a:off x="2820836" y="2458517"/>
            <a:ext cx="455763" cy="449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3CA56E6-7333-E1DC-9A30-711B47B5A3A1}"/>
              </a:ext>
            </a:extLst>
          </p:cNvPr>
          <p:cNvSpPr/>
          <p:nvPr/>
        </p:nvSpPr>
        <p:spPr>
          <a:xfrm>
            <a:off x="3273786" y="2458517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659B976-D9B7-F3CD-EC55-31699DAEC907}"/>
              </a:ext>
            </a:extLst>
          </p:cNvPr>
          <p:cNvSpPr/>
          <p:nvPr/>
        </p:nvSpPr>
        <p:spPr>
          <a:xfrm>
            <a:off x="3739595" y="245111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3733800" y="2474306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474306"/>
                <a:ext cx="38023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CB06F604-6D03-2EB9-0474-05561D5E72B8}"/>
              </a:ext>
            </a:extLst>
          </p:cNvPr>
          <p:cNvSpPr/>
          <p:nvPr/>
        </p:nvSpPr>
        <p:spPr>
          <a:xfrm>
            <a:off x="4183211" y="2451115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78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39788" cy="762000"/>
            <a:chOff x="2514600" y="4267200"/>
            <a:chExt cx="4139788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/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            …                               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)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4614120" y="2461943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20" y="2461943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4250816" y="1735153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C0073-D14B-5F2A-078F-D6AADB5972DC}"/>
              </a:ext>
            </a:extLst>
          </p:cNvPr>
          <p:cNvSpPr/>
          <p:nvPr/>
        </p:nvSpPr>
        <p:spPr>
          <a:xfrm>
            <a:off x="2820836" y="2458517"/>
            <a:ext cx="455763" cy="449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3CA56E6-7333-E1DC-9A30-711B47B5A3A1}"/>
              </a:ext>
            </a:extLst>
          </p:cNvPr>
          <p:cNvSpPr/>
          <p:nvPr/>
        </p:nvSpPr>
        <p:spPr>
          <a:xfrm>
            <a:off x="3273786" y="2458517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659B976-D9B7-F3CD-EC55-31699DAEC907}"/>
              </a:ext>
            </a:extLst>
          </p:cNvPr>
          <p:cNvSpPr/>
          <p:nvPr/>
        </p:nvSpPr>
        <p:spPr>
          <a:xfrm>
            <a:off x="3739595" y="245111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3733800" y="2474306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474306"/>
                <a:ext cx="38023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CB06F604-6D03-2EB9-0474-05561D5E72B8}"/>
              </a:ext>
            </a:extLst>
          </p:cNvPr>
          <p:cNvSpPr/>
          <p:nvPr/>
        </p:nvSpPr>
        <p:spPr>
          <a:xfrm>
            <a:off x="6476232" y="2451115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6420360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60" y="2469840"/>
                <a:ext cx="518091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4231067" y="249549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067" y="2495490"/>
                <a:ext cx="38023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Down 33">
            <a:extLst>
              <a:ext uri="{FF2B5EF4-FFF2-40B4-BE49-F238E27FC236}">
                <a16:creationId xmlns:a16="http://schemas.microsoft.com/office/drawing/2014/main" id="{8C40CA18-9775-0664-EC6F-ED8DF6C20994}"/>
              </a:ext>
            </a:extLst>
          </p:cNvPr>
          <p:cNvSpPr/>
          <p:nvPr/>
        </p:nvSpPr>
        <p:spPr>
          <a:xfrm>
            <a:off x="6561319" y="170536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2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39788" cy="762000"/>
            <a:chOff x="2514600" y="4267200"/>
            <a:chExt cx="4139788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/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            …                               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)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4614120" y="2461943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20" y="2461943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4250816" y="1735153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C0073-D14B-5F2A-078F-D6AADB5972DC}"/>
              </a:ext>
            </a:extLst>
          </p:cNvPr>
          <p:cNvSpPr/>
          <p:nvPr/>
        </p:nvSpPr>
        <p:spPr>
          <a:xfrm>
            <a:off x="2820836" y="2458517"/>
            <a:ext cx="455763" cy="449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3CA56E6-7333-E1DC-9A30-711B47B5A3A1}"/>
              </a:ext>
            </a:extLst>
          </p:cNvPr>
          <p:cNvSpPr/>
          <p:nvPr/>
        </p:nvSpPr>
        <p:spPr>
          <a:xfrm>
            <a:off x="3273786" y="2458517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659B976-D9B7-F3CD-EC55-31699DAEC907}"/>
              </a:ext>
            </a:extLst>
          </p:cNvPr>
          <p:cNvSpPr/>
          <p:nvPr/>
        </p:nvSpPr>
        <p:spPr>
          <a:xfrm>
            <a:off x="3739595" y="245111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3733800" y="2474306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474306"/>
                <a:ext cx="38023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CB06F604-6D03-2EB9-0474-05561D5E72B8}"/>
              </a:ext>
            </a:extLst>
          </p:cNvPr>
          <p:cNvSpPr/>
          <p:nvPr/>
        </p:nvSpPr>
        <p:spPr>
          <a:xfrm>
            <a:off x="6476232" y="2451115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6420360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60" y="2469840"/>
                <a:ext cx="518091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3BF2F10A-9FBF-8043-BB4C-506CC53CD739}"/>
              </a:ext>
            </a:extLst>
          </p:cNvPr>
          <p:cNvSpPr/>
          <p:nvPr/>
        </p:nvSpPr>
        <p:spPr>
          <a:xfrm>
            <a:off x="4197549" y="244724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4231067" y="2495490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067" y="2495490"/>
                <a:ext cx="38023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Down 33">
            <a:extLst>
              <a:ext uri="{FF2B5EF4-FFF2-40B4-BE49-F238E27FC236}">
                <a16:creationId xmlns:a16="http://schemas.microsoft.com/office/drawing/2014/main" id="{8C40CA18-9775-0664-EC6F-ED8DF6C20994}"/>
              </a:ext>
            </a:extLst>
          </p:cNvPr>
          <p:cNvSpPr/>
          <p:nvPr/>
        </p:nvSpPr>
        <p:spPr>
          <a:xfrm>
            <a:off x="6553200" y="170536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802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39788" cy="762000"/>
            <a:chOff x="2514600" y="4267200"/>
            <a:chExt cx="4139788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/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            …                               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)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4774994" y="1698114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C0073-D14B-5F2A-078F-D6AADB5972DC}"/>
              </a:ext>
            </a:extLst>
          </p:cNvPr>
          <p:cNvSpPr/>
          <p:nvPr/>
        </p:nvSpPr>
        <p:spPr>
          <a:xfrm>
            <a:off x="2820836" y="2458517"/>
            <a:ext cx="455763" cy="449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3CA56E6-7333-E1DC-9A30-711B47B5A3A1}"/>
              </a:ext>
            </a:extLst>
          </p:cNvPr>
          <p:cNvSpPr/>
          <p:nvPr/>
        </p:nvSpPr>
        <p:spPr>
          <a:xfrm>
            <a:off x="3273786" y="2458517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659B976-D9B7-F3CD-EC55-31699DAEC907}"/>
              </a:ext>
            </a:extLst>
          </p:cNvPr>
          <p:cNvSpPr/>
          <p:nvPr/>
        </p:nvSpPr>
        <p:spPr>
          <a:xfrm>
            <a:off x="3739595" y="245111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3733800" y="2474306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474306"/>
                <a:ext cx="38023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CB06F604-6D03-2EB9-0474-05561D5E72B8}"/>
              </a:ext>
            </a:extLst>
          </p:cNvPr>
          <p:cNvSpPr/>
          <p:nvPr/>
        </p:nvSpPr>
        <p:spPr>
          <a:xfrm>
            <a:off x="6476232" y="2451115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6477000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469840"/>
                <a:ext cx="518091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3BF2F10A-9FBF-8043-BB4C-506CC53CD739}"/>
              </a:ext>
            </a:extLst>
          </p:cNvPr>
          <p:cNvSpPr/>
          <p:nvPr/>
        </p:nvSpPr>
        <p:spPr>
          <a:xfrm>
            <a:off x="4197549" y="244724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4231067" y="2478793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067" y="2478793"/>
                <a:ext cx="38023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65920AC-8EFE-7613-2EEC-F42D637AA637}"/>
              </a:ext>
            </a:extLst>
          </p:cNvPr>
          <p:cNvSpPr/>
          <p:nvPr/>
        </p:nvSpPr>
        <p:spPr>
          <a:xfrm>
            <a:off x="4656186" y="2455656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4614120" y="2461943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120" y="2461943"/>
                <a:ext cx="51809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Down 34">
            <a:extLst>
              <a:ext uri="{FF2B5EF4-FFF2-40B4-BE49-F238E27FC236}">
                <a16:creationId xmlns:a16="http://schemas.microsoft.com/office/drawing/2014/main" id="{68BE3FB8-B71C-C332-8DDC-CC7480B3B412}"/>
              </a:ext>
            </a:extLst>
          </p:cNvPr>
          <p:cNvSpPr/>
          <p:nvPr/>
        </p:nvSpPr>
        <p:spPr>
          <a:xfrm>
            <a:off x="6553200" y="170536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5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39788" cy="762000"/>
            <a:chOff x="2514600" y="4267200"/>
            <a:chExt cx="4139788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/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            …                               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)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4774994" y="1698114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C0073-D14B-5F2A-078F-D6AADB5972DC}"/>
              </a:ext>
            </a:extLst>
          </p:cNvPr>
          <p:cNvSpPr/>
          <p:nvPr/>
        </p:nvSpPr>
        <p:spPr>
          <a:xfrm>
            <a:off x="2820836" y="2458517"/>
            <a:ext cx="455763" cy="449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3CA56E6-7333-E1DC-9A30-711B47B5A3A1}"/>
              </a:ext>
            </a:extLst>
          </p:cNvPr>
          <p:cNvSpPr/>
          <p:nvPr/>
        </p:nvSpPr>
        <p:spPr>
          <a:xfrm>
            <a:off x="3273786" y="2458517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659B976-D9B7-F3CD-EC55-31699DAEC907}"/>
              </a:ext>
            </a:extLst>
          </p:cNvPr>
          <p:cNvSpPr/>
          <p:nvPr/>
        </p:nvSpPr>
        <p:spPr>
          <a:xfrm>
            <a:off x="3739595" y="245111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3733800" y="2474306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474306"/>
                <a:ext cx="38023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CB06F604-6D03-2EB9-0474-05561D5E72B8}"/>
              </a:ext>
            </a:extLst>
          </p:cNvPr>
          <p:cNvSpPr/>
          <p:nvPr/>
        </p:nvSpPr>
        <p:spPr>
          <a:xfrm>
            <a:off x="6476232" y="2451115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6477000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469840"/>
                <a:ext cx="518091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3BF2F10A-9FBF-8043-BB4C-506CC53CD739}"/>
              </a:ext>
            </a:extLst>
          </p:cNvPr>
          <p:cNvSpPr/>
          <p:nvPr/>
        </p:nvSpPr>
        <p:spPr>
          <a:xfrm>
            <a:off x="4197549" y="244724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4231067" y="2478793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067" y="2478793"/>
                <a:ext cx="38023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65920AC-8EFE-7613-2EEC-F42D637AA637}"/>
              </a:ext>
            </a:extLst>
          </p:cNvPr>
          <p:cNvSpPr/>
          <p:nvPr/>
        </p:nvSpPr>
        <p:spPr>
          <a:xfrm>
            <a:off x="6020200" y="2456334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5972884" y="246243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84" y="2462437"/>
                <a:ext cx="51809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B8BFF4A1-95EB-D34E-AB50-34189FF7481A}"/>
              </a:ext>
            </a:extLst>
          </p:cNvPr>
          <p:cNvSpPr/>
          <p:nvPr/>
        </p:nvSpPr>
        <p:spPr>
          <a:xfrm>
            <a:off x="4646363" y="2457741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4610947" y="2473038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47" y="2473038"/>
                <a:ext cx="51809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Down 35">
            <a:extLst>
              <a:ext uri="{FF2B5EF4-FFF2-40B4-BE49-F238E27FC236}">
                <a16:creationId xmlns:a16="http://schemas.microsoft.com/office/drawing/2014/main" id="{2D26598D-A7B9-ED6E-AE62-1D32A5C21D10}"/>
              </a:ext>
            </a:extLst>
          </p:cNvPr>
          <p:cNvSpPr/>
          <p:nvPr/>
        </p:nvSpPr>
        <p:spPr>
          <a:xfrm>
            <a:off x="6096000" y="170536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0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39788" cy="762000"/>
            <a:chOff x="2514600" y="4267200"/>
            <a:chExt cx="4139788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/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            …                               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)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4774994" y="1698114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C0073-D14B-5F2A-078F-D6AADB5972DC}"/>
              </a:ext>
            </a:extLst>
          </p:cNvPr>
          <p:cNvSpPr/>
          <p:nvPr/>
        </p:nvSpPr>
        <p:spPr>
          <a:xfrm>
            <a:off x="2820836" y="2458517"/>
            <a:ext cx="455763" cy="449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3CA56E6-7333-E1DC-9A30-711B47B5A3A1}"/>
              </a:ext>
            </a:extLst>
          </p:cNvPr>
          <p:cNvSpPr/>
          <p:nvPr/>
        </p:nvSpPr>
        <p:spPr>
          <a:xfrm>
            <a:off x="3273786" y="2458517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659B976-D9B7-F3CD-EC55-31699DAEC907}"/>
              </a:ext>
            </a:extLst>
          </p:cNvPr>
          <p:cNvSpPr/>
          <p:nvPr/>
        </p:nvSpPr>
        <p:spPr>
          <a:xfrm>
            <a:off x="3739595" y="245111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3732699" y="2456918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699" y="2456918"/>
                <a:ext cx="38023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CB06F604-6D03-2EB9-0474-05561D5E72B8}"/>
              </a:ext>
            </a:extLst>
          </p:cNvPr>
          <p:cNvSpPr/>
          <p:nvPr/>
        </p:nvSpPr>
        <p:spPr>
          <a:xfrm>
            <a:off x="6476232" y="2451115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6477000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469840"/>
                <a:ext cx="518091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3BF2F10A-9FBF-8043-BB4C-506CC53CD739}"/>
              </a:ext>
            </a:extLst>
          </p:cNvPr>
          <p:cNvSpPr/>
          <p:nvPr/>
        </p:nvSpPr>
        <p:spPr>
          <a:xfrm>
            <a:off x="4197549" y="244724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4231067" y="2478793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067" y="2478793"/>
                <a:ext cx="38023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65920AC-8EFE-7613-2EEC-F42D637AA637}"/>
              </a:ext>
            </a:extLst>
          </p:cNvPr>
          <p:cNvSpPr/>
          <p:nvPr/>
        </p:nvSpPr>
        <p:spPr>
          <a:xfrm>
            <a:off x="6020200" y="2456334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5972884" y="246243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84" y="2462437"/>
                <a:ext cx="51809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B8BFF4A1-95EB-D34E-AB50-34189FF7481A}"/>
              </a:ext>
            </a:extLst>
          </p:cNvPr>
          <p:cNvSpPr/>
          <p:nvPr/>
        </p:nvSpPr>
        <p:spPr>
          <a:xfrm>
            <a:off x="5573543" y="2458517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539707" y="246459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07" y="2464590"/>
                <a:ext cx="51809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87BDFD7-73B6-3CC6-53EE-8B09161C336A}"/>
              </a:ext>
            </a:extLst>
          </p:cNvPr>
          <p:cNvSpPr/>
          <p:nvPr/>
        </p:nvSpPr>
        <p:spPr>
          <a:xfrm>
            <a:off x="4646697" y="2453949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4599408" y="2476204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08" y="2476204"/>
                <a:ext cx="51809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Down 37">
            <a:extLst>
              <a:ext uri="{FF2B5EF4-FFF2-40B4-BE49-F238E27FC236}">
                <a16:creationId xmlns:a16="http://schemas.microsoft.com/office/drawing/2014/main" id="{3238DECC-AD3F-7544-5A64-68EC911BC530}"/>
              </a:ext>
            </a:extLst>
          </p:cNvPr>
          <p:cNvSpPr/>
          <p:nvPr/>
        </p:nvSpPr>
        <p:spPr>
          <a:xfrm>
            <a:off x="5715000" y="170536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81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39788" cy="762000"/>
            <a:chOff x="2514600" y="4267200"/>
            <a:chExt cx="4139788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/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            …                               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)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5181600" y="1698114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C0073-D14B-5F2A-078F-D6AADB5972DC}"/>
              </a:ext>
            </a:extLst>
          </p:cNvPr>
          <p:cNvSpPr/>
          <p:nvPr/>
        </p:nvSpPr>
        <p:spPr>
          <a:xfrm>
            <a:off x="2820836" y="2458517"/>
            <a:ext cx="455763" cy="449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148" y="2469840"/>
                <a:ext cx="51809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3CA56E6-7333-E1DC-9A30-711B47B5A3A1}"/>
              </a:ext>
            </a:extLst>
          </p:cNvPr>
          <p:cNvSpPr/>
          <p:nvPr/>
        </p:nvSpPr>
        <p:spPr>
          <a:xfrm>
            <a:off x="3273786" y="2458517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659B976-D9B7-F3CD-EC55-31699DAEC907}"/>
              </a:ext>
            </a:extLst>
          </p:cNvPr>
          <p:cNvSpPr/>
          <p:nvPr/>
        </p:nvSpPr>
        <p:spPr>
          <a:xfrm>
            <a:off x="3739595" y="245111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3732699" y="2456918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699" y="2456918"/>
                <a:ext cx="38023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CB06F604-6D03-2EB9-0474-05561D5E72B8}"/>
              </a:ext>
            </a:extLst>
          </p:cNvPr>
          <p:cNvSpPr/>
          <p:nvPr/>
        </p:nvSpPr>
        <p:spPr>
          <a:xfrm>
            <a:off x="6476232" y="2451115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6477000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469840"/>
                <a:ext cx="518091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3BF2F10A-9FBF-8043-BB4C-506CC53CD739}"/>
              </a:ext>
            </a:extLst>
          </p:cNvPr>
          <p:cNvSpPr/>
          <p:nvPr/>
        </p:nvSpPr>
        <p:spPr>
          <a:xfrm>
            <a:off x="4197549" y="244724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4231067" y="2478793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067" y="2478793"/>
                <a:ext cx="38023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65920AC-8EFE-7613-2EEC-F42D637AA637}"/>
              </a:ext>
            </a:extLst>
          </p:cNvPr>
          <p:cNvSpPr/>
          <p:nvPr/>
        </p:nvSpPr>
        <p:spPr>
          <a:xfrm>
            <a:off x="6020200" y="2456334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5972884" y="246243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84" y="2462437"/>
                <a:ext cx="51809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B8BFF4A1-95EB-D34E-AB50-34189FF7481A}"/>
              </a:ext>
            </a:extLst>
          </p:cNvPr>
          <p:cNvSpPr/>
          <p:nvPr/>
        </p:nvSpPr>
        <p:spPr>
          <a:xfrm>
            <a:off x="5573543" y="2458517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539707" y="246459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07" y="2464590"/>
                <a:ext cx="51809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87BDFD7-73B6-3CC6-53EE-8B09161C336A}"/>
              </a:ext>
            </a:extLst>
          </p:cNvPr>
          <p:cNvSpPr/>
          <p:nvPr/>
        </p:nvSpPr>
        <p:spPr>
          <a:xfrm>
            <a:off x="4646697" y="2453949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4572000" y="247879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478792"/>
                <a:ext cx="51809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BA72224A-38B1-C1CC-53D9-DF73C7E523C1}"/>
              </a:ext>
            </a:extLst>
          </p:cNvPr>
          <p:cNvSpPr/>
          <p:nvPr/>
        </p:nvSpPr>
        <p:spPr>
          <a:xfrm>
            <a:off x="5118570" y="2449350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663" y="2471882"/>
                <a:ext cx="380232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Down 36">
            <a:extLst>
              <a:ext uri="{FF2B5EF4-FFF2-40B4-BE49-F238E27FC236}">
                <a16:creationId xmlns:a16="http://schemas.microsoft.com/office/drawing/2014/main" id="{79E351FB-2DA2-62E7-9952-214D2AE807E3}"/>
              </a:ext>
            </a:extLst>
          </p:cNvPr>
          <p:cNvSpPr/>
          <p:nvPr/>
        </p:nvSpPr>
        <p:spPr>
          <a:xfrm>
            <a:off x="5715000" y="170536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93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39788" cy="762000"/>
            <a:chOff x="2514600" y="4267200"/>
            <a:chExt cx="4139788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/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            …                               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)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5181600" y="1698114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C0073-D14B-5F2A-078F-D6AADB5972DC}"/>
              </a:ext>
            </a:extLst>
          </p:cNvPr>
          <p:cNvSpPr/>
          <p:nvPr/>
        </p:nvSpPr>
        <p:spPr>
          <a:xfrm>
            <a:off x="5112123" y="2445314"/>
            <a:ext cx="455763" cy="449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5051404" y="246065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404" y="2460652"/>
                <a:ext cx="51809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3CA56E6-7333-E1DC-9A30-711B47B5A3A1}"/>
              </a:ext>
            </a:extLst>
          </p:cNvPr>
          <p:cNvSpPr/>
          <p:nvPr/>
        </p:nvSpPr>
        <p:spPr>
          <a:xfrm>
            <a:off x="3273786" y="2458517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659B976-D9B7-F3CD-EC55-31699DAEC907}"/>
              </a:ext>
            </a:extLst>
          </p:cNvPr>
          <p:cNvSpPr/>
          <p:nvPr/>
        </p:nvSpPr>
        <p:spPr>
          <a:xfrm>
            <a:off x="3739595" y="245111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3732699" y="2456918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699" y="2456918"/>
                <a:ext cx="38023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CB06F604-6D03-2EB9-0474-05561D5E72B8}"/>
              </a:ext>
            </a:extLst>
          </p:cNvPr>
          <p:cNvSpPr/>
          <p:nvPr/>
        </p:nvSpPr>
        <p:spPr>
          <a:xfrm>
            <a:off x="6476232" y="2451115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6477000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469840"/>
                <a:ext cx="518091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3BF2F10A-9FBF-8043-BB4C-506CC53CD739}"/>
              </a:ext>
            </a:extLst>
          </p:cNvPr>
          <p:cNvSpPr/>
          <p:nvPr/>
        </p:nvSpPr>
        <p:spPr>
          <a:xfrm>
            <a:off x="4197549" y="244724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4231067" y="2478793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067" y="2478793"/>
                <a:ext cx="38023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65920AC-8EFE-7613-2EEC-F42D637AA637}"/>
              </a:ext>
            </a:extLst>
          </p:cNvPr>
          <p:cNvSpPr/>
          <p:nvPr/>
        </p:nvSpPr>
        <p:spPr>
          <a:xfrm>
            <a:off x="6020200" y="2456334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5972884" y="246243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84" y="2462437"/>
                <a:ext cx="51809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B8BFF4A1-95EB-D34E-AB50-34189FF7481A}"/>
              </a:ext>
            </a:extLst>
          </p:cNvPr>
          <p:cNvSpPr/>
          <p:nvPr/>
        </p:nvSpPr>
        <p:spPr>
          <a:xfrm>
            <a:off x="5573543" y="2458517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539707" y="246459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07" y="2464590"/>
                <a:ext cx="51809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87BDFD7-73B6-3CC6-53EE-8B09161C336A}"/>
              </a:ext>
            </a:extLst>
          </p:cNvPr>
          <p:cNvSpPr/>
          <p:nvPr/>
        </p:nvSpPr>
        <p:spPr>
          <a:xfrm>
            <a:off x="4646697" y="2453949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4572000" y="247879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478792"/>
                <a:ext cx="51809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BA72224A-38B1-C1CC-53D9-DF73C7E523C1}"/>
              </a:ext>
            </a:extLst>
          </p:cNvPr>
          <p:cNvSpPr/>
          <p:nvPr/>
        </p:nvSpPr>
        <p:spPr>
          <a:xfrm>
            <a:off x="2826891" y="2447244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82394" y="2456918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394" y="2456918"/>
                <a:ext cx="380232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D3FA7A1F-6C71-7C43-9AA9-A3347AE90C1D}"/>
              </a:ext>
            </a:extLst>
          </p:cNvPr>
          <p:cNvSpPr txBox="1"/>
          <p:nvPr/>
        </p:nvSpPr>
        <p:spPr>
          <a:xfrm>
            <a:off x="236223" y="4934634"/>
            <a:ext cx="8430578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 </a:t>
            </a:r>
            <a:r>
              <a:rPr lang="en-US" b="1" dirty="0"/>
              <a:t>homework</a:t>
            </a:r>
            <a:r>
              <a:rPr lang="en-US" dirty="0"/>
              <a:t>, write a neat, compact, and efficient code  in C for Partition(</a:t>
            </a:r>
            <a:r>
              <a:rPr lang="en-US" dirty="0" err="1"/>
              <a:t>A,l,r</a:t>
            </a:r>
            <a:r>
              <a:rPr lang="en-US" dirty="0"/>
              <a:t>). </a:t>
            </a:r>
          </a:p>
          <a:p>
            <a:r>
              <a:rPr lang="en-US" dirty="0"/>
              <a:t>Remember: if you write inefficient code, your assignment 5 will give unexpected results.</a:t>
            </a:r>
          </a:p>
        </p:txBody>
      </p:sp>
    </p:spTree>
    <p:extLst>
      <p:ext uri="{BB962C8B-B14F-4D97-AF65-F5344CB8AC3E}">
        <p14:creationId xmlns:p14="http://schemas.microsoft.com/office/powerpoint/2010/main" val="261127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39788" cy="762000"/>
            <a:chOff x="2514600" y="4267200"/>
            <a:chExt cx="4139788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/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ℓ+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                   …                                  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130A9-D584-EDA7-AC21-2025ADA9C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267200"/>
                  <a:ext cx="413978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3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3600" dirty="0">
                    <a:sym typeface="Wingdings" pitchFamily="2" charset="2"/>
                  </a:rPr>
                  <a:t>)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82B728-2357-896F-4F19-9592B7C98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5181600" y="1698114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C0073-D14B-5F2A-078F-D6AADB5972DC}"/>
              </a:ext>
            </a:extLst>
          </p:cNvPr>
          <p:cNvSpPr/>
          <p:nvPr/>
        </p:nvSpPr>
        <p:spPr>
          <a:xfrm>
            <a:off x="5112123" y="2445314"/>
            <a:ext cx="455763" cy="4497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5051404" y="246065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404" y="2460652"/>
                <a:ext cx="51809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73CA56E6-7333-E1DC-9A30-711B47B5A3A1}"/>
              </a:ext>
            </a:extLst>
          </p:cNvPr>
          <p:cNvSpPr/>
          <p:nvPr/>
        </p:nvSpPr>
        <p:spPr>
          <a:xfrm>
            <a:off x="3273786" y="2458517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17" y="2485247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659B976-D9B7-F3CD-EC55-31699DAEC907}"/>
              </a:ext>
            </a:extLst>
          </p:cNvPr>
          <p:cNvSpPr/>
          <p:nvPr/>
        </p:nvSpPr>
        <p:spPr>
          <a:xfrm>
            <a:off x="3739595" y="245111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3732699" y="2456918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699" y="2456918"/>
                <a:ext cx="38023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CB06F604-6D03-2EB9-0474-05561D5E72B8}"/>
              </a:ext>
            </a:extLst>
          </p:cNvPr>
          <p:cNvSpPr/>
          <p:nvPr/>
        </p:nvSpPr>
        <p:spPr>
          <a:xfrm>
            <a:off x="6476232" y="2451115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6477000" y="246984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469840"/>
                <a:ext cx="518091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3BF2F10A-9FBF-8043-BB4C-506CC53CD739}"/>
              </a:ext>
            </a:extLst>
          </p:cNvPr>
          <p:cNvSpPr/>
          <p:nvPr/>
        </p:nvSpPr>
        <p:spPr>
          <a:xfrm>
            <a:off x="4197549" y="2447245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4231067" y="2478793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067" y="2478793"/>
                <a:ext cx="38023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65920AC-8EFE-7613-2EEC-F42D637AA637}"/>
              </a:ext>
            </a:extLst>
          </p:cNvPr>
          <p:cNvSpPr/>
          <p:nvPr/>
        </p:nvSpPr>
        <p:spPr>
          <a:xfrm>
            <a:off x="6020200" y="2456334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5972884" y="2462437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84" y="2462437"/>
                <a:ext cx="51809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B8BFF4A1-95EB-D34E-AB50-34189FF7481A}"/>
              </a:ext>
            </a:extLst>
          </p:cNvPr>
          <p:cNvSpPr/>
          <p:nvPr/>
        </p:nvSpPr>
        <p:spPr>
          <a:xfrm>
            <a:off x="5573543" y="2458517"/>
            <a:ext cx="455763" cy="449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539707" y="2464590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707" y="2464590"/>
                <a:ext cx="51809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87BDFD7-73B6-3CC6-53EE-8B09161C336A}"/>
              </a:ext>
            </a:extLst>
          </p:cNvPr>
          <p:cNvSpPr/>
          <p:nvPr/>
        </p:nvSpPr>
        <p:spPr>
          <a:xfrm>
            <a:off x="4646697" y="2453949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4572000" y="247879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478792"/>
                <a:ext cx="51809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BA72224A-38B1-C1CC-53D9-DF73C7E523C1}"/>
              </a:ext>
            </a:extLst>
          </p:cNvPr>
          <p:cNvSpPr/>
          <p:nvPr/>
        </p:nvSpPr>
        <p:spPr>
          <a:xfrm>
            <a:off x="2826891" y="2447244"/>
            <a:ext cx="455763" cy="449797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82394" y="2456918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394" y="2456918"/>
                <a:ext cx="380232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D3FA7A1F-6C71-7C43-9AA9-A3347AE90C1D}"/>
              </a:ext>
            </a:extLst>
          </p:cNvPr>
          <p:cNvSpPr txBox="1"/>
          <p:nvPr/>
        </p:nvSpPr>
        <p:spPr>
          <a:xfrm>
            <a:off x="236223" y="4934634"/>
            <a:ext cx="836992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There are </a:t>
            </a:r>
            <a:r>
              <a:rPr lang="en-US" sz="3600" b="1" dirty="0"/>
              <a:t>multiple </a:t>
            </a:r>
            <a:r>
              <a:rPr lang="en-US" sz="3600" dirty="0"/>
              <a:t>algorithms for Partition()</a:t>
            </a:r>
          </a:p>
        </p:txBody>
      </p:sp>
    </p:spTree>
    <p:extLst>
      <p:ext uri="{BB962C8B-B14F-4D97-AF65-F5344CB8AC3E}">
        <p14:creationId xmlns:p14="http://schemas.microsoft.com/office/powerpoint/2010/main" val="231776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742039C-FD1F-DBC2-3C5A-E06AA30B9A38}"/>
              </a:ext>
            </a:extLst>
          </p:cNvPr>
          <p:cNvSpPr/>
          <p:nvPr/>
        </p:nvSpPr>
        <p:spPr>
          <a:xfrm>
            <a:off x="6490252" y="2464912"/>
            <a:ext cx="437792" cy="4268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Selection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6493375" y="2475483"/>
                <a:ext cx="3802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75" y="2475483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523" y="2471882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6562661" y="1770212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662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Pseudocode for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Worst case time complexity: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>
                <a:blip r:embed="rId3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C004B2-5714-054A-B005-83BBBD06C0E2}"/>
                  </a:ext>
                </a:extLst>
              </p:cNvPr>
              <p:cNvSpPr txBox="1"/>
              <p:nvPr/>
            </p:nvSpPr>
            <p:spPr>
              <a:xfrm>
                <a:off x="4038600" y="5012877"/>
                <a:ext cx="85786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C004B2-5714-054A-B005-83BBBD06C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012877"/>
                <a:ext cx="857864" cy="37555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3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Analyzing average time complexity of </a:t>
            </a:r>
            <a:r>
              <a:rPr lang="en-US" sz="3600" b="1" dirty="0" err="1">
                <a:solidFill>
                  <a:srgbClr val="7030A0"/>
                </a:solidFill>
              </a:rPr>
              <a:t>QuickSort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Part 1</a:t>
            </a:r>
          </a:p>
          <a:p>
            <a:r>
              <a:rPr lang="en-US" sz="2800" b="1" dirty="0">
                <a:solidFill>
                  <a:srgbClr val="006C31"/>
                </a:solidFill>
              </a:rPr>
              <a:t>Deriving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18220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Assumption</a:t>
            </a:r>
            <a:r>
              <a:rPr lang="en-US" sz="2400" b="1" dirty="0"/>
              <a:t> (just for </a:t>
            </a:r>
            <a:r>
              <a:rPr lang="en-US" sz="2400" b="1" u="sng" dirty="0"/>
              <a:t>a neat</a:t>
            </a:r>
            <a:r>
              <a:rPr lang="en-US" sz="2400" b="1" dirty="0"/>
              <a:t> analysis): 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All elements are </a:t>
            </a:r>
            <a:r>
              <a:rPr lang="en-US" sz="2000" b="1" u="sng" dirty="0"/>
              <a:t>distinct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Each recursive call selects the </a:t>
            </a:r>
            <a:r>
              <a:rPr lang="en-US" sz="2000" b="1" u="sng" dirty="0"/>
              <a:t>first element</a:t>
            </a:r>
            <a:r>
              <a:rPr lang="en-US" sz="2000" dirty="0"/>
              <a:t> of the </a:t>
            </a:r>
            <a:r>
              <a:rPr lang="en-US" sz="2000" dirty="0" err="1"/>
              <a:t>subarray</a:t>
            </a:r>
            <a:r>
              <a:rPr lang="en-US" sz="2000" dirty="0"/>
              <a:t> as the pivot element.</a:t>
            </a:r>
          </a:p>
          <a:p>
            <a:endParaRPr lang="en-US" sz="2000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Average running time for Quick sort on input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endParaRPr lang="en-US" sz="18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sz="2800" dirty="0">
                            <a:ea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2800" b="1" i="1" smtClean="0">
                            <a:latin typeface="Cambria Math"/>
                          </a:rPr>
                          <m:t>𝑸</m:t>
                        </m:r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839200" cy="4906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048000" y="1295400"/>
            <a:ext cx="3544047" cy="1752600"/>
            <a:chOff x="3048000" y="1295400"/>
            <a:chExt cx="3544047" cy="1752600"/>
          </a:xfrm>
        </p:grpSpPr>
        <p:sp>
          <p:nvSpPr>
            <p:cNvPr id="6" name="Oval 5"/>
            <p:cNvSpPr/>
            <p:nvPr/>
          </p:nvSpPr>
          <p:spPr>
            <a:xfrm>
              <a:off x="3276600" y="1295400"/>
              <a:ext cx="2971800" cy="1295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48000" y="2678668"/>
                  <a:ext cx="35440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All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!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/>
                    <a:t>permutations of 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,… 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}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678668"/>
                  <a:ext cx="35440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77" t="-8197" r="-189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Analyzing average time complexity of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be the set of all those permutations of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,…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} that begin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fraction of all permutations constitutes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800" dirty="0"/>
                  <a:t>be the average running time of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over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is the relation between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)’s ?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Answer: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= </m:t>
                    </m:r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1" i="1">
                            <a:latin typeface="Cambria Math"/>
                          </a:rPr>
                          <m:t>𝑮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dirty="0"/>
                  <a:t>We now need to derive an expression for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  <a:r>
                  <a:rPr lang="en-US" sz="1800" dirty="0"/>
                  <a:t>For this purpose, we need to have a closer look at the execution of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over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  <a:blipFill rotWithShape="1">
                <a:blip r:embed="rId3"/>
                <a:stretch>
                  <a:fillRect l="-772" t="-571" r="-842" b="-1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557239" y="1282390"/>
            <a:ext cx="1776761" cy="1271239"/>
            <a:chOff x="3557239" y="1282390"/>
            <a:chExt cx="1776761" cy="1271239"/>
          </a:xfrm>
        </p:grpSpPr>
        <p:sp>
          <p:nvSpPr>
            <p:cNvPr id="7" name="Freeform 6"/>
            <p:cNvSpPr/>
            <p:nvPr/>
          </p:nvSpPr>
          <p:spPr>
            <a:xfrm>
              <a:off x="3557239" y="1382751"/>
              <a:ext cx="446049" cy="925551"/>
            </a:xfrm>
            <a:custGeom>
              <a:avLst/>
              <a:gdLst>
                <a:gd name="connsiteX0" fmla="*/ 446049 w 446049"/>
                <a:gd name="connsiteY0" fmla="*/ 0 h 925551"/>
                <a:gd name="connsiteX1" fmla="*/ 367990 w 446049"/>
                <a:gd name="connsiteY1" fmla="*/ 557561 h 925551"/>
                <a:gd name="connsiteX2" fmla="*/ 0 w 446049"/>
                <a:gd name="connsiteY2" fmla="*/ 925551 h 92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049" h="925551">
                  <a:moveTo>
                    <a:pt x="446049" y="0"/>
                  </a:moveTo>
                  <a:cubicBezTo>
                    <a:pt x="444190" y="201651"/>
                    <a:pt x="442332" y="403302"/>
                    <a:pt x="367990" y="557561"/>
                  </a:cubicBezTo>
                  <a:cubicBezTo>
                    <a:pt x="293648" y="711820"/>
                    <a:pt x="146824" y="818685"/>
                    <a:pt x="0" y="925551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947533" y="1282390"/>
              <a:ext cx="825190" cy="602166"/>
            </a:xfrm>
            <a:custGeom>
              <a:avLst/>
              <a:gdLst>
                <a:gd name="connsiteX0" fmla="*/ 0 w 591014"/>
                <a:gd name="connsiteY0" fmla="*/ 591015 h 591015"/>
                <a:gd name="connsiteX1" fmla="*/ 423746 w 591014"/>
                <a:gd name="connsiteY1" fmla="*/ 356839 h 591015"/>
                <a:gd name="connsiteX2" fmla="*/ 591014 w 591014"/>
                <a:gd name="connsiteY2" fmla="*/ 0 h 591015"/>
                <a:gd name="connsiteX0" fmla="*/ 0 w 685487"/>
                <a:gd name="connsiteY0" fmla="*/ 591015 h 591015"/>
                <a:gd name="connsiteX1" fmla="*/ 657921 w 685487"/>
                <a:gd name="connsiteY1" fmla="*/ 479503 h 591015"/>
                <a:gd name="connsiteX2" fmla="*/ 591014 w 685487"/>
                <a:gd name="connsiteY2" fmla="*/ 0 h 591015"/>
                <a:gd name="connsiteX0" fmla="*/ 0 w 825190"/>
                <a:gd name="connsiteY0" fmla="*/ 602166 h 602166"/>
                <a:gd name="connsiteX1" fmla="*/ 657921 w 825190"/>
                <a:gd name="connsiteY1" fmla="*/ 490654 h 602166"/>
                <a:gd name="connsiteX2" fmla="*/ 825190 w 825190"/>
                <a:gd name="connsiteY2" fmla="*/ 0 h 60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190" h="602166">
                  <a:moveTo>
                    <a:pt x="0" y="602166"/>
                  </a:moveTo>
                  <a:cubicBezTo>
                    <a:pt x="162622" y="534329"/>
                    <a:pt x="520390" y="591015"/>
                    <a:pt x="657921" y="490654"/>
                  </a:cubicBezTo>
                  <a:cubicBezTo>
                    <a:pt x="795452" y="390293"/>
                    <a:pt x="790807" y="129168"/>
                    <a:pt x="82519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237464" y="1851103"/>
              <a:ext cx="205409" cy="702526"/>
            </a:xfrm>
            <a:custGeom>
              <a:avLst/>
              <a:gdLst>
                <a:gd name="connsiteX0" fmla="*/ 0 w 145335"/>
                <a:gd name="connsiteY0" fmla="*/ 0 h 791736"/>
                <a:gd name="connsiteX1" fmla="*/ 144966 w 145335"/>
                <a:gd name="connsiteY1" fmla="*/ 144966 h 791736"/>
                <a:gd name="connsiteX2" fmla="*/ 33453 w 145335"/>
                <a:gd name="connsiteY2" fmla="*/ 791736 h 791736"/>
                <a:gd name="connsiteX0" fmla="*/ 0 w 234328"/>
                <a:gd name="connsiteY0" fmla="*/ 0 h 791736"/>
                <a:gd name="connsiteX1" fmla="*/ 234175 w 234328"/>
                <a:gd name="connsiteY1" fmla="*/ 301083 h 791736"/>
                <a:gd name="connsiteX2" fmla="*/ 33453 w 234328"/>
                <a:gd name="connsiteY2" fmla="*/ 791736 h 791736"/>
                <a:gd name="connsiteX0" fmla="*/ 111512 w 205409"/>
                <a:gd name="connsiteY0" fmla="*/ 0 h 702526"/>
                <a:gd name="connsiteX1" fmla="*/ 200722 w 205409"/>
                <a:gd name="connsiteY1" fmla="*/ 211873 h 702526"/>
                <a:gd name="connsiteX2" fmla="*/ 0 w 205409"/>
                <a:gd name="connsiteY2" fmla="*/ 702526 h 70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09" h="702526">
                  <a:moveTo>
                    <a:pt x="111512" y="0"/>
                  </a:moveTo>
                  <a:cubicBezTo>
                    <a:pt x="181207" y="6505"/>
                    <a:pt x="219307" y="94785"/>
                    <a:pt x="200722" y="211873"/>
                  </a:cubicBezTo>
                  <a:cubicBezTo>
                    <a:pt x="182137" y="328961"/>
                    <a:pt x="58544" y="445119"/>
                    <a:pt x="0" y="702526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1839022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29200" y="1828800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800600" y="1828800"/>
              <a:ext cx="76200" cy="659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" y="2133600"/>
            <a:ext cx="3733800" cy="609600"/>
            <a:chOff x="381000" y="2133600"/>
            <a:chExt cx="3733800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1000" y="2373868"/>
                  <a:ext cx="2900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373868"/>
                  <a:ext cx="290085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63" t="-8197" r="-2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Bent-Up Arrow 18"/>
            <p:cNvSpPr/>
            <p:nvPr/>
          </p:nvSpPr>
          <p:spPr>
            <a:xfrm>
              <a:off x="3276600" y="2133600"/>
              <a:ext cx="838200" cy="491252"/>
            </a:xfrm>
            <a:prstGeom prst="bentUpArrow">
              <a:avLst>
                <a:gd name="adj1" fmla="val 11380"/>
                <a:gd name="adj2" fmla="val 159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3498" y="1143000"/>
            <a:ext cx="3743702" cy="609600"/>
            <a:chOff x="523498" y="1143000"/>
            <a:chExt cx="3743702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23498" y="1143000"/>
                  <a:ext cx="2900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98" y="1143000"/>
                  <a:ext cx="290085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261" t="-8333" r="-252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Bent-Up Arrow 19"/>
            <p:cNvSpPr/>
            <p:nvPr/>
          </p:nvSpPr>
          <p:spPr>
            <a:xfrm flipV="1">
              <a:off x="3429000" y="1295400"/>
              <a:ext cx="838200" cy="457200"/>
            </a:xfrm>
            <a:prstGeom prst="bentUpArrow">
              <a:avLst>
                <a:gd name="adj1" fmla="val 11380"/>
                <a:gd name="adj2" fmla="val 159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8600" y="1752600"/>
            <a:ext cx="3440969" cy="369332"/>
            <a:chOff x="228600" y="1752600"/>
            <a:chExt cx="34409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28600" y="1752600"/>
                  <a:ext cx="2895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Permutations beginning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752600"/>
                  <a:ext cx="28955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66" t="-8333" r="-274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2971800" y="1861770"/>
              <a:ext cx="697769" cy="1194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72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u="sng" dirty="0"/>
                  <a:t>exactly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</m:m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permutations from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that get mapped to one permutation in </a:t>
                </a:r>
                <a:r>
                  <a:rPr lang="en-US" sz="1800" b="1" dirty="0"/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  <a:blipFill rotWithShape="1">
                <a:blip r:embed="rId3"/>
                <a:stretch>
                  <a:fillRect l="-678" t="-597" r="-1763" b="-10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1108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372" t="-8197" r="-874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0261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8929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1928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58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-76200" y="1861066"/>
            <a:ext cx="2200950" cy="653534"/>
            <a:chOff x="-76200" y="1861066"/>
            <a:chExt cx="2200950" cy="653534"/>
          </a:xfrm>
        </p:grpSpPr>
        <p:sp>
          <p:nvSpPr>
            <p:cNvPr id="81" name="Oval 80"/>
            <p:cNvSpPr/>
            <p:nvPr/>
          </p:nvSpPr>
          <p:spPr>
            <a:xfrm>
              <a:off x="381000" y="1861066"/>
              <a:ext cx="1743750" cy="653534"/>
            </a:xfrm>
            <a:prstGeom prst="ellipse">
              <a:avLst/>
            </a:prstGeom>
            <a:blipFill>
              <a:blip r:embed="rId8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1992868"/>
                  <a:ext cx="53412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t="-8197" r="-204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152400" y="4528066"/>
            <a:ext cx="1676400" cy="577334"/>
            <a:chOff x="152400" y="4528066"/>
            <a:chExt cx="1676400" cy="577334"/>
          </a:xfrm>
        </p:grpSpPr>
        <p:sp>
          <p:nvSpPr>
            <p:cNvPr id="82" name="Oval 81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10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51969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9412" t="-8197" r="-21176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r>
                  <a:rPr lang="en-US" dirty="0">
                    <a:latin typeface="Cambria Math"/>
                    <a:ea typeface="Cambria Math"/>
                  </a:rPr>
                  <a:t>⨯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6" y="5117068"/>
                <a:ext cx="184377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980" t="-11475" r="-529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)!</a:t>
                </a:r>
                <a:endParaRPr lang="en-IN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468"/>
                <a:ext cx="96372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696" t="-8197" r="-1012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Down Arrow 90"/>
          <p:cNvSpPr/>
          <p:nvPr/>
        </p:nvSpPr>
        <p:spPr>
          <a:xfrm>
            <a:off x="1033125" y="28194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25576" y="2907792"/>
            <a:ext cx="13032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Many-to-one </a:t>
            </a:r>
          </a:p>
          <a:p>
            <a:pPr algn="ctr"/>
            <a:r>
              <a:rPr lang="en-US" sz="1600" dirty="0"/>
              <a:t>mapping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1928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884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590800" y="5906869"/>
                <a:ext cx="441184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): Permutations resulting from </a:t>
                </a:r>
                <a:r>
                  <a:rPr lang="en-US" b="1" dirty="0">
                    <a:solidFill>
                      <a:srgbClr val="7030A0"/>
                    </a:solidFill>
                  </a:rPr>
                  <a:t>Partition</a:t>
                </a:r>
                <a:r>
                  <a:rPr lang="en-US" dirty="0"/>
                  <a:t>(). 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906869"/>
                <a:ext cx="4411849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105" t="-8197" r="-1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/>
          <p:cNvSpPr/>
          <p:nvPr/>
        </p:nvSpPr>
        <p:spPr>
          <a:xfrm>
            <a:off x="381000" y="6476999"/>
            <a:ext cx="8762999" cy="3772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 of previous class </a:t>
            </a:r>
            <a:r>
              <a:rPr lang="en-US" dirty="0">
                <a:solidFill>
                  <a:schemeClr val="tx1"/>
                </a:solidFill>
              </a:rPr>
              <a:t>: Try to prove the lemma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7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3" grpId="1" animBg="1"/>
      <p:bldP spid="6" grpId="0" animBg="1"/>
      <p:bldP spid="77" grpId="0"/>
      <p:bldP spid="87" grpId="0"/>
      <p:bldP spid="88" grpId="0"/>
      <p:bldP spid="91" grpId="0" animBg="1"/>
      <p:bldP spid="92" grpId="0" animBg="1"/>
      <p:bldP spid="89" grpId="0" animBg="1"/>
      <p:bldP spid="89" grpId="1" animBg="1"/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D663-84AA-F24E-AE88-12508A72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Importance of </a:t>
            </a:r>
            <a:r>
              <a:rPr lang="en-US" sz="3200" b="1" dirty="0">
                <a:solidFill>
                  <a:srgbClr val="7030A0"/>
                </a:solidFill>
              </a:rPr>
              <a:t>Lemma 1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DA46F-B5EA-EA46-9627-DBEFC6AD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090E5A-DEF4-B64B-B2A5-AE2A2755FCFC}"/>
              </a:ext>
            </a:extLst>
          </p:cNvPr>
          <p:cNvGrpSpPr/>
          <p:nvPr/>
        </p:nvGrpSpPr>
        <p:grpSpPr>
          <a:xfrm>
            <a:off x="545691" y="731837"/>
            <a:ext cx="6159909" cy="1782763"/>
            <a:chOff x="125627" y="1861066"/>
            <a:chExt cx="1999123" cy="65353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A0608EC-2896-D641-9EA1-54EF75263442}"/>
                </a:ext>
              </a:extLst>
            </p:cNvPr>
            <p:cNvSpPr/>
            <p:nvPr/>
          </p:nvSpPr>
          <p:spPr>
            <a:xfrm>
              <a:off x="381000" y="1861066"/>
              <a:ext cx="1743750" cy="653534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006873-AC86-8344-8F71-A4D34B1F6BDF}"/>
                    </a:ext>
                  </a:extLst>
                </p:cNvPr>
                <p:cNvSpPr txBox="1"/>
                <p:nvPr/>
              </p:nvSpPr>
              <p:spPr>
                <a:xfrm>
                  <a:off x="125627" y="2095406"/>
                  <a:ext cx="5341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006873-AC86-8344-8F71-A4D34B1F6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27" y="2095406"/>
                  <a:ext cx="53412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846" t="-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69BA7A6-A36A-974D-B1D0-3EAFF5CC8D9A}"/>
              </a:ext>
            </a:extLst>
          </p:cNvPr>
          <p:cNvGrpSpPr/>
          <p:nvPr/>
        </p:nvGrpSpPr>
        <p:grpSpPr>
          <a:xfrm>
            <a:off x="1804406" y="4343401"/>
            <a:ext cx="3300994" cy="1007494"/>
            <a:chOff x="1804406" y="4343401"/>
            <a:chExt cx="3300994" cy="100749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7F02FCE-74E2-4849-9498-C1BE9828A161}"/>
                </a:ext>
              </a:extLst>
            </p:cNvPr>
            <p:cNvSpPr/>
            <p:nvPr/>
          </p:nvSpPr>
          <p:spPr>
            <a:xfrm>
              <a:off x="2590800" y="4343401"/>
              <a:ext cx="2514600" cy="1007494"/>
            </a:xfrm>
            <a:prstGeom prst="ellipse">
              <a:avLst/>
            </a:prstGeom>
            <a:blipFill>
              <a:blip r:embed="rId4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3E9896-3DB3-5743-8C50-4B56C9522B7E}"/>
                    </a:ext>
                  </a:extLst>
                </p:cNvPr>
                <p:cNvSpPr txBox="1"/>
                <p:nvPr/>
              </p:nvSpPr>
              <p:spPr>
                <a:xfrm>
                  <a:off x="1804406" y="4662482"/>
                  <a:ext cx="5196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/>
                    <a:t>)</a:t>
                  </a:r>
                  <a:endParaRPr lang="en-IN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3E9896-3DB3-5743-8C50-4B56C9522B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406" y="4662482"/>
                  <a:ext cx="51969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756" t="-10345" r="-975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Down Arrow 11">
            <a:extLst>
              <a:ext uri="{FF2B5EF4-FFF2-40B4-BE49-F238E27FC236}">
                <a16:creationId xmlns:a16="http://schemas.microsoft.com/office/drawing/2014/main" id="{E5726214-C222-9247-8AEA-8022E9D5B1F7}"/>
              </a:ext>
            </a:extLst>
          </p:cNvPr>
          <p:cNvSpPr/>
          <p:nvPr/>
        </p:nvSpPr>
        <p:spPr>
          <a:xfrm>
            <a:off x="3707949" y="28956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BFC1D-1C04-414D-A7FA-F11B5E04307F}"/>
              </a:ext>
            </a:extLst>
          </p:cNvPr>
          <p:cNvSpPr txBox="1"/>
          <p:nvPr/>
        </p:nvSpPr>
        <p:spPr>
          <a:xfrm>
            <a:off x="3200400" y="2983992"/>
            <a:ext cx="13032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Many-to-one </a:t>
            </a:r>
          </a:p>
          <a:p>
            <a:pPr algn="ctr"/>
            <a:r>
              <a:rPr lang="en-US" sz="1600" dirty="0"/>
              <a:t>mapping</a:t>
            </a:r>
            <a:endParaRPr lang="en-IN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F3A842-5755-9D42-B482-DFB9015A6B7C}"/>
              </a:ext>
            </a:extLst>
          </p:cNvPr>
          <p:cNvSpPr/>
          <p:nvPr/>
        </p:nvSpPr>
        <p:spPr>
          <a:xfrm>
            <a:off x="2825964" y="1624918"/>
            <a:ext cx="457200" cy="33156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115F3D-F275-3340-B1EB-1E68A5D6BB2B}"/>
              </a:ext>
            </a:extLst>
          </p:cNvPr>
          <p:cNvSpPr/>
          <p:nvPr/>
        </p:nvSpPr>
        <p:spPr>
          <a:xfrm>
            <a:off x="4648200" y="1600200"/>
            <a:ext cx="457200" cy="356283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325E5B-9CEC-4743-8458-FCE610728E3A}"/>
              </a:ext>
            </a:extLst>
          </p:cNvPr>
          <p:cNvSpPr/>
          <p:nvPr/>
        </p:nvSpPr>
        <p:spPr>
          <a:xfrm>
            <a:off x="4149213" y="4800600"/>
            <a:ext cx="194187" cy="203280"/>
          </a:xfrm>
          <a:prstGeom prst="ellipse">
            <a:avLst/>
          </a:prstGeom>
          <a:solidFill>
            <a:srgbClr val="C0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F3DF44-83D8-A947-A2C5-EE0211C8436C}"/>
              </a:ext>
            </a:extLst>
          </p:cNvPr>
          <p:cNvSpPr/>
          <p:nvPr/>
        </p:nvSpPr>
        <p:spPr>
          <a:xfrm>
            <a:off x="3387213" y="4800600"/>
            <a:ext cx="194187" cy="203280"/>
          </a:xfrm>
          <a:prstGeom prst="ellipse">
            <a:avLst/>
          </a:prstGeom>
          <a:solidFill>
            <a:srgbClr val="0070C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AA4781-A5C5-D94F-AC3A-12345407761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114556" y="1989392"/>
            <a:ext cx="369751" cy="2811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8735FB-0E6A-4948-BFD9-B767411E6C56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4246307" y="1976400"/>
            <a:ext cx="630494" cy="282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A87E0-98F6-0D4E-A586-9608855D164D}"/>
                  </a:ext>
                </a:extLst>
              </p:cNvPr>
              <p:cNvSpPr txBox="1"/>
              <p:nvPr/>
            </p:nvSpPr>
            <p:spPr>
              <a:xfrm>
                <a:off x="1957999" y="6125529"/>
                <a:ext cx="378020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=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+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 +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A87E0-98F6-0D4E-A586-9608855D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99" y="6125529"/>
                <a:ext cx="3780202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3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u="sng" dirty="0"/>
                  <a:t>exactly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</m:m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permutations from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that get mapped to one permutation in </a:t>
                </a:r>
                <a:r>
                  <a:rPr lang="en-US" sz="1800" b="1" dirty="0"/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  <a:blipFill rotWithShape="1">
                <a:blip r:embed="rId3"/>
                <a:stretch>
                  <a:fillRect l="-678" t="-597" r="-1763" b="-10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9239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92397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667" r="-1351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820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820289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57439" y="4584247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439" y="4584247"/>
                <a:ext cx="4519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519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E3A7A22-AF2C-084C-B02A-B32980CBFBDB}"/>
              </a:ext>
            </a:extLst>
          </p:cNvPr>
          <p:cNvGrpSpPr/>
          <p:nvPr/>
        </p:nvGrpSpPr>
        <p:grpSpPr>
          <a:xfrm>
            <a:off x="2688967" y="2667000"/>
            <a:ext cx="3711833" cy="1708666"/>
            <a:chOff x="2688967" y="2667000"/>
            <a:chExt cx="3711833" cy="1708666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8C49A2C-AE6C-5243-BC32-918F7550F0CF}"/>
                </a:ext>
              </a:extLst>
            </p:cNvPr>
            <p:cNvCxnSpPr/>
            <p:nvPr/>
          </p:nvCxnSpPr>
          <p:spPr>
            <a:xfrm flipH="1">
              <a:off x="27432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71185B3-D56A-794E-8A2F-8C29C6097F50}"/>
                </a:ext>
              </a:extLst>
            </p:cNvPr>
            <p:cNvCxnSpPr/>
            <p:nvPr/>
          </p:nvCxnSpPr>
          <p:spPr>
            <a:xfrm>
              <a:off x="2688967" y="2667000"/>
              <a:ext cx="2340233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BF35E8-A647-6C47-802E-837CAC13DA1A}"/>
                </a:ext>
              </a:extLst>
            </p:cNvPr>
            <p:cNvCxnSpPr/>
            <p:nvPr/>
          </p:nvCxnSpPr>
          <p:spPr>
            <a:xfrm>
              <a:off x="3603367" y="2667000"/>
              <a:ext cx="1883033" cy="1708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0CF16F-7ED5-E24C-9FD6-44D5EBA81B53}"/>
                </a:ext>
              </a:extLst>
            </p:cNvPr>
            <p:cNvCxnSpPr/>
            <p:nvPr/>
          </p:nvCxnSpPr>
          <p:spPr>
            <a:xfrm flipH="1">
              <a:off x="3657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3968C2D-A234-BC42-8063-57549E3E35F8}"/>
                </a:ext>
              </a:extLst>
            </p:cNvPr>
            <p:cNvCxnSpPr/>
            <p:nvPr/>
          </p:nvCxnSpPr>
          <p:spPr>
            <a:xfrm flipH="1">
              <a:off x="32004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C17F68A-F744-4943-85EB-A367A25DA230}"/>
                </a:ext>
              </a:extLst>
            </p:cNvPr>
            <p:cNvCxnSpPr/>
            <p:nvPr/>
          </p:nvCxnSpPr>
          <p:spPr>
            <a:xfrm>
              <a:off x="4953000" y="2710934"/>
              <a:ext cx="1447800" cy="1632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7DBAAC1-2D8B-8D4E-A5CA-7B8B311AF1C5}"/>
                </a:ext>
              </a:extLst>
            </p:cNvPr>
            <p:cNvCxnSpPr/>
            <p:nvPr/>
          </p:nvCxnSpPr>
          <p:spPr>
            <a:xfrm flipH="1">
              <a:off x="414344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C6E5CA7-EE20-A344-903A-91BC1D233AB3}"/>
                </a:ext>
              </a:extLst>
            </p:cNvPr>
            <p:cNvCxnSpPr/>
            <p:nvPr/>
          </p:nvCxnSpPr>
          <p:spPr>
            <a:xfrm flipH="1">
              <a:off x="45720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571ECCB-3B86-CF4C-B211-5F2E223371D7}"/>
                </a:ext>
              </a:extLst>
            </p:cNvPr>
            <p:cNvCxnSpPr/>
            <p:nvPr/>
          </p:nvCxnSpPr>
          <p:spPr>
            <a:xfrm flipH="1">
              <a:off x="5943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6E9AC3-AC81-AA4C-880C-E96F8E7CB0A8}"/>
                  </a:ext>
                </a:extLst>
              </p:cNvPr>
              <p:cNvSpPr txBox="1"/>
              <p:nvPr/>
            </p:nvSpPr>
            <p:spPr>
              <a:xfrm>
                <a:off x="3917449" y="4584247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6E9AC3-AC81-AA4C-880C-E96F8E7CB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449" y="4584247"/>
                <a:ext cx="4519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FB146A-4785-804E-8437-57A7F717927B}"/>
                  </a:ext>
                </a:extLst>
              </p:cNvPr>
              <p:cNvSpPr txBox="1"/>
              <p:nvPr/>
            </p:nvSpPr>
            <p:spPr>
              <a:xfrm>
                <a:off x="2977018" y="45720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FB146A-4785-804E-8437-57A7F717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018" y="4572000"/>
                <a:ext cx="4519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A4E731-46DA-CB44-B869-E5524CFD1E96}"/>
                  </a:ext>
                </a:extLst>
              </p:cNvPr>
              <p:cNvSpPr txBox="1"/>
              <p:nvPr/>
            </p:nvSpPr>
            <p:spPr>
              <a:xfrm>
                <a:off x="4373351" y="4600059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A4E731-46DA-CB44-B869-E5524CFD1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351" y="4600059"/>
                <a:ext cx="45198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EAC419-E34D-9D4B-B09F-1104DDFDC27E}"/>
                  </a:ext>
                </a:extLst>
              </p:cNvPr>
              <p:cNvSpPr txBox="1"/>
              <p:nvPr/>
            </p:nvSpPr>
            <p:spPr>
              <a:xfrm>
                <a:off x="3420580" y="4575376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EAC419-E34D-9D4B-B09F-1104DDFD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580" y="4575376"/>
                <a:ext cx="4466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49FDE66-99D1-F440-A639-001B00D73796}"/>
                  </a:ext>
                </a:extLst>
              </p:cNvPr>
              <p:cNvSpPr txBox="1"/>
              <p:nvPr/>
            </p:nvSpPr>
            <p:spPr>
              <a:xfrm>
                <a:off x="2557737" y="4587623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49FDE66-99D1-F440-A639-001B00D73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737" y="4587623"/>
                <a:ext cx="45198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2BF244F-CEDF-9D40-9B77-88D69EE0BB9A}"/>
                  </a:ext>
                </a:extLst>
              </p:cNvPr>
              <p:cNvSpPr txBox="1"/>
              <p:nvPr/>
            </p:nvSpPr>
            <p:spPr>
              <a:xfrm>
                <a:off x="5334000" y="45720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2BF244F-CEDF-9D40-9B77-88D69EE0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572000"/>
                <a:ext cx="4519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920FF9E-EA05-DD4B-B8AD-78391B82034A}"/>
                  </a:ext>
                </a:extLst>
              </p:cNvPr>
              <p:cNvSpPr txBox="1"/>
              <p:nvPr/>
            </p:nvSpPr>
            <p:spPr>
              <a:xfrm>
                <a:off x="5779181" y="4572000"/>
                <a:ext cx="44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920FF9E-EA05-DD4B-B8AD-78391B82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181" y="4572000"/>
                <a:ext cx="4471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083A3D-AEFE-3348-B7B0-0986580AFBDE}"/>
                  </a:ext>
                </a:extLst>
              </p:cNvPr>
              <p:cNvSpPr txBox="1"/>
              <p:nvPr/>
            </p:nvSpPr>
            <p:spPr>
              <a:xfrm>
                <a:off x="6182226" y="457200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083A3D-AEFE-3348-B7B0-0986580A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226" y="4572000"/>
                <a:ext cx="45198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6">
            <a:extLst>
              <a:ext uri="{FF2B5EF4-FFF2-40B4-BE49-F238E27FC236}">
                <a16:creationId xmlns:a16="http://schemas.microsoft.com/office/drawing/2014/main" id="{66B4BFA9-D9F0-7C4F-A67C-86BE2149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Lemma 1</a:t>
            </a:r>
            <a:br>
              <a:rPr lang="en-US" sz="3600" b="1" dirty="0"/>
            </a:br>
            <a:br>
              <a:rPr lang="en-US" sz="3600" b="1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1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2" grpId="1" animBg="1"/>
      <p:bldP spid="53" grpId="0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9" grpId="0" animBg="1"/>
      <p:bldP spid="77" grpId="0"/>
      <p:bldP spid="8" grpId="0"/>
      <p:bldP spid="85" grpId="0"/>
      <p:bldP spid="86" grpId="0"/>
      <p:bldP spid="89" grpId="0"/>
      <p:bldP spid="90" grpId="0"/>
      <p:bldP spid="97" grpId="0"/>
      <p:bldP spid="98" grpId="0"/>
      <p:bldP spid="9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  <a:sym typeface="Wingdings" pitchFamily="2" charset="2"/>
                  </a:rPr>
                  <a:t>Quick Sort </a:t>
                </a:r>
                <a:r>
                  <a:rPr lang="en-US" sz="3200" b="1" dirty="0">
                    <a:sym typeface="Wingdings" pitchFamily="2" charset="2"/>
                  </a:rPr>
                  <a:t>on a permutation from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are </a:t>
                </a:r>
                <a:r>
                  <a:rPr lang="en-US" sz="1800" u="sng" dirty="0"/>
                  <a:t>exactly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  <m:mr>
                        <m:e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mr>
                    </m:m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permutations from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that get mapped to one permutation in </a:t>
                </a:r>
                <a:r>
                  <a:rPr lang="en-US" sz="1800" b="1" dirty="0"/>
                  <a:t>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).  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0"/>
                <a:ext cx="8991600" cy="5105400"/>
              </a:xfrm>
              <a:blipFill rotWithShape="1">
                <a:blip r:embed="rId3"/>
                <a:stretch>
                  <a:fillRect l="-678" t="-597" r="-1763" b="-10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9239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92397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667" r="-1351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820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820289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57439" y="4584247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439" y="4584247"/>
                <a:ext cx="4519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898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519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E3A7A22-AF2C-084C-B02A-B32980CBFBDB}"/>
              </a:ext>
            </a:extLst>
          </p:cNvPr>
          <p:cNvGrpSpPr/>
          <p:nvPr/>
        </p:nvGrpSpPr>
        <p:grpSpPr>
          <a:xfrm>
            <a:off x="2688967" y="2667000"/>
            <a:ext cx="3711833" cy="1708666"/>
            <a:chOff x="2688967" y="2667000"/>
            <a:chExt cx="3711833" cy="1708666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8C49A2C-AE6C-5243-BC32-918F7550F0CF}"/>
                </a:ext>
              </a:extLst>
            </p:cNvPr>
            <p:cNvCxnSpPr/>
            <p:nvPr/>
          </p:nvCxnSpPr>
          <p:spPr>
            <a:xfrm flipH="1">
              <a:off x="27432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71185B3-D56A-794E-8A2F-8C29C6097F50}"/>
                </a:ext>
              </a:extLst>
            </p:cNvPr>
            <p:cNvCxnSpPr/>
            <p:nvPr/>
          </p:nvCxnSpPr>
          <p:spPr>
            <a:xfrm>
              <a:off x="2688967" y="2667000"/>
              <a:ext cx="2340233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BF35E8-A647-6C47-802E-837CAC13DA1A}"/>
                </a:ext>
              </a:extLst>
            </p:cNvPr>
            <p:cNvCxnSpPr/>
            <p:nvPr/>
          </p:nvCxnSpPr>
          <p:spPr>
            <a:xfrm>
              <a:off x="3603367" y="2667000"/>
              <a:ext cx="1883033" cy="1708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0CF16F-7ED5-E24C-9FD6-44D5EBA81B53}"/>
                </a:ext>
              </a:extLst>
            </p:cNvPr>
            <p:cNvCxnSpPr/>
            <p:nvPr/>
          </p:nvCxnSpPr>
          <p:spPr>
            <a:xfrm flipH="1">
              <a:off x="3657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3968C2D-A234-BC42-8063-57549E3E35F8}"/>
                </a:ext>
              </a:extLst>
            </p:cNvPr>
            <p:cNvCxnSpPr/>
            <p:nvPr/>
          </p:nvCxnSpPr>
          <p:spPr>
            <a:xfrm flipH="1">
              <a:off x="32004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C17F68A-F744-4943-85EB-A367A25DA230}"/>
                </a:ext>
              </a:extLst>
            </p:cNvPr>
            <p:cNvCxnSpPr/>
            <p:nvPr/>
          </p:nvCxnSpPr>
          <p:spPr>
            <a:xfrm>
              <a:off x="4953000" y="2710934"/>
              <a:ext cx="1447800" cy="16324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7DBAAC1-2D8B-8D4E-A5CA-7B8B311AF1C5}"/>
                </a:ext>
              </a:extLst>
            </p:cNvPr>
            <p:cNvCxnSpPr/>
            <p:nvPr/>
          </p:nvCxnSpPr>
          <p:spPr>
            <a:xfrm flipH="1">
              <a:off x="414344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C6E5CA7-EE20-A344-903A-91BC1D233AB3}"/>
                </a:ext>
              </a:extLst>
            </p:cNvPr>
            <p:cNvCxnSpPr/>
            <p:nvPr/>
          </p:nvCxnSpPr>
          <p:spPr>
            <a:xfrm flipH="1">
              <a:off x="4572000" y="2667000"/>
              <a:ext cx="126676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571ECCB-3B86-CF4C-B211-5F2E223371D7}"/>
                </a:ext>
              </a:extLst>
            </p:cNvPr>
            <p:cNvCxnSpPr/>
            <p:nvPr/>
          </p:nvCxnSpPr>
          <p:spPr>
            <a:xfrm flipH="1">
              <a:off x="5943600" y="2667000"/>
              <a:ext cx="457200" cy="1676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6E9AC3-AC81-AA4C-880C-E96F8E7CB0A8}"/>
                  </a:ext>
                </a:extLst>
              </p:cNvPr>
              <p:cNvSpPr txBox="1"/>
              <p:nvPr/>
            </p:nvSpPr>
            <p:spPr>
              <a:xfrm>
                <a:off x="5181600" y="22098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6E9AC3-AC81-AA4C-880C-E96F8E7CB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209800"/>
                <a:ext cx="4519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FB146A-4785-804E-8437-57A7F717927B}"/>
                  </a:ext>
                </a:extLst>
              </p:cNvPr>
              <p:cNvSpPr txBox="1"/>
              <p:nvPr/>
            </p:nvSpPr>
            <p:spPr>
              <a:xfrm>
                <a:off x="4272418" y="22098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FB146A-4785-804E-8437-57A7F717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418" y="2209800"/>
                <a:ext cx="4519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A4E731-46DA-CB44-B869-E5524CFD1E96}"/>
                  </a:ext>
                </a:extLst>
              </p:cNvPr>
              <p:cNvSpPr txBox="1"/>
              <p:nvPr/>
            </p:nvSpPr>
            <p:spPr>
              <a:xfrm>
                <a:off x="5720218" y="22098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3A4E731-46DA-CB44-B869-E5524CFD1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18" y="2209800"/>
                <a:ext cx="45198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EAC419-E34D-9D4B-B09F-1104DDFDC27E}"/>
                  </a:ext>
                </a:extLst>
              </p:cNvPr>
              <p:cNvSpPr txBox="1"/>
              <p:nvPr/>
            </p:nvSpPr>
            <p:spPr>
              <a:xfrm>
                <a:off x="3896739" y="2221468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FEAC419-E34D-9D4B-B09F-1104DDFD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39" y="2221468"/>
                <a:ext cx="4466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49FDE66-99D1-F440-A639-001B00D73796}"/>
                  </a:ext>
                </a:extLst>
              </p:cNvPr>
              <p:cNvSpPr txBox="1"/>
              <p:nvPr/>
            </p:nvSpPr>
            <p:spPr>
              <a:xfrm>
                <a:off x="2977018" y="222146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49FDE66-99D1-F440-A639-001B00D73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018" y="2221468"/>
                <a:ext cx="45198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2BF244F-CEDF-9D40-9B77-88D69EE0BB9A}"/>
                  </a:ext>
                </a:extLst>
              </p:cNvPr>
              <p:cNvSpPr txBox="1"/>
              <p:nvPr/>
            </p:nvSpPr>
            <p:spPr>
              <a:xfrm>
                <a:off x="3429000" y="22098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2BF244F-CEDF-9D40-9B77-88D69EE0B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209800"/>
                <a:ext cx="4519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920FF9E-EA05-DD4B-B8AD-78391B82034A}"/>
                  </a:ext>
                </a:extLst>
              </p:cNvPr>
              <p:cNvSpPr txBox="1"/>
              <p:nvPr/>
            </p:nvSpPr>
            <p:spPr>
              <a:xfrm>
                <a:off x="6182226" y="2209800"/>
                <a:ext cx="447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920FF9E-EA05-DD4B-B8AD-78391B82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226" y="2209800"/>
                <a:ext cx="4471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083A3D-AEFE-3348-B7B0-0986580AFBDE}"/>
                  </a:ext>
                </a:extLst>
              </p:cNvPr>
              <p:cNvSpPr txBox="1"/>
              <p:nvPr/>
            </p:nvSpPr>
            <p:spPr>
              <a:xfrm>
                <a:off x="4724400" y="220980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083A3D-AEFE-3348-B7B0-0986580AF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09800"/>
                <a:ext cx="45198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358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8332-41D0-5C4F-B4C5-B89D6602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43BF-DE04-FA4E-9103-8381DEC7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data structure on a set S that supports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Insert(</a:t>
            </a:r>
            <a:r>
              <a:rPr lang="en-US" sz="2400" dirty="0" err="1"/>
              <a:t>x,S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/>
              <a:t>Delete(</a:t>
            </a:r>
            <a:r>
              <a:rPr lang="en-US" sz="2400" dirty="0" err="1"/>
              <a:t>x,S</a:t>
            </a:r>
            <a:r>
              <a:rPr lang="en-US" sz="2400" dirty="0"/>
              <a:t>)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ReportMin</a:t>
            </a:r>
            <a:r>
              <a:rPr lang="en-US" sz="2400" dirty="0"/>
              <a:t>(S)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ExtractMin</a:t>
            </a:r>
            <a:r>
              <a:rPr lang="en-US" sz="2400" dirty="0"/>
              <a:t>(S)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</a:t>
            </a:r>
            <a:r>
              <a:rPr lang="en-US" sz="2400" b="1" dirty="0">
                <a:solidFill>
                  <a:srgbClr val="7030A0"/>
                </a:solidFill>
              </a:rPr>
              <a:t>BINARY HEAP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Much </a:t>
            </a:r>
            <a:r>
              <a:rPr lang="en-US" sz="2400" u="sng" dirty="0"/>
              <a:t>simpler</a:t>
            </a:r>
            <a:r>
              <a:rPr lang="en-US" sz="2400" dirty="0"/>
              <a:t> and </a:t>
            </a:r>
            <a:r>
              <a:rPr lang="en-US" sz="2400" u="sng" dirty="0"/>
              <a:t>lighter </a:t>
            </a:r>
            <a:r>
              <a:rPr lang="en-US" sz="2400" dirty="0"/>
              <a:t>than </a:t>
            </a:r>
            <a:r>
              <a:rPr lang="en-US" sz="2400" dirty="0" err="1"/>
              <a:t>RedBlack</a:t>
            </a:r>
            <a:r>
              <a:rPr lang="en-US" sz="2400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DB30E-C03B-8946-BED6-61EC44B9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Selection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00" y="2471882"/>
                <a:ext cx="38023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2871369" y="248590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69" y="248590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6488673" y="2451115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73" y="2451115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3365054" y="180891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22BB87-B1D8-D9AE-E6A3-B003BB40189B}"/>
              </a:ext>
            </a:extLst>
          </p:cNvPr>
          <p:cNvCxnSpPr>
            <a:cxnSpLocks/>
          </p:cNvCxnSpPr>
          <p:nvPr/>
        </p:nvCxnSpPr>
        <p:spPr>
          <a:xfrm>
            <a:off x="2819400" y="3048000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8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Selection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09" y="2471882"/>
                <a:ext cx="51809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2871369" y="248590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69" y="248590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6488673" y="2451115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73" y="2451115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6618504" y="1810737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320AE-B488-5617-97C6-E9C02D509C9B}"/>
              </a:ext>
            </a:extLst>
          </p:cNvPr>
          <p:cNvSpPr/>
          <p:nvPr/>
        </p:nvSpPr>
        <p:spPr>
          <a:xfrm>
            <a:off x="5110705" y="2451115"/>
            <a:ext cx="437792" cy="4268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5130479" y="2454008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479" y="2454008"/>
                <a:ext cx="38023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8EC4B6-758F-1216-F600-F4636510DABE}"/>
              </a:ext>
            </a:extLst>
          </p:cNvPr>
          <p:cNvCxnSpPr>
            <a:cxnSpLocks/>
          </p:cNvCxnSpPr>
          <p:nvPr/>
        </p:nvCxnSpPr>
        <p:spPr>
          <a:xfrm>
            <a:off x="2819400" y="3048000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2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Selection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2871369" y="248590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69" y="248590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6488673" y="2451115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73" y="2451115"/>
                <a:ext cx="38023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3905450" y="1796424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3288824" y="2479276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824" y="2479276"/>
                <a:ext cx="38023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5075109" y="2465428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09" y="2465428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1CC590-A173-936F-FA8A-D5CE299BFA1D}"/>
              </a:ext>
            </a:extLst>
          </p:cNvPr>
          <p:cNvCxnSpPr>
            <a:cxnSpLocks/>
          </p:cNvCxnSpPr>
          <p:nvPr/>
        </p:nvCxnSpPr>
        <p:spPr>
          <a:xfrm>
            <a:off x="2819400" y="3048000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168133-BA16-714A-4C80-36F41355F48D}"/>
              </a:ext>
            </a:extLst>
          </p:cNvPr>
          <p:cNvCxnSpPr>
            <a:cxnSpLocks/>
          </p:cNvCxnSpPr>
          <p:nvPr/>
        </p:nvCxnSpPr>
        <p:spPr>
          <a:xfrm>
            <a:off x="3276600" y="3048000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3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Selection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720" y="2471882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2871369" y="248590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69" y="248590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6564489" y="1796424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3288824" y="2479276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824" y="2479276"/>
                <a:ext cx="38023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5075109" y="2465428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09" y="2465428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1CC590-A173-936F-FA8A-D5CE299BFA1D}"/>
              </a:ext>
            </a:extLst>
          </p:cNvPr>
          <p:cNvCxnSpPr>
            <a:cxnSpLocks/>
          </p:cNvCxnSpPr>
          <p:nvPr/>
        </p:nvCxnSpPr>
        <p:spPr>
          <a:xfrm>
            <a:off x="2819400" y="3048000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168133-BA16-714A-4C80-36F41355F48D}"/>
              </a:ext>
            </a:extLst>
          </p:cNvPr>
          <p:cNvCxnSpPr>
            <a:cxnSpLocks/>
          </p:cNvCxnSpPr>
          <p:nvPr/>
        </p:nvCxnSpPr>
        <p:spPr>
          <a:xfrm>
            <a:off x="3276600" y="3048000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D637305-7747-28DF-5AEF-798EF2B7A73B}"/>
              </a:ext>
            </a:extLst>
          </p:cNvPr>
          <p:cNvSpPr/>
          <p:nvPr/>
        </p:nvSpPr>
        <p:spPr>
          <a:xfrm>
            <a:off x="6477000" y="2465205"/>
            <a:ext cx="437792" cy="4268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6459165" y="2462953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165" y="2462953"/>
                <a:ext cx="38023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24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FBD6-960B-9837-C99C-1FA553C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26E80E-5DDC-BEB9-0C78-31269BCB858E}"/>
              </a:ext>
            </a:extLst>
          </p:cNvPr>
          <p:cNvGrpSpPr/>
          <p:nvPr/>
        </p:nvGrpSpPr>
        <p:grpSpPr>
          <a:xfrm>
            <a:off x="2819400" y="2146315"/>
            <a:ext cx="4114800" cy="762000"/>
            <a:chOff x="2514600" y="4267200"/>
            <a:chExt cx="4114800" cy="762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4EC26D4-E733-F4D1-A729-1C0C65813BF5}"/>
                </a:ext>
              </a:extLst>
            </p:cNvPr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794A9B6-A3D0-0A0F-5F46-6908581E15D9}"/>
                  </a:ext>
                </a:extLst>
              </p:cNvPr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2DD6130-8917-6480-A9AD-F4E37D5FCFE9}"/>
                  </a:ext>
                </a:extLst>
              </p:cNvPr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13E7BB-A652-1AC9-8ABC-0D92121E1C30}"/>
                  </a:ext>
                </a:extLst>
              </p:cNvPr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6419B3-9F19-B56E-4CBC-9624B2D6A4A3}"/>
                  </a:ext>
                </a:extLst>
              </p:cNvPr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794DD01-042D-F652-244B-CC311555D0BC}"/>
                  </a:ext>
                </a:extLst>
              </p:cNvPr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055B86-17E0-9108-EA1F-EFD91703321C}"/>
                  </a:ext>
                </a:extLst>
              </p:cNvPr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52E552C-7A1E-67AD-CEA5-7A63D94B2992}"/>
                  </a:ext>
                </a:extLst>
              </p:cNvPr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75439B0-B830-C75D-9E9D-670022B5812D}"/>
                  </a:ext>
                </a:extLst>
              </p:cNvPr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3BED9D-87E8-A705-E3B8-BC3B5E3133F4}"/>
                  </a:ext>
                </a:extLst>
              </p:cNvPr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9130A9-D584-EDA7-AC21-2025ADA9C1EE}"/>
                </a:ext>
              </a:extLst>
            </p:cNvPr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600" dirty="0"/>
                <a:t>0        1         2       3        4        5       6       7        8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2B728-2357-896F-4F19-9592B7C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Selection</a:t>
            </a:r>
            <a:r>
              <a:rPr lang="en-US" sz="3600" b="1" dirty="0"/>
              <a:t> sort</a:t>
            </a:r>
            <a:endParaRPr lang="en-I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88BF-0A03-B7F7-EE82-42F80AB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/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8326CC-4FC5-A97C-E22F-F7A544E1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099" y="2471882"/>
                <a:ext cx="51809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/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C5D6BB-E02F-C828-B390-1055FAEA5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71" y="2471882"/>
                <a:ext cx="51809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/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𝟐𝟒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AB772-A2C0-98B1-29C7-414DA25B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76" y="2471882"/>
                <a:ext cx="5180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/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309347-63CD-5356-153B-4E937EBA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47" y="2471882"/>
                <a:ext cx="5180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/>
              <p:nvPr/>
            </p:nvSpPr>
            <p:spPr>
              <a:xfrm>
                <a:off x="6416597" y="2471882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0267CB-C656-C6FC-CC5D-848D1361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597" y="2471882"/>
                <a:ext cx="5180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/>
              <p:nvPr/>
            </p:nvSpPr>
            <p:spPr>
              <a:xfrm>
                <a:off x="2871369" y="2485902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0081D4-27C4-2538-B3F2-1950D677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69" y="2485902"/>
                <a:ext cx="38023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/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18F03-E7D0-DFE2-E620-4C492ED1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82" y="2496034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D48A8AD-F627-F62F-B5D4-951225309B56}"/>
              </a:ext>
            </a:extLst>
          </p:cNvPr>
          <p:cNvSpPr/>
          <p:nvPr/>
        </p:nvSpPr>
        <p:spPr>
          <a:xfrm>
            <a:off x="4250816" y="1811353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/>
              <p:nvPr/>
            </p:nvSpPr>
            <p:spPr>
              <a:xfrm>
                <a:off x="3288824" y="2479276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1BFB-B56D-5F33-7259-F5BAD6381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824" y="2479276"/>
                <a:ext cx="38023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/>
              <p:nvPr/>
            </p:nvSpPr>
            <p:spPr>
              <a:xfrm>
                <a:off x="5075109" y="2465428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8FF1D8-8478-25A9-113A-B1BABA3F9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09" y="2465428"/>
                <a:ext cx="51809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1CC590-A173-936F-FA8A-D5CE299BFA1D}"/>
              </a:ext>
            </a:extLst>
          </p:cNvPr>
          <p:cNvCxnSpPr>
            <a:cxnSpLocks/>
          </p:cNvCxnSpPr>
          <p:nvPr/>
        </p:nvCxnSpPr>
        <p:spPr>
          <a:xfrm>
            <a:off x="2819400" y="3048000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168133-BA16-714A-4C80-36F41355F48D}"/>
              </a:ext>
            </a:extLst>
          </p:cNvPr>
          <p:cNvCxnSpPr>
            <a:cxnSpLocks/>
          </p:cNvCxnSpPr>
          <p:nvPr/>
        </p:nvCxnSpPr>
        <p:spPr>
          <a:xfrm>
            <a:off x="3276600" y="3048000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/>
              <p:nvPr/>
            </p:nvSpPr>
            <p:spPr>
              <a:xfrm>
                <a:off x="3764092" y="2485154"/>
                <a:ext cx="380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4436D8-3DBD-DAD9-5DE6-637A8724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92" y="2485154"/>
                <a:ext cx="38023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F7B0AF-CF96-9C29-8C03-91987D40843F}"/>
              </a:ext>
            </a:extLst>
          </p:cNvPr>
          <p:cNvCxnSpPr>
            <a:cxnSpLocks/>
          </p:cNvCxnSpPr>
          <p:nvPr/>
        </p:nvCxnSpPr>
        <p:spPr>
          <a:xfrm>
            <a:off x="3725608" y="3048000"/>
            <a:ext cx="457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19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13459</TotalTime>
  <Words>2184</Words>
  <Application>Microsoft Office PowerPoint</Application>
  <PresentationFormat>On-screen Show (4:3)</PresentationFormat>
  <Paragraphs>672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Cambria Math</vt:lpstr>
      <vt:lpstr>Office Theme</vt:lpstr>
      <vt:lpstr>Data Structures and Algorithms (ESO207A) </vt:lpstr>
      <vt:lpstr>Overview of this lecture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Sorting Algorithms</vt:lpstr>
      <vt:lpstr>QuickSort </vt:lpstr>
      <vt:lpstr>Pseudocode for QuickSort(S) </vt:lpstr>
      <vt:lpstr>Pseudocode for QuickSort(S) When the input S is stored in an array</vt:lpstr>
      <vt:lpstr>Partition(A"," l"," r)</vt:lpstr>
      <vt:lpstr>Partition(A"," l"," r)</vt:lpstr>
      <vt:lpstr>Partition(A,l,r)</vt:lpstr>
      <vt:lpstr>Partition(A,l,r)</vt:lpstr>
      <vt:lpstr>Partition(A,l,r)</vt:lpstr>
      <vt:lpstr>Partition(A,l,r)</vt:lpstr>
      <vt:lpstr>Partition(A,l,r)</vt:lpstr>
      <vt:lpstr>Partition(A,l,r)</vt:lpstr>
      <vt:lpstr>Partition(A,l,r)</vt:lpstr>
      <vt:lpstr>Partition(A,l,r)</vt:lpstr>
      <vt:lpstr>Partition(A,l,r)</vt:lpstr>
      <vt:lpstr>Partition(A,l,r)</vt:lpstr>
      <vt:lpstr>Partition(A,l,r)</vt:lpstr>
      <vt:lpstr>Pseudocode for QuickSort(S) When the input S is stored in an array</vt:lpstr>
      <vt:lpstr>Analyzing average time complexity of QuickSort </vt:lpstr>
      <vt:lpstr>Analyzing average time complexity of QuickSort </vt:lpstr>
      <vt:lpstr>Analyzing average time complexity of QuickSort </vt:lpstr>
      <vt:lpstr>Analyzing average time complexity of QuickSort </vt:lpstr>
      <vt:lpstr>Quick Sort on a permutation from P(i). </vt:lpstr>
      <vt:lpstr>Importance of Lemma 1  </vt:lpstr>
      <vt:lpstr>Proof of Lemma 1  </vt:lpstr>
      <vt:lpstr>Quick Sort on a permutation from P(i). 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1196</cp:revision>
  <dcterms:created xsi:type="dcterms:W3CDTF">2011-12-03T04:13:03Z</dcterms:created>
  <dcterms:modified xsi:type="dcterms:W3CDTF">2022-10-15T12:04:27Z</dcterms:modified>
</cp:coreProperties>
</file>