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5"/>
  </p:notesMasterIdLst>
  <p:sldIdLst>
    <p:sldId id="390" r:id="rId2"/>
    <p:sldId id="368" r:id="rId3"/>
    <p:sldId id="366" r:id="rId4"/>
    <p:sldId id="444" r:id="rId5"/>
    <p:sldId id="429" r:id="rId6"/>
    <p:sldId id="354" r:id="rId7"/>
    <p:sldId id="367" r:id="rId8"/>
    <p:sldId id="448" r:id="rId9"/>
    <p:sldId id="445" r:id="rId10"/>
    <p:sldId id="377" r:id="rId11"/>
    <p:sldId id="407" r:id="rId12"/>
    <p:sldId id="372" r:id="rId13"/>
    <p:sldId id="379" r:id="rId14"/>
    <p:sldId id="380" r:id="rId15"/>
    <p:sldId id="381" r:id="rId16"/>
    <p:sldId id="382" r:id="rId17"/>
    <p:sldId id="424" r:id="rId18"/>
    <p:sldId id="430" r:id="rId19"/>
    <p:sldId id="425" r:id="rId20"/>
    <p:sldId id="426" r:id="rId21"/>
    <p:sldId id="427" r:id="rId22"/>
    <p:sldId id="387" r:id="rId23"/>
    <p:sldId id="447" r:id="rId24"/>
    <p:sldId id="392" r:id="rId25"/>
    <p:sldId id="428" r:id="rId26"/>
    <p:sldId id="443" r:id="rId27"/>
    <p:sldId id="393" r:id="rId28"/>
    <p:sldId id="439" r:id="rId29"/>
    <p:sldId id="440" r:id="rId30"/>
    <p:sldId id="441" r:id="rId31"/>
    <p:sldId id="442" r:id="rId32"/>
    <p:sldId id="397" r:id="rId33"/>
    <p:sldId id="398" r:id="rId34"/>
    <p:sldId id="399" r:id="rId35"/>
    <p:sldId id="400" r:id="rId36"/>
    <p:sldId id="408" r:id="rId37"/>
    <p:sldId id="451" r:id="rId38"/>
    <p:sldId id="452" r:id="rId39"/>
    <p:sldId id="411" r:id="rId40"/>
    <p:sldId id="412" r:id="rId41"/>
    <p:sldId id="413" r:id="rId42"/>
    <p:sldId id="409" r:id="rId43"/>
    <p:sldId id="41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43" autoAdjust="0"/>
  </p:normalViewPr>
  <p:slideViewPr>
    <p:cSldViewPr>
      <p:cViewPr varScale="1">
        <p:scale>
          <a:sx n="72" d="100"/>
          <a:sy n="72" d="100"/>
        </p:scale>
        <p:origin x="10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15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28: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Heap : </a:t>
            </a:r>
            <a:r>
              <a:rPr lang="en-US" sz="2000" dirty="0">
                <a:solidFill>
                  <a:schemeClr val="tx1"/>
                </a:solidFill>
              </a:rPr>
              <a:t>an important tree data structure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Implementing some</a:t>
            </a:r>
            <a:r>
              <a:rPr lang="en-US" sz="2000" b="1" dirty="0">
                <a:solidFill>
                  <a:srgbClr val="C00000"/>
                </a:solidFill>
              </a:rPr>
              <a:t> special binary tree </a:t>
            </a:r>
            <a:r>
              <a:rPr lang="en-US" sz="2000" dirty="0">
                <a:solidFill>
                  <a:schemeClr val="tx1"/>
                </a:solidFill>
              </a:rPr>
              <a:t>using an </a:t>
            </a:r>
            <a:r>
              <a:rPr lang="en-US" sz="2000" b="1" dirty="0">
                <a:solidFill>
                  <a:srgbClr val="C00000"/>
                </a:solidFill>
              </a:rPr>
              <a:t>array </a:t>
            </a:r>
            <a:r>
              <a:rPr lang="en-US" sz="2000" b="1" dirty="0">
                <a:solidFill>
                  <a:schemeClr val="tx1"/>
                </a:solidFill>
              </a:rPr>
              <a:t>!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Binary heap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 be a node with label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left child(v) </a:t>
                </a:r>
                <a:r>
                  <a:rPr lang="en-US" sz="2000" dirty="0"/>
                  <a:t>  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right child(v) </a:t>
                </a:r>
                <a:r>
                  <a:rPr lang="en-US" sz="2000" dirty="0"/>
                  <a:t>= </a:t>
                </a:r>
              </a:p>
              <a:p>
                <a:pPr marL="0" indent="0">
                  <a:buNone/>
                </a:pPr>
                <a:r>
                  <a:rPr lang="en-US" sz="2000" dirty="0"/>
                  <a:t>Label of </a:t>
                </a:r>
                <a:r>
                  <a:rPr lang="en-US" sz="2000" b="1" dirty="0"/>
                  <a:t>parent(v)      </a:t>
                </a:r>
                <a:r>
                  <a:rPr lang="en-US" sz="2000" dirty="0"/>
                  <a:t> =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852" t="-956" b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9044" y="4964668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643415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723" t="-8333" r="-14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+2</a:t>
                </a:r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019800"/>
                <a:ext cx="6751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07" t="-8333" r="-14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−1)/2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412468"/>
                <a:ext cx="13449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5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  <p:bldP spid="64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 and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array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relation between a complete binary trees and an array ?</a:t>
            </a:r>
          </a:p>
          <a:p>
            <a:pPr marL="0" indent="0">
              <a:buNone/>
            </a:pPr>
            <a:r>
              <a:rPr lang="en-US" sz="2000" b="1" dirty="0"/>
              <a:t>Answer:  </a:t>
            </a:r>
            <a:r>
              <a:rPr lang="en-US" sz="2000" dirty="0"/>
              <a:t>A complete binary tree can be </a:t>
            </a:r>
            <a:r>
              <a:rPr lang="en-US" sz="2000" b="1" dirty="0"/>
              <a:t>implemented</a:t>
            </a:r>
            <a:r>
              <a:rPr lang="en-US" sz="2000" dirty="0"/>
              <a:t> by an array.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752600" y="2057400"/>
            <a:ext cx="5181600" cy="3341132"/>
            <a:chOff x="1752600" y="2057400"/>
            <a:chExt cx="5181600" cy="3341132"/>
          </a:xfrm>
        </p:grpSpPr>
        <p:grpSp>
          <p:nvGrpSpPr>
            <p:cNvPr id="24" name="Group 23"/>
            <p:cNvGrpSpPr/>
            <p:nvPr/>
          </p:nvGrpSpPr>
          <p:grpSpPr>
            <a:xfrm>
              <a:off x="1828800" y="2057400"/>
              <a:ext cx="5029200" cy="3276600"/>
              <a:chOff x="1828800" y="1981200"/>
              <a:chExt cx="50292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>
                  <a:stCxn id="17" idx="3"/>
                  <a:endCxn id="40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1752600" y="2057400"/>
              <a:ext cx="5181600" cy="3341132"/>
              <a:chOff x="1752600" y="2514600"/>
              <a:chExt cx="5181600" cy="33411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381896" y="25146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35052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17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495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57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91200" y="34290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181600" y="4431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198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515496" y="44312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590800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626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00896" y="54864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62896" y="54218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35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671335" y="5486400"/>
            <a:ext cx="5410200" cy="381000"/>
            <a:chOff x="1524000" y="6096000"/>
            <a:chExt cx="54102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54102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747535" y="5498068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41   17     9     57   33      1     70    91    37    25     88     35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09044" y="1981200"/>
            <a:ext cx="5071646" cy="3352800"/>
            <a:chOff x="1609044" y="1981200"/>
            <a:chExt cx="5071646" cy="3352800"/>
          </a:xfrm>
        </p:grpSpPr>
        <p:sp>
          <p:nvSpPr>
            <p:cNvPr id="71" name="TextBox 70"/>
            <p:cNvSpPr txBox="1"/>
            <p:nvPr/>
          </p:nvSpPr>
          <p:spPr>
            <a:xfrm>
              <a:off x="4194114" y="198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7000" y="2971800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1                                                      2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60514" y="3974068"/>
              <a:ext cx="462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3                        4                           5                        6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09044" y="4964668"/>
              <a:ext cx="3648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7              8        9           10           11     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47535" y="5867400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0      1      2      3       4      5      6       7      8       9     10     11</a:t>
            </a:r>
          </a:p>
        </p:txBody>
      </p:sp>
      <p:sp>
        <p:nvSpPr>
          <p:cNvPr id="78" name="Cloud Callout 77"/>
          <p:cNvSpPr/>
          <p:nvPr/>
        </p:nvSpPr>
        <p:spPr>
          <a:xfrm>
            <a:off x="457200" y="2514600"/>
            <a:ext cx="2247884" cy="1010818"/>
          </a:xfrm>
          <a:prstGeom prst="cloudCallout">
            <a:avLst>
              <a:gd name="adj1" fmla="val -33235"/>
              <a:gd name="adj2" fmla="val 823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Advantages ?</a:t>
            </a:r>
          </a:p>
        </p:txBody>
      </p:sp>
      <p:sp>
        <p:nvSpPr>
          <p:cNvPr id="79" name="Down Ribbon 78"/>
          <p:cNvSpPr/>
          <p:nvPr/>
        </p:nvSpPr>
        <p:spPr>
          <a:xfrm>
            <a:off x="152400" y="2438400"/>
            <a:ext cx="2666999" cy="103758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most </a:t>
            </a:r>
            <a:r>
              <a:rPr lang="en-US" dirty="0">
                <a:solidFill>
                  <a:srgbClr val="C00000"/>
                </a:solidFill>
              </a:rPr>
              <a:t>compact</a:t>
            </a:r>
            <a:r>
              <a:rPr lang="en-US" dirty="0">
                <a:solidFill>
                  <a:schemeClr val="tx1"/>
                </a:solidFill>
              </a:rPr>
              <a:t>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6595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4" grpId="0"/>
      <p:bldP spid="77" grpId="0"/>
      <p:bldP spid="78" grpId="0" animBg="1"/>
      <p:bldP spid="78" grpId="1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b="1" dirty="0"/>
              <a:t>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63" name="Group 6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1600200" y="6107668"/>
              <a:ext cx="5351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4    14     9      17   23    21     29    91    37    25    88      33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05200" y="1276290"/>
            <a:ext cx="419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satisfying</a:t>
            </a:r>
            <a:r>
              <a:rPr lang="en-US" sz="2000" b="1" dirty="0"/>
              <a:t> heap </a:t>
            </a:r>
            <a:r>
              <a:rPr lang="en-US" sz="2000" dirty="0"/>
              <a:t>property at each node.</a:t>
            </a:r>
          </a:p>
        </p:txBody>
      </p:sp>
    </p:spTree>
    <p:extLst>
      <p:ext uri="{BB962C8B-B14F-4D97-AF65-F5344CB8AC3E}">
        <p14:creationId xmlns:p14="http://schemas.microsoft.com/office/powerpoint/2010/main" val="29887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Implementation </a:t>
            </a:r>
            <a:r>
              <a:rPr lang="en-US" sz="3600" b="1" dirty="0"/>
              <a:t>of a Binary heap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the maximum number of keys at any moment of time,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then we keep </a:t>
                </a:r>
              </a:p>
              <a:p>
                <a:pPr marL="0" indent="0" algn="l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</a:t>
                </a:r>
                <a:r>
                  <a:rPr lang="en-US" sz="2400" dirty="0">
                    <a:solidFill>
                      <a:schemeClr val="tx1"/>
                    </a:solidFill>
                  </a:rPr>
                  <a:t>[]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size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:r>
                  <a:rPr lang="en-US" dirty="0"/>
                  <a:t>an </a:t>
                </a:r>
                <a:r>
                  <a:rPr lang="en-US" b="1" dirty="0"/>
                  <a:t>array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used for storing the binary heap.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124200"/>
                <a:ext cx="50334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211" t="-7692" r="-145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5363" y="3897868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a </a:t>
            </a:r>
            <a:r>
              <a:rPr lang="en-US" b="1" dirty="0"/>
              <a:t>variable</a:t>
            </a:r>
            <a:r>
              <a:rPr lang="en-US" dirty="0"/>
              <a:t> for the total number of keys </a:t>
            </a:r>
            <a:r>
              <a:rPr lang="en-US" b="1" u="sng" dirty="0">
                <a:solidFill>
                  <a:srgbClr val="006C31"/>
                </a:solidFill>
              </a:rPr>
              <a:t>currently</a:t>
            </a:r>
            <a:r>
              <a:rPr lang="en-US" dirty="0"/>
              <a:t> in the heap.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981200"/>
            <a:ext cx="5715000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2" grpId="0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F82EF1A3-2645-DB87-2778-931769D0229E}"/>
              </a:ext>
            </a:extLst>
          </p:cNvPr>
          <p:cNvSpPr/>
          <p:nvPr/>
        </p:nvSpPr>
        <p:spPr>
          <a:xfrm>
            <a:off x="4305300" y="2413817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Find_min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Report </a:t>
            </a:r>
            <a:r>
              <a:rPr lang="en-US" sz="2000" b="1" dirty="0"/>
              <a:t>H</a:t>
            </a:r>
            <a:r>
              <a:rPr lang="en-US" sz="2000" dirty="0"/>
              <a:t>[</a:t>
            </a:r>
            <a:r>
              <a:rPr lang="en-US" sz="2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28800" y="2514600"/>
            <a:ext cx="5029200" cy="3276600"/>
            <a:chOff x="1828800" y="1981200"/>
            <a:chExt cx="5029200" cy="3276600"/>
          </a:xfrm>
        </p:grpSpPr>
        <p:sp>
          <p:nvSpPr>
            <p:cNvPr id="6" name="Oval 5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14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1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17" idx="3"/>
                <a:endCxn id="40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49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1752600" y="2514600"/>
            <a:ext cx="5181600" cy="3341132"/>
            <a:chOff x="1752600" y="2514600"/>
            <a:chExt cx="5181600" cy="3341132"/>
          </a:xfrm>
        </p:grpSpPr>
        <p:sp>
          <p:nvSpPr>
            <p:cNvPr id="41" name="TextBox 40"/>
            <p:cNvSpPr txBox="1"/>
            <p:nvPr/>
          </p:nvSpPr>
          <p:spPr>
            <a:xfrm>
              <a:off x="4381896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35052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95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91200" y="3429000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1600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198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15496" y="4431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90800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626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896" y="5486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62896" y="5421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66800" y="6029980"/>
            <a:ext cx="7162800" cy="523220"/>
            <a:chOff x="1066800" y="6029980"/>
            <a:chExt cx="7162800" cy="523220"/>
          </a:xfrm>
        </p:grpSpPr>
        <p:grpSp>
          <p:nvGrpSpPr>
            <p:cNvPr id="73" name="Group 72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6096000"/>
                <a:ext cx="6705600" cy="381000"/>
                <a:chOff x="1524000" y="6096000"/>
                <a:chExt cx="6705600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524000" y="6096000"/>
                  <a:ext cx="6705600" cy="381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61952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819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76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733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91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48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05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562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0198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4770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9342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3914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7848600" y="6096000"/>
                  <a:ext cx="0" cy="3810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1600200" y="6107668"/>
                <a:ext cx="5351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4    14     9      17   23    21     29    91    37    25    88      33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602998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5DD414F5-2371-521A-5D06-314EC69EF4EE}"/>
              </a:ext>
            </a:extLst>
          </p:cNvPr>
          <p:cNvSpPr/>
          <p:nvPr/>
        </p:nvSpPr>
        <p:spPr>
          <a:xfrm>
            <a:off x="4683582" y="5352652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016706-C964-F068-3308-5E8FE763F5C5}"/>
              </a:ext>
            </a:extLst>
          </p:cNvPr>
          <p:cNvSpPr/>
          <p:nvPr/>
        </p:nvSpPr>
        <p:spPr>
          <a:xfrm>
            <a:off x="2555659" y="5373749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C8453D-837B-4961-6708-735C5DA366A0}"/>
              </a:ext>
            </a:extLst>
          </p:cNvPr>
          <p:cNvSpPr/>
          <p:nvPr/>
        </p:nvSpPr>
        <p:spPr>
          <a:xfrm>
            <a:off x="4305300" y="2413817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Think hard on designing efficient algorithm for this operation.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The challenge is: </a:t>
            </a:r>
          </a:p>
          <a:p>
            <a:pPr marL="0" indent="0">
              <a:buNone/>
            </a:pPr>
            <a:r>
              <a:rPr lang="en-US" sz="1800" dirty="0"/>
              <a:t>how to preserve the complete binary tree structure as well as the heap property ?</a:t>
            </a:r>
          </a:p>
          <a:p>
            <a:pPr marL="0" indent="0">
              <a:buNone/>
            </a:pPr>
            <a:r>
              <a:rPr lang="en-US" sz="1800" dirty="0"/>
              <a:t>Learn from Red-Black trees </a:t>
            </a:r>
            <a:r>
              <a:rPr lang="en-US" sz="18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Can we swap root with a leaf node 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27432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27432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34550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37653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37653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37338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37338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00600" y="545483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17" idx="3"/>
            <a:endCxn id="40" idx="0"/>
          </p:cNvCxnSpPr>
          <p:nvPr/>
        </p:nvCxnSpPr>
        <p:spPr>
          <a:xfrm flipH="1">
            <a:off x="4953000" y="4755963"/>
            <a:ext cx="306722" cy="6988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004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843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62896" y="5421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6705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91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48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00200" y="6107668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14             </a:t>
            </a:r>
            <a:r>
              <a:rPr lang="en-US" sz="800" dirty="0"/>
              <a:t> </a:t>
            </a:r>
            <a:r>
              <a:rPr lang="en-US" dirty="0"/>
              <a:t>17   23             </a:t>
            </a:r>
            <a:r>
              <a:rPr lang="en-US" sz="700" dirty="0"/>
              <a:t> </a:t>
            </a:r>
            <a:r>
              <a:rPr lang="en-US" dirty="0"/>
              <a:t>29    91    37    25    88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5D13AB-9524-4F5A-BC8F-2154A4829007}"/>
              </a:ext>
            </a:extLst>
          </p:cNvPr>
          <p:cNvSpPr txBox="1"/>
          <p:nvPr/>
        </p:nvSpPr>
        <p:spPr>
          <a:xfrm>
            <a:off x="1603473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93DC25-16B3-ADF6-FE95-C45DE0A79A1A}"/>
              </a:ext>
            </a:extLst>
          </p:cNvPr>
          <p:cNvSpPr txBox="1"/>
          <p:nvPr/>
        </p:nvSpPr>
        <p:spPr>
          <a:xfrm>
            <a:off x="6477000" y="6107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FB8E1-4DAB-5255-8A02-1DD09FACEEA6}"/>
              </a:ext>
            </a:extLst>
          </p:cNvPr>
          <p:cNvSpPr txBox="1"/>
          <p:nvPr/>
        </p:nvSpPr>
        <p:spPr>
          <a:xfrm>
            <a:off x="2428190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66006-6F76-F929-AE04-5797D32F60DE}"/>
              </a:ext>
            </a:extLst>
          </p:cNvPr>
          <p:cNvSpPr txBox="1"/>
          <p:nvPr/>
        </p:nvSpPr>
        <p:spPr>
          <a:xfrm>
            <a:off x="2446469" y="9241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4858B9-C2D6-7210-F403-629EBF9A640B}"/>
              </a:ext>
            </a:extLst>
          </p:cNvPr>
          <p:cNvSpPr txBox="1"/>
          <p:nvPr/>
        </p:nvSpPr>
        <p:spPr>
          <a:xfrm>
            <a:off x="3680428" y="6112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69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7" grpId="0" animBg="1"/>
      <p:bldP spid="37" grpId="1" animBg="1"/>
      <p:bldP spid="27" grpId="0" animBg="1"/>
      <p:bldP spid="27" grpId="1" animBg="1"/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27432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27432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34550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37653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37653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37338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37338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00600" y="545483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17" idx="3"/>
            <a:endCxn id="40" idx="0"/>
          </p:cNvCxnSpPr>
          <p:nvPr/>
        </p:nvCxnSpPr>
        <p:spPr>
          <a:xfrm flipH="1">
            <a:off x="4953000" y="4755963"/>
            <a:ext cx="306722" cy="6988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004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843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62896" y="5421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6705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91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48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00200" y="6107668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14             </a:t>
            </a:r>
            <a:r>
              <a:rPr lang="en-US" sz="800" dirty="0"/>
              <a:t> </a:t>
            </a:r>
            <a:r>
              <a:rPr lang="en-US" dirty="0"/>
              <a:t>17   23             </a:t>
            </a:r>
            <a:r>
              <a:rPr lang="en-US" sz="700" dirty="0"/>
              <a:t> </a:t>
            </a:r>
            <a:r>
              <a:rPr lang="en-US" dirty="0"/>
              <a:t>29    91    37    25    88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5D13AB-9524-4F5A-BC8F-2154A4829007}"/>
              </a:ext>
            </a:extLst>
          </p:cNvPr>
          <p:cNvSpPr txBox="1"/>
          <p:nvPr/>
        </p:nvSpPr>
        <p:spPr>
          <a:xfrm>
            <a:off x="1603473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93DC25-16B3-ADF6-FE95-C45DE0A79A1A}"/>
              </a:ext>
            </a:extLst>
          </p:cNvPr>
          <p:cNvSpPr txBox="1"/>
          <p:nvPr/>
        </p:nvSpPr>
        <p:spPr>
          <a:xfrm>
            <a:off x="6477000" y="6107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FB8E1-4DAB-5255-8A02-1DD09FACEEA6}"/>
              </a:ext>
            </a:extLst>
          </p:cNvPr>
          <p:cNvSpPr txBox="1"/>
          <p:nvPr/>
        </p:nvSpPr>
        <p:spPr>
          <a:xfrm>
            <a:off x="2428190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66006-6F76-F929-AE04-5797D32F60DE}"/>
              </a:ext>
            </a:extLst>
          </p:cNvPr>
          <p:cNvSpPr txBox="1"/>
          <p:nvPr/>
        </p:nvSpPr>
        <p:spPr>
          <a:xfrm>
            <a:off x="2446469" y="9241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4858B9-C2D6-7210-F403-629EBF9A640B}"/>
              </a:ext>
            </a:extLst>
          </p:cNvPr>
          <p:cNvSpPr txBox="1"/>
          <p:nvPr/>
        </p:nvSpPr>
        <p:spPr>
          <a:xfrm>
            <a:off x="3680428" y="6112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DD6CC-7E94-9BE1-1B58-0181CA0784B0}"/>
              </a:ext>
            </a:extLst>
          </p:cNvPr>
          <p:cNvCxnSpPr/>
          <p:nvPr/>
        </p:nvCxnSpPr>
        <p:spPr>
          <a:xfrm>
            <a:off x="4532739" y="2883932"/>
            <a:ext cx="344061" cy="2450068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57A16-2AF7-5304-E963-6311E9C3F513}"/>
              </a:ext>
            </a:extLst>
          </p:cNvPr>
          <p:cNvGrpSpPr/>
          <p:nvPr/>
        </p:nvGrpSpPr>
        <p:grpSpPr>
          <a:xfrm>
            <a:off x="1676400" y="6362700"/>
            <a:ext cx="5181600" cy="364709"/>
            <a:chOff x="1676400" y="6362700"/>
            <a:chExt cx="5181600" cy="364709"/>
          </a:xfrm>
        </p:grpSpPr>
        <p:sp>
          <p:nvSpPr>
            <p:cNvPr id="9" name="Freeform 74">
              <a:extLst>
                <a:ext uri="{FF2B5EF4-FFF2-40B4-BE49-F238E27FC236}">
                  <a16:creationId xmlns:a16="http://schemas.microsoft.com/office/drawing/2014/main" id="{AEC17458-E7C6-D82F-C2A0-13B925259BAF}"/>
                </a:ext>
              </a:extLst>
            </p:cNvPr>
            <p:cNvSpPr/>
            <p:nvPr/>
          </p:nvSpPr>
          <p:spPr>
            <a:xfrm>
              <a:off x="1739590" y="6434254"/>
              <a:ext cx="5096108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68FA9-594E-EF27-1E01-9A332C0B4A0A}"/>
                </a:ext>
              </a:extLst>
            </p:cNvPr>
            <p:cNvCxnSpPr/>
            <p:nvPr/>
          </p:nvCxnSpPr>
          <p:spPr>
            <a:xfrm flipV="1">
              <a:off x="6718192" y="6362700"/>
              <a:ext cx="139808" cy="26670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675B1C-3257-AB02-F434-15D7D3B84DBB}"/>
                </a:ext>
              </a:extLst>
            </p:cNvPr>
            <p:cNvCxnSpPr/>
            <p:nvPr/>
          </p:nvCxnSpPr>
          <p:spPr>
            <a:xfrm flipH="1" flipV="1">
              <a:off x="1676400" y="6362700"/>
              <a:ext cx="152400" cy="21813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555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27432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27432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34550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37653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37653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37338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37338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00600" y="545483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17" idx="3"/>
            <a:endCxn id="40" idx="0"/>
          </p:cNvCxnSpPr>
          <p:nvPr/>
        </p:nvCxnSpPr>
        <p:spPr>
          <a:xfrm flipH="1">
            <a:off x="4953000" y="4755963"/>
            <a:ext cx="306722" cy="6988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004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843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11268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79771" y="25040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6705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91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48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00200" y="6107668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14             </a:t>
            </a:r>
            <a:r>
              <a:rPr lang="en-US" sz="800" dirty="0"/>
              <a:t> </a:t>
            </a:r>
            <a:r>
              <a:rPr lang="en-US" dirty="0"/>
              <a:t>17   23             </a:t>
            </a:r>
            <a:r>
              <a:rPr lang="en-US" sz="700" dirty="0"/>
              <a:t> </a:t>
            </a:r>
            <a:r>
              <a:rPr lang="en-US" dirty="0"/>
              <a:t>29    91    37    25    88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5D13AB-9524-4F5A-BC8F-2154A4829007}"/>
              </a:ext>
            </a:extLst>
          </p:cNvPr>
          <p:cNvSpPr txBox="1"/>
          <p:nvPr/>
        </p:nvSpPr>
        <p:spPr>
          <a:xfrm>
            <a:off x="1603473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93DC25-16B3-ADF6-FE95-C45DE0A79A1A}"/>
              </a:ext>
            </a:extLst>
          </p:cNvPr>
          <p:cNvSpPr txBox="1"/>
          <p:nvPr/>
        </p:nvSpPr>
        <p:spPr>
          <a:xfrm>
            <a:off x="6477000" y="6107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FB8E1-4DAB-5255-8A02-1DD09FACEEA6}"/>
              </a:ext>
            </a:extLst>
          </p:cNvPr>
          <p:cNvSpPr txBox="1"/>
          <p:nvPr/>
        </p:nvSpPr>
        <p:spPr>
          <a:xfrm>
            <a:off x="2428190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66006-6F76-F929-AE04-5797D32F60DE}"/>
              </a:ext>
            </a:extLst>
          </p:cNvPr>
          <p:cNvSpPr txBox="1"/>
          <p:nvPr/>
        </p:nvSpPr>
        <p:spPr>
          <a:xfrm>
            <a:off x="2446469" y="9241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4858B9-C2D6-7210-F403-629EBF9A640B}"/>
              </a:ext>
            </a:extLst>
          </p:cNvPr>
          <p:cNvSpPr txBox="1"/>
          <p:nvPr/>
        </p:nvSpPr>
        <p:spPr>
          <a:xfrm>
            <a:off x="3680428" y="6112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04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CEA0AD7-F702-E18C-83C6-81C977228887}"/>
              </a:ext>
            </a:extLst>
          </p:cNvPr>
          <p:cNvSpPr/>
          <p:nvPr/>
        </p:nvSpPr>
        <p:spPr>
          <a:xfrm>
            <a:off x="4305300" y="2413817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27432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27432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34550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37653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37653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37338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37338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00600" y="545483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17" idx="3"/>
            <a:endCxn id="40" idx="0"/>
          </p:cNvCxnSpPr>
          <p:nvPr/>
        </p:nvCxnSpPr>
        <p:spPr>
          <a:xfrm flipH="1">
            <a:off x="4953000" y="4755963"/>
            <a:ext cx="306722" cy="69887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004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843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6705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91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48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00200" y="6107668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14             </a:t>
            </a:r>
            <a:r>
              <a:rPr lang="en-US" sz="800" dirty="0"/>
              <a:t> </a:t>
            </a:r>
            <a:r>
              <a:rPr lang="en-US" dirty="0"/>
              <a:t>17   23             </a:t>
            </a:r>
            <a:r>
              <a:rPr lang="en-US" sz="700" dirty="0"/>
              <a:t> </a:t>
            </a:r>
            <a:r>
              <a:rPr lang="en-US" dirty="0"/>
              <a:t>29    91    37    25    88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5D13AB-9524-4F5A-BC8F-2154A4829007}"/>
              </a:ext>
            </a:extLst>
          </p:cNvPr>
          <p:cNvSpPr txBox="1"/>
          <p:nvPr/>
        </p:nvSpPr>
        <p:spPr>
          <a:xfrm>
            <a:off x="6554525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93DC25-16B3-ADF6-FE95-C45DE0A79A1A}"/>
              </a:ext>
            </a:extLst>
          </p:cNvPr>
          <p:cNvSpPr txBox="1"/>
          <p:nvPr/>
        </p:nvSpPr>
        <p:spPr>
          <a:xfrm>
            <a:off x="1541459" y="6107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FB8E1-4DAB-5255-8A02-1DD09FACEEA6}"/>
              </a:ext>
            </a:extLst>
          </p:cNvPr>
          <p:cNvSpPr txBox="1"/>
          <p:nvPr/>
        </p:nvSpPr>
        <p:spPr>
          <a:xfrm>
            <a:off x="2428190" y="6102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66006-6F76-F929-AE04-5797D32F60DE}"/>
              </a:ext>
            </a:extLst>
          </p:cNvPr>
          <p:cNvSpPr txBox="1"/>
          <p:nvPr/>
        </p:nvSpPr>
        <p:spPr>
          <a:xfrm>
            <a:off x="2446469" y="9241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4858B9-C2D6-7210-F403-629EBF9A640B}"/>
              </a:ext>
            </a:extLst>
          </p:cNvPr>
          <p:cNvSpPr txBox="1"/>
          <p:nvPr/>
        </p:nvSpPr>
        <p:spPr>
          <a:xfrm>
            <a:off x="3680428" y="6112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101E2-F034-228B-1856-97934AB431B4}"/>
              </a:ext>
            </a:extLst>
          </p:cNvPr>
          <p:cNvCxnSpPr/>
          <p:nvPr/>
        </p:nvCxnSpPr>
        <p:spPr>
          <a:xfrm>
            <a:off x="4532739" y="2883932"/>
            <a:ext cx="1258461" cy="729734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906A93-D0D3-3A7D-2D35-A7C774D97D8B}"/>
              </a:ext>
            </a:extLst>
          </p:cNvPr>
          <p:cNvGrpSpPr/>
          <p:nvPr/>
        </p:nvGrpSpPr>
        <p:grpSpPr>
          <a:xfrm>
            <a:off x="1739590" y="6469353"/>
            <a:ext cx="851210" cy="364709"/>
            <a:chOff x="1739590" y="6362700"/>
            <a:chExt cx="851210" cy="364709"/>
          </a:xfrm>
        </p:grpSpPr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797D9181-3543-3A72-6E14-CACAAEE47866}"/>
                </a:ext>
              </a:extLst>
            </p:cNvPr>
            <p:cNvSpPr/>
            <p:nvPr/>
          </p:nvSpPr>
          <p:spPr>
            <a:xfrm>
              <a:off x="1739590" y="6434254"/>
              <a:ext cx="851210" cy="293155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84F30FA-48F5-08D0-3B21-ABE07FDA13F1}"/>
                </a:ext>
              </a:extLst>
            </p:cNvPr>
            <p:cNvCxnSpPr>
              <a:stCxn id="20" idx="5"/>
            </p:cNvCxnSpPr>
            <p:nvPr/>
          </p:nvCxnSpPr>
          <p:spPr>
            <a:xfrm flipV="1">
              <a:off x="2574037" y="6362700"/>
              <a:ext cx="16763" cy="238822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324AB8-F6E6-7186-37FB-E2CFCFCCE3A0}"/>
                </a:ext>
              </a:extLst>
            </p:cNvPr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5107FFC-7DEB-6648-8FE8-E2F0806E6187}"/>
              </a:ext>
            </a:extLst>
          </p:cNvPr>
          <p:cNvSpPr txBox="1"/>
          <p:nvPr/>
        </p:nvSpPr>
        <p:spPr>
          <a:xfrm>
            <a:off x="4806089" y="5438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9C0233-66BC-BB4E-A00D-38B81A3A9D90}"/>
              </a:ext>
            </a:extLst>
          </p:cNvPr>
          <p:cNvSpPr txBox="1"/>
          <p:nvPr/>
        </p:nvSpPr>
        <p:spPr>
          <a:xfrm>
            <a:off x="4375208" y="2472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51754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  <p:bldP spid="76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Heap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7" name="Content Placeholder 6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/>
              <a:t> a tree where :</a:t>
            </a:r>
          </a:p>
          <a:p>
            <a:pPr marL="0" indent="0" algn="ctr">
              <a:buNone/>
            </a:pPr>
            <a:r>
              <a:rPr lang="en-US" sz="1800" dirty="0"/>
              <a:t>value stored in  a </a:t>
            </a:r>
            <a:r>
              <a:rPr lang="en-US" sz="1800" b="1" dirty="0"/>
              <a:t>node</a:t>
            </a:r>
            <a:r>
              <a:rPr lang="en-US" sz="1800" dirty="0"/>
              <a:t>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value stored in each of its children.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1905000"/>
            <a:ext cx="5029200" cy="4267200"/>
            <a:chOff x="1828800" y="1295400"/>
            <a:chExt cx="5029200" cy="4267200"/>
          </a:xfrm>
        </p:grpSpPr>
        <p:sp>
          <p:nvSpPr>
            <p:cNvPr id="6" name="Oval 5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715107" y="1524000"/>
              <a:ext cx="1304693" cy="711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55796" y="1524000"/>
              <a:ext cx="1263804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286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867400" y="22358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286000" y="2546163"/>
              <a:ext cx="1665248" cy="1035237"/>
              <a:chOff x="2286000" y="3231963"/>
              <a:chExt cx="1665248" cy="103523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1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92752" y="2514600"/>
              <a:ext cx="1665248" cy="1035237"/>
              <a:chOff x="2286000" y="3231963"/>
              <a:chExt cx="1665248" cy="1035237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endCxn id="28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828800" y="3536763"/>
              <a:ext cx="1143000" cy="1035237"/>
              <a:chOff x="2503448" y="3231963"/>
              <a:chExt cx="1143000" cy="103523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503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41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87412" y="3231963"/>
                <a:ext cx="317873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4" idx="0"/>
              </p:cNvCxnSpPr>
              <p:nvPr/>
            </p:nvCxnSpPr>
            <p:spPr>
              <a:xfrm>
                <a:off x="3231963" y="3231963"/>
                <a:ext cx="262085" cy="730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657600" y="3581400"/>
              <a:ext cx="304800" cy="1066800"/>
              <a:chOff x="2960648" y="3200400"/>
              <a:chExt cx="304800" cy="10668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29606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17" idx="4"/>
                <a:endCxn id="49" idx="0"/>
              </p:cNvCxnSpPr>
              <p:nvPr/>
            </p:nvCxnSpPr>
            <p:spPr>
              <a:xfrm>
                <a:off x="3101896" y="3200400"/>
                <a:ext cx="11152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828800" y="4572000"/>
              <a:ext cx="304800" cy="990600"/>
              <a:chOff x="2427248" y="3276600"/>
              <a:chExt cx="304800" cy="9906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endCxn id="59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553200" y="3546088"/>
              <a:ext cx="304800" cy="990600"/>
              <a:chOff x="2427248" y="3276600"/>
              <a:chExt cx="304800" cy="99060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endCxn id="63" idx="0"/>
              </p:cNvCxnSpPr>
              <p:nvPr/>
            </p:nvCxnSpPr>
            <p:spPr>
              <a:xfrm>
                <a:off x="2579648" y="3276600"/>
                <a:ext cx="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/>
          <p:cNvGrpSpPr/>
          <p:nvPr/>
        </p:nvGrpSpPr>
        <p:grpSpPr>
          <a:xfrm>
            <a:off x="1752600" y="1916668"/>
            <a:ext cx="5143104" cy="4331732"/>
            <a:chOff x="1752600" y="1295400"/>
            <a:chExt cx="5143104" cy="4331732"/>
          </a:xfrm>
        </p:grpSpPr>
        <p:sp>
          <p:nvSpPr>
            <p:cNvPr id="69" name="TextBox 68"/>
            <p:cNvSpPr txBox="1"/>
            <p:nvPr/>
          </p:nvSpPr>
          <p:spPr>
            <a:xfrm>
              <a:off x="5791200" y="22214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1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3896" y="3212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0" y="3200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77000" y="4202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00648" y="43111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34096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19896" y="3276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098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52600" y="42788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2600" y="5257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21361" y="42349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83268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6B638827-44F8-764A-A917-E8BC07FC72F4}"/>
              </a:ext>
            </a:extLst>
          </p:cNvPr>
          <p:cNvSpPr/>
          <p:nvPr/>
        </p:nvSpPr>
        <p:spPr>
          <a:xfrm>
            <a:off x="4218214" y="1357216"/>
            <a:ext cx="4697185" cy="4372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" grpId="0" uiExpand="1" build="p"/>
      <p:bldP spid="5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CEA0AD7-F702-E18C-83C6-81C977228887}"/>
              </a:ext>
            </a:extLst>
          </p:cNvPr>
          <p:cNvSpPr/>
          <p:nvPr/>
        </p:nvSpPr>
        <p:spPr>
          <a:xfrm>
            <a:off x="5749698" y="3334464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27432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27432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34550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37653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37653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37338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37338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004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843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71177" y="24644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21600" y="340976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6705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91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48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00200" y="6107668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14             </a:t>
            </a:r>
            <a:r>
              <a:rPr lang="en-US" sz="800" dirty="0"/>
              <a:t> </a:t>
            </a:r>
            <a:r>
              <a:rPr lang="en-US" dirty="0"/>
              <a:t>17   23             </a:t>
            </a:r>
            <a:r>
              <a:rPr lang="en-US" sz="700" dirty="0"/>
              <a:t> </a:t>
            </a:r>
            <a:r>
              <a:rPr lang="en-US" dirty="0"/>
              <a:t>29    91    37    25    88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93DC25-16B3-ADF6-FE95-C45DE0A79A1A}"/>
              </a:ext>
            </a:extLst>
          </p:cNvPr>
          <p:cNvSpPr txBox="1"/>
          <p:nvPr/>
        </p:nvSpPr>
        <p:spPr>
          <a:xfrm>
            <a:off x="2376017" y="6107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EFB8E1-4DAB-5255-8A02-1DD09FACEEA6}"/>
              </a:ext>
            </a:extLst>
          </p:cNvPr>
          <p:cNvSpPr txBox="1"/>
          <p:nvPr/>
        </p:nvSpPr>
        <p:spPr>
          <a:xfrm>
            <a:off x="1593691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66006-6F76-F929-AE04-5797D32F60DE}"/>
              </a:ext>
            </a:extLst>
          </p:cNvPr>
          <p:cNvSpPr txBox="1"/>
          <p:nvPr/>
        </p:nvSpPr>
        <p:spPr>
          <a:xfrm>
            <a:off x="2446469" y="9241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4858B9-C2D6-7210-F403-629EBF9A640B}"/>
              </a:ext>
            </a:extLst>
          </p:cNvPr>
          <p:cNvSpPr txBox="1"/>
          <p:nvPr/>
        </p:nvSpPr>
        <p:spPr>
          <a:xfrm>
            <a:off x="3680428" y="6112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7FE630-7EB0-469C-943F-5CD1F8E5AD78}"/>
              </a:ext>
            </a:extLst>
          </p:cNvPr>
          <p:cNvCxnSpPr>
            <a:cxnSpLocks/>
          </p:cNvCxnSpPr>
          <p:nvPr/>
        </p:nvCxnSpPr>
        <p:spPr>
          <a:xfrm flipH="1">
            <a:off x="5096237" y="3668057"/>
            <a:ext cx="694963" cy="796180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EE82E8F-91E8-396F-C22E-BD164F7E7F37}"/>
              </a:ext>
            </a:extLst>
          </p:cNvPr>
          <p:cNvGrpSpPr/>
          <p:nvPr/>
        </p:nvGrpSpPr>
        <p:grpSpPr>
          <a:xfrm>
            <a:off x="2590800" y="6493292"/>
            <a:ext cx="1360448" cy="364708"/>
            <a:chOff x="1739590" y="6362701"/>
            <a:chExt cx="1360448" cy="364708"/>
          </a:xfrm>
        </p:grpSpPr>
        <p:sp>
          <p:nvSpPr>
            <p:cNvPr id="9" name="Freeform 75">
              <a:extLst>
                <a:ext uri="{FF2B5EF4-FFF2-40B4-BE49-F238E27FC236}">
                  <a16:creationId xmlns:a16="http://schemas.microsoft.com/office/drawing/2014/main" id="{5665EFEE-5832-AFE6-7276-3484614CDBDE}"/>
                </a:ext>
              </a:extLst>
            </p:cNvPr>
            <p:cNvSpPr/>
            <p:nvPr/>
          </p:nvSpPr>
          <p:spPr>
            <a:xfrm>
              <a:off x="1739590" y="6553200"/>
              <a:ext cx="1360448" cy="174209"/>
            </a:xfrm>
            <a:custGeom>
              <a:avLst/>
              <a:gdLst>
                <a:gd name="connsiteX0" fmla="*/ 0 w 5096108"/>
                <a:gd name="connsiteY0" fmla="*/ 0 h 293155"/>
                <a:gd name="connsiteX1" fmla="*/ 223025 w 5096108"/>
                <a:gd name="connsiteY1" fmla="*/ 223024 h 293155"/>
                <a:gd name="connsiteX2" fmla="*/ 825190 w 5096108"/>
                <a:gd name="connsiteY2" fmla="*/ 289931 h 293155"/>
                <a:gd name="connsiteX3" fmla="*/ 3880625 w 5096108"/>
                <a:gd name="connsiteY3" fmla="*/ 278780 h 293155"/>
                <a:gd name="connsiteX4" fmla="*/ 4683512 w 5096108"/>
                <a:gd name="connsiteY4" fmla="*/ 245326 h 293155"/>
                <a:gd name="connsiteX5" fmla="*/ 4995747 w 5096108"/>
                <a:gd name="connsiteY5" fmla="*/ 167268 h 293155"/>
                <a:gd name="connsiteX6" fmla="*/ 5096108 w 5096108"/>
                <a:gd name="connsiteY6" fmla="*/ 0 h 29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6108" h="293155">
                  <a:moveTo>
                    <a:pt x="0" y="0"/>
                  </a:moveTo>
                  <a:cubicBezTo>
                    <a:pt x="42746" y="87351"/>
                    <a:pt x="85493" y="174702"/>
                    <a:pt x="223025" y="223024"/>
                  </a:cubicBezTo>
                  <a:cubicBezTo>
                    <a:pt x="360557" y="271346"/>
                    <a:pt x="215590" y="280638"/>
                    <a:pt x="825190" y="289931"/>
                  </a:cubicBezTo>
                  <a:cubicBezTo>
                    <a:pt x="1434790" y="299224"/>
                    <a:pt x="3237571" y="286214"/>
                    <a:pt x="3880625" y="278780"/>
                  </a:cubicBezTo>
                  <a:cubicBezTo>
                    <a:pt x="4523679" y="271346"/>
                    <a:pt x="4497658" y="263911"/>
                    <a:pt x="4683512" y="245326"/>
                  </a:cubicBezTo>
                  <a:cubicBezTo>
                    <a:pt x="4869366" y="226741"/>
                    <a:pt x="4926981" y="208156"/>
                    <a:pt x="4995747" y="167268"/>
                  </a:cubicBezTo>
                  <a:cubicBezTo>
                    <a:pt x="5064513" y="126380"/>
                    <a:pt x="5080310" y="63190"/>
                    <a:pt x="5096108" y="0"/>
                  </a:cubicBezTo>
                </a:path>
              </a:pathLst>
            </a:cu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AD36C1-3368-DCE0-567E-2FCDFA30A798}"/>
                </a:ext>
              </a:extLst>
            </p:cNvPr>
            <p:cNvCxnSpPr>
              <a:stCxn id="9" idx="5"/>
            </p:cNvCxnSpPr>
            <p:nvPr/>
          </p:nvCxnSpPr>
          <p:spPr>
            <a:xfrm flipV="1">
              <a:off x="3073246" y="6362701"/>
              <a:ext cx="26792" cy="289899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37FA24-0DAD-D952-B5EC-BB58916D2AB1}"/>
                </a:ext>
              </a:extLst>
            </p:cNvPr>
            <p:cNvCxnSpPr/>
            <p:nvPr/>
          </p:nvCxnSpPr>
          <p:spPr>
            <a:xfrm flipV="1">
              <a:off x="1752600" y="6362701"/>
              <a:ext cx="0" cy="218130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CEA0AD7-F702-E18C-83C6-81C977228887}"/>
              </a:ext>
            </a:extLst>
          </p:cNvPr>
          <p:cNvSpPr/>
          <p:nvPr/>
        </p:nvSpPr>
        <p:spPr>
          <a:xfrm>
            <a:off x="5066904" y="4349937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27432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27432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34550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37653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44958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37653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37338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44642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37338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004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384364" y="47559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548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47559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71177" y="24644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28137" y="3429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49221" y="44505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1524000" y="6096000"/>
              <a:ext cx="67056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61952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362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19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76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33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91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48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05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62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9342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914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48600" y="6096000"/>
              <a:ext cx="0" cy="3810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600200" y="6107668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14             </a:t>
            </a:r>
            <a:r>
              <a:rPr lang="en-US" sz="800" dirty="0"/>
              <a:t> </a:t>
            </a:r>
            <a:r>
              <a:rPr lang="en-US" dirty="0"/>
              <a:t>17   23             </a:t>
            </a:r>
            <a:r>
              <a:rPr lang="en-US" sz="700" dirty="0"/>
              <a:t> </a:t>
            </a:r>
            <a:r>
              <a:rPr lang="en-US" dirty="0"/>
              <a:t>29    91    37    25    88     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93DC25-16B3-ADF6-FE95-C45DE0A79A1A}"/>
              </a:ext>
            </a:extLst>
          </p:cNvPr>
          <p:cNvSpPr txBox="1"/>
          <p:nvPr/>
        </p:nvSpPr>
        <p:spPr>
          <a:xfrm>
            <a:off x="3736772" y="61254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666006-6F76-F929-AE04-5797D32F60DE}"/>
              </a:ext>
            </a:extLst>
          </p:cNvPr>
          <p:cNvSpPr txBox="1"/>
          <p:nvPr/>
        </p:nvSpPr>
        <p:spPr>
          <a:xfrm>
            <a:off x="2446469" y="92415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4858B9-C2D6-7210-F403-629EBF9A640B}"/>
              </a:ext>
            </a:extLst>
          </p:cNvPr>
          <p:cNvSpPr txBox="1"/>
          <p:nvPr/>
        </p:nvSpPr>
        <p:spPr>
          <a:xfrm>
            <a:off x="2377441" y="6095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B1A62-AD7C-40DE-03BB-867CF1132F44}"/>
              </a:ext>
            </a:extLst>
          </p:cNvPr>
          <p:cNvSpPr txBox="1"/>
          <p:nvPr/>
        </p:nvSpPr>
        <p:spPr>
          <a:xfrm>
            <a:off x="1593691" y="610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90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Extract_min</a:t>
            </a:r>
            <a:r>
              <a:rPr lang="en-US" sz="3600" b="1" dirty="0">
                <a:solidFill>
                  <a:srgbClr val="7030A0"/>
                </a:solidFill>
              </a:rPr>
              <a:t>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We are done.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no. of operations  performed =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(no. of levels in binary heap)</a:t>
                </a:r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(log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…show it as an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 exercise</a:t>
                </a:r>
                <a:r>
                  <a:rPr lang="en-US" sz="1800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2514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7432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7432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7653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7653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7338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7338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7559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7559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7559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7559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05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4495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3429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58101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4431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626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5486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24000" y="6096000"/>
            <a:ext cx="6705600" cy="381000"/>
            <a:chOff x="1524000" y="6096000"/>
            <a:chExt cx="6705600" cy="381000"/>
          </a:xfrm>
        </p:grpSpPr>
        <p:grpSp>
          <p:nvGrpSpPr>
            <p:cNvPr id="72" name="Group 71"/>
            <p:cNvGrpSpPr/>
            <p:nvPr/>
          </p:nvGrpSpPr>
          <p:grpSpPr>
            <a:xfrm>
              <a:off x="1524000" y="6096000"/>
              <a:ext cx="6705600" cy="381000"/>
              <a:chOff x="1524000" y="6096000"/>
              <a:chExt cx="67056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24000" y="6096000"/>
                <a:ext cx="67056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961952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19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76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191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648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105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562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198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64770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9342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3914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848600" y="60960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600200" y="6107668"/>
              <a:ext cx="5128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9   14    21     17   23    33     29    91    37    25    88      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66800" y="60299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791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226-1628-FC4F-A2AE-BC8A561C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B3A2-D876-984C-BDCC-1F088BB5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Write a neat Pseudocode for </a:t>
            </a:r>
            <a:r>
              <a:rPr lang="en-US" sz="2000" dirty="0" err="1"/>
              <a:t>Extract_Min</a:t>
            </a:r>
            <a:r>
              <a:rPr lang="en-US" sz="2000" dirty="0"/>
              <a:t>(H)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BEEAC-F0A9-F74D-BE8E-3F290A6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>
            <a:extLst>
              <a:ext uri="{FF2B5EF4-FFF2-40B4-BE49-F238E27FC236}">
                <a16:creationId xmlns:a16="http://schemas.microsoft.com/office/drawing/2014/main" id="{97EE389A-635E-634E-91EF-EEEF77F5EA4F}"/>
              </a:ext>
            </a:extLst>
          </p:cNvPr>
          <p:cNvSpPr/>
          <p:nvPr/>
        </p:nvSpPr>
        <p:spPr>
          <a:xfrm>
            <a:off x="3094196" y="5223431"/>
            <a:ext cx="533400" cy="5334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81000" y="5791200"/>
            <a:ext cx="8305800" cy="523220"/>
            <a:chOff x="381000" y="5791200"/>
            <a:chExt cx="8305800" cy="523220"/>
          </a:xfrm>
        </p:grpSpPr>
        <p:grpSp>
          <p:nvGrpSpPr>
            <p:cNvPr id="157" name="Group 156"/>
            <p:cNvGrpSpPr/>
            <p:nvPr/>
          </p:nvGrpSpPr>
          <p:grpSpPr>
            <a:xfrm>
              <a:off x="762000" y="5867400"/>
              <a:ext cx="7924800" cy="381000"/>
              <a:chOff x="762000" y="5867400"/>
              <a:chExt cx="7924800" cy="3810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762000" y="5867400"/>
                <a:ext cx="79248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114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52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0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28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66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04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42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57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953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334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715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096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477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858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838200" y="5867400"/>
                <a:ext cx="771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9   14  21   17   23   33   29  71   37   25   88   41  52   32   76   98   85   47  57      </a:t>
                </a:r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381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19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7239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620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1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382000" y="5867400"/>
                <a:ext cx="0" cy="3810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/>
            <p:cNvSpPr txBox="1"/>
            <p:nvPr/>
          </p:nvSpPr>
          <p:spPr>
            <a:xfrm>
              <a:off x="381000" y="5791200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H</a:t>
              </a:r>
              <a:endParaRPr lang="en-US" sz="28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8001000" y="5879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42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69" grpId="0"/>
      <p:bldP spid="16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>
            <a:extLst>
              <a:ext uri="{FF2B5EF4-FFF2-40B4-BE49-F238E27FC236}">
                <a16:creationId xmlns:a16="http://schemas.microsoft.com/office/drawing/2014/main" id="{97EE389A-635E-634E-91EF-EEEF77F5EA4F}"/>
              </a:ext>
            </a:extLst>
          </p:cNvPr>
          <p:cNvSpPr/>
          <p:nvPr/>
        </p:nvSpPr>
        <p:spPr>
          <a:xfrm>
            <a:off x="3094196" y="5223431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15240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15240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25461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25461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25146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25146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35367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35367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52800" y="3549837"/>
            <a:ext cx="381000" cy="1022163"/>
            <a:chOff x="3245037" y="4235637"/>
            <a:chExt cx="381000" cy="1022163"/>
          </a:xfrm>
        </p:grpSpPr>
        <p:sp>
          <p:nvSpPr>
            <p:cNvPr id="48" name="Oval 47"/>
            <p:cNvSpPr/>
            <p:nvPr/>
          </p:nvSpPr>
          <p:spPr>
            <a:xfrm>
              <a:off x="3245037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5" y="4235637"/>
              <a:ext cx="241672" cy="7173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35367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755963" y="3536763"/>
            <a:ext cx="501837" cy="1035237"/>
            <a:chOff x="3200400" y="4222563"/>
            <a:chExt cx="501837" cy="1035237"/>
          </a:xfrm>
        </p:grpSpPr>
        <p:sp>
          <p:nvSpPr>
            <p:cNvPr id="75" name="Oval 74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127563" y="3536763"/>
            <a:ext cx="501837" cy="1035237"/>
            <a:chOff x="3200400" y="4222563"/>
            <a:chExt cx="501837" cy="1035237"/>
          </a:xfrm>
        </p:grpSpPr>
        <p:sp>
          <p:nvSpPr>
            <p:cNvPr id="78" name="Oval 7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452915" y="3505200"/>
            <a:ext cx="414485" cy="1035237"/>
            <a:chOff x="3928915" y="4222563"/>
            <a:chExt cx="414485" cy="1035237"/>
          </a:xfrm>
        </p:grpSpPr>
        <p:sp>
          <p:nvSpPr>
            <p:cNvPr id="81" name="Oval 80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endCxn id="81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824515" y="3505200"/>
            <a:ext cx="414485" cy="1035237"/>
            <a:chOff x="3928915" y="4222563"/>
            <a:chExt cx="414485" cy="1035237"/>
          </a:xfrm>
        </p:grpSpPr>
        <p:sp>
          <p:nvSpPr>
            <p:cNvPr id="84" name="Oval 83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/>
            <p:cNvCxnSpPr>
              <a:endCxn id="84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600200" y="4540437"/>
            <a:ext cx="685800" cy="1098363"/>
            <a:chOff x="1600200" y="4540437"/>
            <a:chExt cx="685800" cy="1098363"/>
          </a:xfrm>
        </p:grpSpPr>
        <p:grpSp>
          <p:nvGrpSpPr>
            <p:cNvPr id="86" name="Group 85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2438400" y="4540437"/>
            <a:ext cx="685800" cy="1098363"/>
            <a:chOff x="1600200" y="4540437"/>
            <a:chExt cx="685800" cy="1098363"/>
          </a:xfrm>
        </p:grpSpPr>
        <p:grpSp>
          <p:nvGrpSpPr>
            <p:cNvPr id="100" name="Group 99"/>
            <p:cNvGrpSpPr/>
            <p:nvPr/>
          </p:nvGrpSpPr>
          <p:grpSpPr>
            <a:xfrm>
              <a:off x="1981200" y="4572000"/>
              <a:ext cx="304800" cy="1066800"/>
              <a:chOff x="3852715" y="4222563"/>
              <a:chExt cx="304800" cy="10668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3852715" y="4984563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884279" y="4222563"/>
                <a:ext cx="120836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1600200" y="4540437"/>
              <a:ext cx="304800" cy="1098363"/>
              <a:chOff x="3429000" y="4235637"/>
              <a:chExt cx="304800" cy="1098363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429000" y="5029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 flipH="1">
                <a:off x="3600647" y="4235637"/>
                <a:ext cx="133153" cy="80593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162696" y="4572703"/>
            <a:ext cx="418704" cy="1130629"/>
            <a:chOff x="3162696" y="4572703"/>
            <a:chExt cx="418704" cy="113062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3314304" y="45727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162696" y="5334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96106B83-C295-724C-86CD-FF0B925FCAEA}"/>
              </a:ext>
            </a:extLst>
          </p:cNvPr>
          <p:cNvSpPr/>
          <p:nvPr/>
        </p:nvSpPr>
        <p:spPr>
          <a:xfrm>
            <a:off x="3094196" y="5223431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5240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286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5240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2358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5461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5461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5146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5146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5498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50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75" name="Oval 74"/>
          <p:cNvSpPr/>
          <p:nvPr/>
        </p:nvSpPr>
        <p:spPr>
          <a:xfrm>
            <a:off x="47559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14304" y="45727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162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3448248" y="4572703"/>
            <a:ext cx="218976" cy="8374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96106B83-C295-724C-86CD-FF0B925FCAEA}"/>
              </a:ext>
            </a:extLst>
          </p:cNvPr>
          <p:cNvSpPr/>
          <p:nvPr/>
        </p:nvSpPr>
        <p:spPr>
          <a:xfrm>
            <a:off x="3236725" y="41529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5240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286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5240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2358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5461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5461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5146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5146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5498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75" name="Oval 74"/>
          <p:cNvSpPr/>
          <p:nvPr/>
        </p:nvSpPr>
        <p:spPr>
          <a:xfrm>
            <a:off x="47559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14304" y="45727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05621" y="424730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3447" y="528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8069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96106B83-C295-724C-86CD-FF0B925FCAEA}"/>
              </a:ext>
            </a:extLst>
          </p:cNvPr>
          <p:cNvSpPr/>
          <p:nvPr/>
        </p:nvSpPr>
        <p:spPr>
          <a:xfrm>
            <a:off x="3236725" y="41529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5240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286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5240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2358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5461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5461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5146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5146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5498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198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75" name="Oval 74"/>
          <p:cNvSpPr/>
          <p:nvPr/>
        </p:nvSpPr>
        <p:spPr>
          <a:xfrm>
            <a:off x="47559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14304" y="45727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305621" y="424730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3447" y="528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7E4ABA-5A04-EC4E-8B88-7BA8149DB855}"/>
              </a:ext>
            </a:extLst>
          </p:cNvPr>
          <p:cNvCxnSpPr/>
          <p:nvPr/>
        </p:nvCxnSpPr>
        <p:spPr>
          <a:xfrm flipH="1">
            <a:off x="3581400" y="3581400"/>
            <a:ext cx="247848" cy="7612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2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Query Operations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Find-min</a:t>
            </a:r>
            <a:r>
              <a:rPr lang="en-US" sz="2000" dirty="0"/>
              <a:t>: report the smallest key stored in the heap.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Update Operations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CreateHeap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x</a:t>
            </a:r>
            <a:r>
              <a:rPr lang="en-US" sz="2000" dirty="0" err="1"/>
              <a:t>,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Extract-min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Decrease-key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) 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Merge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>
                <a:solidFill>
                  <a:srgbClr val="0070C0"/>
                </a:solidFill>
              </a:rPr>
              <a:t>,H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111" y="3276600"/>
            <a:ext cx="290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Create an empty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4573" y="3657600"/>
            <a:ext cx="5062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Insert a </a:t>
            </a:r>
            <a:r>
              <a:rPr lang="en-US" sz="2000" u="sng" dirty="0"/>
              <a:t>new key</a:t>
            </a:r>
            <a:r>
              <a:rPr lang="en-US" sz="2000" dirty="0"/>
              <a:t> with value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 </a:t>
            </a:r>
            <a:r>
              <a:rPr lang="en-US" sz="2000" dirty="0"/>
              <a:t>into the heap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019490"/>
            <a:ext cx="355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delete the </a:t>
            </a:r>
            <a:r>
              <a:rPr lang="en-US" sz="2000" u="sng" dirty="0"/>
              <a:t>smallest</a:t>
            </a:r>
            <a:r>
              <a:rPr lang="en-US" sz="2000" dirty="0"/>
              <a:t> key from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49979" y="4343400"/>
            <a:ext cx="500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decrease the value of the key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by amount </a:t>
            </a:r>
            <a:r>
              <a:rPr lang="en-US" sz="2000" dirty="0">
                <a:solidFill>
                  <a:srgbClr val="0070C0"/>
                </a:solidFill>
              </a:rPr>
              <a:t>∆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4724400"/>
            <a:ext cx="328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: Merge two heaps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1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866BD-550E-3E47-A666-AAA1B1A053CA}"/>
              </a:ext>
            </a:extLst>
          </p:cNvPr>
          <p:cNvSpPr txBox="1"/>
          <p:nvPr/>
        </p:nvSpPr>
        <p:spPr>
          <a:xfrm>
            <a:off x="2438400" y="5338916"/>
            <a:ext cx="8980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Simpler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59496-B0CB-C948-8115-340449470D4E}"/>
              </a:ext>
            </a:extLst>
          </p:cNvPr>
          <p:cNvSpPr txBox="1"/>
          <p:nvPr/>
        </p:nvSpPr>
        <p:spPr>
          <a:xfrm>
            <a:off x="2100871" y="5831413"/>
            <a:ext cx="15730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More Compact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CD3AF-2C7C-2841-9298-2FD2DC0053E2}"/>
              </a:ext>
            </a:extLst>
          </p:cNvPr>
          <p:cNvSpPr txBox="1"/>
          <p:nvPr/>
        </p:nvSpPr>
        <p:spPr>
          <a:xfrm>
            <a:off x="5202746" y="5865792"/>
            <a:ext cx="15858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Red</a:t>
            </a:r>
            <a:r>
              <a:rPr lang="en-US" b="1" dirty="0"/>
              <a:t>-Black</a:t>
            </a:r>
            <a:r>
              <a:rPr lang="en-US" dirty="0"/>
              <a:t>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FE951-7D64-9640-AC00-419867B564C9}"/>
              </a:ext>
            </a:extLst>
          </p:cNvPr>
          <p:cNvSpPr txBox="1"/>
          <p:nvPr/>
        </p:nvSpPr>
        <p:spPr>
          <a:xfrm>
            <a:off x="2133122" y="6352143"/>
            <a:ext cx="15085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More Efficient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5C18C-3954-DD4A-B6FC-EB9520F73E64}"/>
              </a:ext>
            </a:extLst>
          </p:cNvPr>
          <p:cNvSpPr txBox="1"/>
          <p:nvPr/>
        </p:nvSpPr>
        <p:spPr>
          <a:xfrm>
            <a:off x="4180157" y="58657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9041FC-B563-AA46-A77B-F255264742BA}"/>
              </a:ext>
            </a:extLst>
          </p:cNvPr>
          <p:cNvSpPr/>
          <p:nvPr/>
        </p:nvSpPr>
        <p:spPr>
          <a:xfrm>
            <a:off x="1883230" y="1961480"/>
            <a:ext cx="4669970" cy="553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96106B83-C295-724C-86CD-FF0B925FCAEA}"/>
              </a:ext>
            </a:extLst>
          </p:cNvPr>
          <p:cNvSpPr/>
          <p:nvPr/>
        </p:nvSpPr>
        <p:spPr>
          <a:xfrm>
            <a:off x="3536763" y="3153056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5240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286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5240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2358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5461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5461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5146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5146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5498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03651" y="4227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75" name="Oval 74"/>
          <p:cNvSpPr/>
          <p:nvPr/>
        </p:nvSpPr>
        <p:spPr>
          <a:xfrm>
            <a:off x="47559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14304" y="45727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608744" y="324092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3447" y="528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5A4390-4F43-914E-91AB-158EFB0BB2CF}"/>
              </a:ext>
            </a:extLst>
          </p:cNvPr>
          <p:cNvCxnSpPr/>
          <p:nvPr/>
        </p:nvCxnSpPr>
        <p:spPr>
          <a:xfrm>
            <a:off x="3419376" y="2438400"/>
            <a:ext cx="509539" cy="685097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4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val 117">
            <a:extLst>
              <a:ext uri="{FF2B5EF4-FFF2-40B4-BE49-F238E27FC236}">
                <a16:creationId xmlns:a16="http://schemas.microsoft.com/office/drawing/2014/main" id="{96106B83-C295-724C-86CD-FF0B925FCAEA}"/>
              </a:ext>
            </a:extLst>
          </p:cNvPr>
          <p:cNvSpPr/>
          <p:nvPr/>
        </p:nvSpPr>
        <p:spPr>
          <a:xfrm>
            <a:off x="2850964" y="2171700"/>
            <a:ext cx="533400" cy="5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295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55796" y="1524000"/>
            <a:ext cx="1263804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71800" y="2286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15107" y="1524000"/>
            <a:ext cx="1304693" cy="711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67400" y="2235852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4" idx="3"/>
            <a:endCxn id="16" idx="0"/>
          </p:cNvCxnSpPr>
          <p:nvPr/>
        </p:nvCxnSpPr>
        <p:spPr>
          <a:xfrm flipH="1">
            <a:off x="2438400" y="2546163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6448" y="3276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3231963" y="2546163"/>
            <a:ext cx="566885" cy="73043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92752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5345152" y="2514600"/>
            <a:ext cx="5780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53200" y="32450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38715" y="2514600"/>
            <a:ext cx="5668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828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6" idx="3"/>
          </p:cNvCxnSpPr>
          <p:nvPr/>
        </p:nvCxnSpPr>
        <p:spPr>
          <a:xfrm flipH="1">
            <a:off x="2012764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670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25573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3528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492128" y="3549837"/>
            <a:ext cx="241672" cy="717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038600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3928915" y="3536763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1896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540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98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526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00" y="22098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81600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03651" y="4227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5496" y="3212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08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75" name="Oval 74"/>
          <p:cNvSpPr/>
          <p:nvPr/>
        </p:nvSpPr>
        <p:spPr>
          <a:xfrm>
            <a:off x="47559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399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27563" y="4267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311527" y="3536763"/>
            <a:ext cx="317873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5626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endCxn id="81" idx="0"/>
          </p:cNvCxnSpPr>
          <p:nvPr/>
        </p:nvCxnSpPr>
        <p:spPr>
          <a:xfrm>
            <a:off x="54529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934200" y="4235637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endCxn id="84" idx="0"/>
          </p:cNvCxnSpPr>
          <p:nvPr/>
        </p:nvCxnSpPr>
        <p:spPr>
          <a:xfrm>
            <a:off x="6824515" y="3505200"/>
            <a:ext cx="262085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981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0127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6002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17718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819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850964" y="4572000"/>
            <a:ext cx="120836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438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2610047" y="4540437"/>
            <a:ext cx="133153" cy="805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724400" y="4202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248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58296" y="4267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96496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562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9434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400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81696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14304" y="4572703"/>
            <a:ext cx="210144" cy="7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3200400" y="5334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922795" y="225373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43447" y="528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8584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Insert(</a:t>
            </a:r>
            <a:r>
              <a:rPr lang="en-US" sz="3600" b="1" dirty="0" err="1">
                <a:solidFill>
                  <a:srgbClr val="0070C0"/>
                </a:solidFill>
              </a:rPr>
              <a:t>x</a:t>
            </a:r>
            <a:r>
              <a:rPr lang="en-US" sz="3600" b="1" dirty="0" err="1">
                <a:solidFill>
                  <a:srgbClr val="7030A0"/>
                </a:solidFill>
              </a:rPr>
              <a:t>,H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Insert(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 err="1"/>
                  <a:t>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H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size</a:t>
                </a:r>
                <a:r>
                  <a:rPr lang="en-US" sz="2000" dirty="0">
                    <a:sym typeface="Wingdings" pitchFamily="2" charset="2"/>
                  </a:rPr>
                  <a:t>] 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size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 </a:t>
                </a:r>
                <a:r>
                  <a:rPr lang="en-US" sz="2000" dirty="0"/>
                  <a:t>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While(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            </a:t>
                </a:r>
                <a:r>
                  <a:rPr lang="en-US" sz="2000" b="1" dirty="0"/>
                  <a:t>    and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        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9" y="3059668"/>
                <a:ext cx="21464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66" t="-8197" r="-45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</a:t>
                </a:r>
                <a:r>
                  <a:rPr lang="en-US" b="1" dirty="0">
                    <a:solidFill>
                      <a:srgbClr val="C00000"/>
                    </a:solidFill>
                  </a:rPr>
                  <a:t>↔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4" y="3821668"/>
                <a:ext cx="239969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84"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5868"/>
                <a:ext cx="6062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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;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027" y="4202668"/>
                <a:ext cx="190757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9836" r="-44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uiExpand="1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remaining operations on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Decrease-key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2000" dirty="0"/>
                  <a:t>): decrease the value of the key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 by amount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∆</a:t>
                </a:r>
                <a:r>
                  <a:rPr lang="en-US" sz="2000" b="1" dirty="0"/>
                  <a:t>.  </a:t>
                </a:r>
              </a:p>
              <a:p>
                <a:pPr lvl="1"/>
                <a:r>
                  <a:rPr lang="en-US" sz="1600" dirty="0"/>
                  <a:t>Similar to</a:t>
                </a:r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1600" b="1" dirty="0"/>
                  <a:t>(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1600" b="1" dirty="0" err="1"/>
                  <a:t>,</a:t>
                </a:r>
                <a:r>
                  <a:rPr lang="en-US" sz="1600" b="1" dirty="0" err="1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/>
                  <a:t>).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dirty="0"/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</a:p>
              <a:p>
                <a:pPr lvl="1"/>
                <a:r>
                  <a:rPr lang="en-US" sz="1600" dirty="0"/>
                  <a:t>Do it as an exercise</a:t>
                </a:r>
              </a:p>
              <a:p>
                <a:pPr marL="457200" lvl="1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Merge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,H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): Merge two heaps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 time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= total number of elements in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and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H</a:t>
                </a:r>
                <a:r>
                  <a:rPr lang="en-US" sz="1200" b="1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457200" lvl="1" indent="0">
                  <a:buNone/>
                </a:pPr>
                <a:r>
                  <a:rPr lang="en-US" sz="1600" b="1" dirty="0"/>
                  <a:t>                    (This is because of the array implementation)</a:t>
                </a:r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Other heaps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Fibonacci</a:t>
            </a:r>
            <a:r>
              <a:rPr lang="en-US" sz="2000" b="1" dirty="0"/>
              <a:t> heap </a:t>
            </a:r>
            <a:r>
              <a:rPr lang="en-US" sz="2000" dirty="0"/>
              <a:t>: a </a:t>
            </a:r>
            <a:r>
              <a:rPr lang="en-US" sz="2000" b="1" dirty="0"/>
              <a:t>link</a:t>
            </a:r>
            <a:r>
              <a:rPr lang="en-US" sz="2000" dirty="0"/>
              <a:t> based data structure.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42727"/>
              </p:ext>
            </p:extLst>
          </p:nvPr>
        </p:nvGraphicFramePr>
        <p:xfrm>
          <a:off x="1524000" y="30480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Fibonacci</a:t>
                      </a:r>
                      <a:r>
                        <a:rPr lang="en-US" dirty="0"/>
                        <a:t> 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Find-min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800" dirty="0" err="1"/>
                        <a:t>,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Extract-min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Decrease-key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i="1" dirty="0">
                          <a:solidFill>
                            <a:srgbClr val="0070C0"/>
                          </a:solidFill>
                        </a:rPr>
                        <a:t>p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∆</a:t>
                      </a:r>
                      <a:r>
                        <a:rPr lang="en-US" sz="1800" dirty="0"/>
                        <a:t>,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Merge</a:t>
                      </a:r>
                      <a:r>
                        <a:rPr lang="en-US" sz="1800" dirty="0"/>
                        <a:t>(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,H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own Ribbon 2"/>
          <p:cNvSpPr/>
          <p:nvPr/>
        </p:nvSpPr>
        <p:spPr>
          <a:xfrm>
            <a:off x="1066800" y="5562600"/>
            <a:ext cx="70104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study it during </a:t>
            </a:r>
            <a:r>
              <a:rPr lang="en-US" b="1" dirty="0">
                <a:solidFill>
                  <a:schemeClr val="tx1"/>
                </a:solidFill>
              </a:rPr>
              <a:t>CS345A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3" y="4202668"/>
                <a:ext cx="95487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732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77000" y="3821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4583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49646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3505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1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202668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954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96" t="-8197" r="-95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23" y="4964668"/>
                <a:ext cx="61824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2000" dirty="0"/>
                  <a:t>Building the Binary heap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incrementally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 rotWithShape="1">
                <a:blip r:embed="rId2"/>
                <a:stretch>
                  <a:fillRect l="-1154" t="-1078" r="-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953000" y="43403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time complexity of this algorithm?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Building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Binary heap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400" b="1" dirty="0"/>
                  <a:t> </a:t>
                </a: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elements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}, build a binary </a:t>
                </a:r>
                <a:r>
                  <a:rPr lang="en-US" sz="2000" b="1" dirty="0"/>
                  <a:t>heap H</a:t>
                </a:r>
                <a:r>
                  <a:rPr lang="en-US" sz="2000" dirty="0"/>
                  <a:t> storing them.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Trivial solution: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CreateHeap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2000" dirty="0"/>
                  <a:t>);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b="1" dirty="0"/>
                  <a:t>For(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H);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525963"/>
              </a:xfrm>
              <a:blipFill>
                <a:blip r:embed="rId2"/>
                <a:stretch>
                  <a:fillRect l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CC494-A21F-C94E-A023-3D4F37F0CEC4}"/>
              </a:ext>
            </a:extLst>
          </p:cNvPr>
          <p:cNvSpPr/>
          <p:nvPr/>
        </p:nvSpPr>
        <p:spPr>
          <a:xfrm>
            <a:off x="1676400" y="2438400"/>
            <a:ext cx="3352800" cy="553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15DBC-37F0-714F-ACF5-6A92E3EE6D9E}"/>
              </a:ext>
            </a:extLst>
          </p:cNvPr>
          <p:cNvSpPr/>
          <p:nvPr/>
        </p:nvSpPr>
        <p:spPr>
          <a:xfrm>
            <a:off x="5029200" y="2438400"/>
            <a:ext cx="3810000" cy="553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  <a:r>
                  <a:rPr lang="en-US" sz="2000" dirty="0"/>
                  <a:t>Time complexity of building a binary heap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incrementally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log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 improve the time complexity, let us carefully analyze the incremental algorithm.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991600" cy="4525963"/>
              </a:xfr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A binary heap can be built in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10000"/>
                <a:ext cx="50292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3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00200" y="1752600"/>
            <a:ext cx="5638800" cy="4343400"/>
            <a:chOff x="1600200" y="1295400"/>
            <a:chExt cx="56388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>
                  <a:stCxn id="65" idx="3"/>
                  <a:endCxn id="6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/>
                <p:cNvCxnSpPr>
                  <a:stCxn id="6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>
                  <a:endCxn id="5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5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/>
                <p:cNvCxnSpPr>
                  <a:endCxn id="46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endCxn id="40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endCxn id="38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" name="Group 23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7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D49727-1735-DA46-ADD3-9A25475EB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7030A0"/>
                </a:solidFill>
              </a:rPr>
              <a:t>Data structure </a:t>
            </a:r>
            <a:br>
              <a:rPr lang="en-IN" sz="4400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2540AFF-7FE6-D240-8D66-92270FA1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</a:rPr>
              <a:t>for representing </a:t>
            </a:r>
            <a:r>
              <a:rPr lang="en-IN" sz="3200" b="1" dirty="0">
                <a:solidFill>
                  <a:srgbClr val="00B050"/>
                </a:solidFill>
              </a:rPr>
              <a:t>a Binary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2341C-6821-644E-AA28-C85D66B8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</a:t>
                </a:r>
                <a:r>
                  <a:rPr lang="en-US" b="1" dirty="0">
                    <a:solidFill>
                      <a:schemeClr val="tx1"/>
                    </a:solidFill>
                  </a:rPr>
                  <a:t>leaves</a:t>
                </a:r>
                <a:r>
                  <a:rPr lang="en-US" dirty="0">
                    <a:solidFill>
                      <a:schemeClr val="tx1"/>
                    </a:solidFill>
                  </a:rPr>
                  <a:t>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1600200" y="4997637"/>
            <a:ext cx="1924248" cy="1098363"/>
            <a:chOff x="1600200" y="4997637"/>
            <a:chExt cx="1924248" cy="1098363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28800" y="1752600"/>
            <a:ext cx="5410200" cy="3276600"/>
            <a:chOff x="1828800" y="1295400"/>
            <a:chExt cx="5410200" cy="3276600"/>
          </a:xfrm>
        </p:grpSpPr>
        <p:sp>
          <p:nvSpPr>
            <p:cNvPr id="8" name="Oval 7"/>
            <p:cNvSpPr/>
            <p:nvPr/>
          </p:nvSpPr>
          <p:spPr>
            <a:xfrm>
              <a:off x="4419600" y="1295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71800" y="1524000"/>
              <a:ext cx="1447800" cy="1066800"/>
              <a:chOff x="2971800" y="2209800"/>
              <a:chExt cx="1447800" cy="10668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15107" y="1524000"/>
              <a:ext cx="1457093" cy="1016652"/>
              <a:chOff x="4715107" y="2209800"/>
              <a:chExt cx="1457093" cy="1016652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2546163"/>
              <a:ext cx="730437" cy="1035237"/>
              <a:chOff x="2286000" y="3231963"/>
              <a:chExt cx="730437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stCxn id="65" idx="3"/>
                <a:endCxn id="60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1963" y="2546163"/>
              <a:ext cx="719285" cy="1035237"/>
              <a:chOff x="3231963" y="3231963"/>
              <a:chExt cx="719285" cy="103523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>
                <a:stCxn id="65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192752" y="2514600"/>
              <a:ext cx="730437" cy="1035237"/>
              <a:chOff x="5192752" y="3200400"/>
              <a:chExt cx="730437" cy="103523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138715" y="2514600"/>
              <a:ext cx="719285" cy="1035237"/>
              <a:chOff x="6138715" y="3200400"/>
              <a:chExt cx="719285" cy="1035237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828800" y="3536763"/>
              <a:ext cx="501837" cy="1035237"/>
              <a:chOff x="1828800" y="4222563"/>
              <a:chExt cx="501837" cy="1035237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>
                <a:stCxn id="60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557315" y="3536763"/>
              <a:ext cx="414485" cy="1035237"/>
              <a:chOff x="2557315" y="4222563"/>
              <a:chExt cx="414485" cy="1035237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endCxn id="50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352800" y="3549837"/>
              <a:ext cx="381000" cy="1022163"/>
              <a:chOff x="3245037" y="4235637"/>
              <a:chExt cx="381000" cy="102216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245037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3384365" y="4235637"/>
                <a:ext cx="241672" cy="7173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928915" y="3536763"/>
              <a:ext cx="414485" cy="1035237"/>
              <a:chOff x="3928915" y="4222563"/>
              <a:chExt cx="414485" cy="1035237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endCxn id="46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4755963" y="3536763"/>
              <a:ext cx="501837" cy="1035237"/>
              <a:chOff x="3200400" y="4222563"/>
              <a:chExt cx="501837" cy="1035237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6127563" y="3536763"/>
              <a:ext cx="501837" cy="1035237"/>
              <a:chOff x="3200400" y="4222563"/>
              <a:chExt cx="501837" cy="1035237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452915" y="3505200"/>
              <a:ext cx="414485" cy="1035237"/>
              <a:chOff x="3928915" y="4222563"/>
              <a:chExt cx="414485" cy="103523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824515" y="3505200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loud Callout 65"/>
              <p:cNvSpPr/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leaves are there in a Complete Binary tree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6" name="Cloud Callout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0952"/>
                <a:ext cx="3505200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981200" y="5029200"/>
            <a:ext cx="304800" cy="1066800"/>
            <a:chOff x="1981200" y="5029200"/>
            <a:chExt cx="304800" cy="1066800"/>
          </a:xfrm>
        </p:grpSpPr>
        <p:sp>
          <p:nvSpPr>
            <p:cNvPr id="67" name="Oval 66"/>
            <p:cNvSpPr/>
            <p:nvPr/>
          </p:nvSpPr>
          <p:spPr>
            <a:xfrm>
              <a:off x="1981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0127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600200" y="4997637"/>
            <a:ext cx="304800" cy="1098363"/>
            <a:chOff x="1600200" y="4997637"/>
            <a:chExt cx="304800" cy="1098363"/>
          </a:xfrm>
        </p:grpSpPr>
        <p:sp>
          <p:nvSpPr>
            <p:cNvPr id="69" name="Oval 68"/>
            <p:cNvSpPr/>
            <p:nvPr/>
          </p:nvSpPr>
          <p:spPr>
            <a:xfrm>
              <a:off x="16002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>
              <a:off x="17718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38400" y="4997637"/>
            <a:ext cx="1086048" cy="1098363"/>
            <a:chOff x="2438400" y="4997637"/>
            <a:chExt cx="1086048" cy="1098363"/>
          </a:xfrm>
        </p:grpSpPr>
        <p:sp>
          <p:nvSpPr>
            <p:cNvPr id="71" name="Oval 70"/>
            <p:cNvSpPr/>
            <p:nvPr/>
          </p:nvSpPr>
          <p:spPr>
            <a:xfrm>
              <a:off x="2819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50964" y="5029200"/>
              <a:ext cx="120836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2438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2610047" y="4997637"/>
              <a:ext cx="133153" cy="8059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3314304" y="5029903"/>
              <a:ext cx="210144" cy="76129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200400" y="579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200400"/>
                <a:ext cx="1216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42672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5498068"/>
            <a:ext cx="442345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r>
              <a:rPr lang="en-US" dirty="0"/>
              <a:t>+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1000" y="5486400"/>
            <a:ext cx="41747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No. of </a:t>
            </a:r>
            <a:r>
              <a:rPr lang="en-US" b="1" dirty="0"/>
              <a:t>Leaf nodes  </a:t>
            </a:r>
            <a:r>
              <a:rPr lang="en-US" dirty="0"/>
              <a:t>= No. of </a:t>
            </a:r>
            <a:r>
              <a:rPr lang="en-US" b="1" dirty="0"/>
              <a:t>Internal nodes 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9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time complexity for inserting a leaf node =  ?</a:t>
                </a:r>
              </a:p>
              <a:p>
                <a:pPr marL="0" indent="0">
                  <a:buNone/>
                </a:pPr>
                <a:r>
                  <a:rPr lang="en-US" sz="1800" dirty="0"/>
                  <a:t># leaf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b="1" dirty="0"/>
                  <a:t>: </a:t>
                </a:r>
                <a:r>
                  <a:rPr lang="en-US" sz="1800" dirty="0"/>
                  <a:t>Time complexity of building a binary heap incrementally is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log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593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362200" y="1752600"/>
            <a:ext cx="2209800" cy="3581401"/>
            <a:chOff x="2362200" y="1752600"/>
            <a:chExt cx="2209800" cy="3581401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276600" y="1752600"/>
              <a:ext cx="1295400" cy="83820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362200" y="2590800"/>
              <a:ext cx="869763" cy="123498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62200" y="3825781"/>
              <a:ext cx="228600" cy="593819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38400" y="4451866"/>
              <a:ext cx="152400" cy="88213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2330636" y="51816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/>
          <p:cNvGrpSpPr/>
          <p:nvPr/>
        </p:nvGrpSpPr>
        <p:grpSpPr>
          <a:xfrm>
            <a:off x="4572000" y="1752600"/>
            <a:ext cx="1143000" cy="1455690"/>
            <a:chOff x="4572000" y="1752600"/>
            <a:chExt cx="1143000" cy="1455690"/>
          </a:xfrm>
        </p:grpSpPr>
        <p:cxnSp>
          <p:nvCxnSpPr>
            <p:cNvPr id="160" name="Straight Connector 159"/>
            <p:cNvCxnSpPr/>
            <p:nvPr/>
          </p:nvCxnSpPr>
          <p:spPr>
            <a:xfrm flipH="1">
              <a:off x="5098863" y="2438400"/>
              <a:ext cx="616137" cy="76989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4572000" y="1752600"/>
              <a:ext cx="1143000" cy="63565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Oval 162"/>
          <p:cNvSpPr/>
          <p:nvPr/>
        </p:nvSpPr>
        <p:spPr>
          <a:xfrm>
            <a:off x="5073837" y="3124200"/>
            <a:ext cx="488763" cy="5334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(log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715000"/>
                <a:ext cx="101822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389" t="-8333" r="-958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Cloud Callout 93"/>
          <p:cNvSpPr/>
          <p:nvPr/>
        </p:nvSpPr>
        <p:spPr>
          <a:xfrm>
            <a:off x="76200" y="1520952"/>
            <a:ext cx="3505200" cy="1146048"/>
          </a:xfrm>
          <a:prstGeom prst="cloudCallout">
            <a:avLst>
              <a:gd name="adj1" fmla="val -24332"/>
              <a:gd name="adj2" fmla="val 8001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useful inference can you draw from this </a:t>
            </a:r>
            <a:r>
              <a:rPr lang="en-US" b="1" dirty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7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7" grpId="0" animBg="1"/>
      <p:bldP spid="67" grpId="1" animBg="1"/>
      <p:bldP spid="163" grpId="0" animBg="1"/>
      <p:bldP spid="163" grpId="1" animBg="1"/>
      <p:bldP spid="92" grpId="0" animBg="1"/>
      <p:bldP spid="93" grpId="0" animBg="1"/>
      <p:bldP spid="164" grpId="0" animBg="1"/>
      <p:bldP spid="165" grpId="0" animBg="1"/>
      <p:bldP spid="94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Building a</a:t>
            </a:r>
            <a:r>
              <a:rPr lang="en-US" sz="3200" b="1" dirty="0">
                <a:solidFill>
                  <a:srgbClr val="7030A0"/>
                </a:solidFill>
              </a:rPr>
              <a:t> Binary heap </a:t>
            </a:r>
            <a:r>
              <a:rPr lang="en-US" sz="3200" b="1" dirty="0">
                <a:solidFill>
                  <a:srgbClr val="0070C0"/>
                </a:solidFill>
              </a:rPr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1295400"/>
            <a:ext cx="5638800" cy="4343400"/>
            <a:chOff x="1600200" y="1295400"/>
            <a:chExt cx="5638800" cy="4343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95400"/>
              <a:ext cx="5638800" cy="4343400"/>
              <a:chOff x="1600200" y="1295400"/>
              <a:chExt cx="5638800" cy="434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1295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971800" y="15240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715107" y="15240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86000" y="25461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/>
                <p:cNvCxnSpPr>
                  <a:stCxn id="14" idx="3"/>
                  <a:endCxn id="16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31963" y="25461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>
                  <a:stCxn id="14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192752" y="25146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endCxn id="28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6138715" y="25146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35367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16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35367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endCxn id="34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352800" y="3549837"/>
                <a:ext cx="381000" cy="1022163"/>
                <a:chOff x="3245037" y="4235637"/>
                <a:chExt cx="381000" cy="1022163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245037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3384365" y="4235637"/>
                  <a:ext cx="241672" cy="717363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35367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endCxn id="49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47559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6127563" y="35367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4529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Arrow Connector 81"/>
                <p:cNvCxnSpPr>
                  <a:endCxn id="81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6824515" y="3505200"/>
                <a:ext cx="414485" cy="1035237"/>
                <a:chOff x="3928915" y="4222563"/>
                <a:chExt cx="414485" cy="1035237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/>
                <p:cNvCxnSpPr>
                  <a:endCxn id="8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6002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2438400" y="4540437"/>
                <a:ext cx="685800" cy="1098363"/>
                <a:chOff x="1600200" y="4540437"/>
                <a:chExt cx="685800" cy="1098363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81200" y="4572000"/>
                  <a:ext cx="304800" cy="1066800"/>
                  <a:chOff x="3852715" y="4222563"/>
                  <a:chExt cx="304800" cy="106680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3852715" y="4984563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3884279" y="4222563"/>
                    <a:ext cx="120836" cy="76200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600200" y="4540437"/>
                  <a:ext cx="304800" cy="1098363"/>
                  <a:chOff x="3429000" y="4235637"/>
                  <a:chExt cx="304800" cy="1098363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3429000" y="50292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H="1">
                    <a:off x="3600647" y="4235637"/>
                    <a:ext cx="133153" cy="80593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3314304" y="4572703"/>
                <a:ext cx="210144" cy="76129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Oval 115"/>
            <p:cNvSpPr/>
            <p:nvPr/>
          </p:nvSpPr>
          <p:spPr>
            <a:xfrm>
              <a:off x="3200400" y="5334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447800" y="5257800"/>
            <a:ext cx="2209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3886200" y="4122690"/>
            <a:ext cx="3581400" cy="5255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Up Arrow 164"/>
          <p:cNvSpPr/>
          <p:nvPr/>
        </p:nvSpPr>
        <p:spPr>
          <a:xfrm rot="10800000">
            <a:off x="8077200" y="2576940"/>
            <a:ext cx="685800" cy="1842660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must take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time for each of the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leaves. 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880485"/>
                <a:ext cx="5943600" cy="7489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1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7848600" y="1868269"/>
            <a:ext cx="112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  <a:p>
            <a:r>
              <a:rPr lang="en-US" dirty="0"/>
              <a:t>approach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loud Callout 94"/>
              <p:cNvSpPr/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Ponder over the design of the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algorithm based on this insight.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3521"/>
                <a:ext cx="4083237" cy="1146048"/>
              </a:xfrm>
              <a:prstGeom prst="cloudCallout">
                <a:avLst>
                  <a:gd name="adj1" fmla="val -24332"/>
                  <a:gd name="adj2" fmla="val 80014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5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A660-49BA-6CA5-9B6B-BC8E0A2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7030A0"/>
                </a:solidFill>
              </a:rPr>
              <a:t>Data structure </a:t>
            </a:r>
            <a:r>
              <a:rPr lang="en-IN" sz="3600" b="1" dirty="0"/>
              <a:t>for representing </a:t>
            </a:r>
            <a:br>
              <a:rPr lang="en-IN" sz="3600" b="1" dirty="0"/>
            </a:br>
            <a:r>
              <a:rPr lang="en-IN" sz="3600" b="1" dirty="0">
                <a:solidFill>
                  <a:srgbClr val="00B050"/>
                </a:solidFill>
              </a:rPr>
              <a:t>a Binary Tree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B5FA49-2B4C-DB8A-5330-1BD4D1E3A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013275"/>
              </p:ext>
            </p:extLst>
          </p:nvPr>
        </p:nvGraphicFramePr>
        <p:xfrm>
          <a:off x="3514436" y="5169704"/>
          <a:ext cx="2514600" cy="259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50">
                  <a:extLst>
                    <a:ext uri="{9D8B030D-6E8A-4147-A177-3AD203B41FA5}">
                      <a16:colId xmlns:a16="http://schemas.microsoft.com/office/drawing/2014/main" val="376693385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19220168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44316125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403014041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83153913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92013329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53023252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73108886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137724149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774583874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33423777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845936271"/>
                    </a:ext>
                  </a:extLst>
                </a:gridCol>
              </a:tblGrid>
              <a:tr h="155944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882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7789C-1F37-6F5C-2D65-157BE2A1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AF30AD3-37BC-C379-336F-0E277A8C258F}"/>
              </a:ext>
            </a:extLst>
          </p:cNvPr>
          <p:cNvGrpSpPr/>
          <p:nvPr/>
        </p:nvGrpSpPr>
        <p:grpSpPr>
          <a:xfrm>
            <a:off x="3200400" y="2362200"/>
            <a:ext cx="2590800" cy="1676400"/>
            <a:chOff x="1828800" y="1981200"/>
            <a:chExt cx="5029200" cy="3276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C3668C-DCCF-EE16-A6DA-8B1064D7CB2A}"/>
                </a:ext>
              </a:extLst>
            </p:cNvPr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2023B4-5AB0-167C-499A-59051F94E433}"/>
                </a:ext>
              </a:extLst>
            </p:cNvPr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0421D7B-19DC-EE79-C739-90BDFB4122E8}"/>
                  </a:ext>
                </a:extLst>
              </p:cNvPr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EE8C118-EE52-E09E-9986-BC3D668F5E9A}"/>
                  </a:ext>
                </a:extLst>
              </p:cNvPr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D0A1B7-27C0-616D-927C-8028A0EC7A2F}"/>
                </a:ext>
              </a:extLst>
            </p:cNvPr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422E945-8DC7-10DA-4279-222D0CFC3773}"/>
                  </a:ext>
                </a:extLst>
              </p:cNvPr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948AAC-77A2-1D14-BF08-1CD9AAE83AE2}"/>
                  </a:ext>
                </a:extLst>
              </p:cNvPr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B417A9-EFA9-47B9-F506-C3897EAAE286}"/>
                </a:ext>
              </a:extLst>
            </p:cNvPr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7EB5E8-1C33-461D-701C-549F3F1E0E98}"/>
                  </a:ext>
                </a:extLst>
              </p:cNvPr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D5A3B8F-CAC2-4D29-B812-6B39E7628E88}"/>
                  </a:ext>
                </a:extLst>
              </p:cNvPr>
              <p:cNvCxnSpPr>
                <a:stCxn id="9" idx="3"/>
                <a:endCxn id="14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F2BC29-896C-1502-57DA-66C89264400D}"/>
                </a:ext>
              </a:extLst>
            </p:cNvPr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E341C6-705A-9E8D-5B13-304C12AF6D31}"/>
                  </a:ext>
                </a:extLst>
              </p:cNvPr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5B12C85-A1BD-6FFF-90D1-9ABE9D3BE191}"/>
                  </a:ext>
                </a:extLst>
              </p:cNvPr>
              <p:cNvCxnSpPr>
                <a:stCxn id="9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926A7B-0BAC-7ABC-76D1-3533B6C1AB09}"/>
                </a:ext>
              </a:extLst>
            </p:cNvPr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4EC5B8-51A3-DA84-3653-EBB83C3E0565}"/>
                  </a:ext>
                </a:extLst>
              </p:cNvPr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F0803B6-E29D-58A5-66AE-7FFF2264ED5E}"/>
                  </a:ext>
                </a:extLst>
              </p:cNvPr>
              <p:cNvCxnSpPr>
                <a:endCxn id="20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43C185-4CD0-46EF-3D93-4A4AC2484BBF}"/>
                </a:ext>
              </a:extLst>
            </p:cNvPr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CBA938A-84D6-105B-0160-D4908D354E9A}"/>
                  </a:ext>
                </a:extLst>
              </p:cNvPr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3506DF5-87D3-9178-7EAE-891CCBAEE6DB}"/>
                  </a:ext>
                </a:extLst>
              </p:cNvPr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BCE2CB-9D4C-7E07-7B96-C63C9EA035F8}"/>
                </a:ext>
              </a:extLst>
            </p:cNvPr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10F50D-3C88-0455-26F1-E7C1CD528113}"/>
                  </a:ext>
                </a:extLst>
              </p:cNvPr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EEDE21-3098-D68C-F0DC-DAD74143CC02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254B41-A433-23FF-D720-0B0FA043A730}"/>
                </a:ext>
              </a:extLst>
            </p:cNvPr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CAEA7DD-E7BD-BDE0-72C6-BEBD9F8326D8}"/>
                  </a:ext>
                </a:extLst>
              </p:cNvPr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A9B390D-A184-F252-205C-ACF35AA5F8A9}"/>
                  </a:ext>
                </a:extLst>
              </p:cNvPr>
              <p:cNvCxnSpPr>
                <a:endCxn id="29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7DA424-8A34-DC06-AE33-59A7D136A06F}"/>
                </a:ext>
              </a:extLst>
            </p:cNvPr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1CB5AC5-AD27-801B-51DF-20CB9280C283}"/>
                  </a:ext>
                </a:extLst>
              </p:cNvPr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2CDE545-522B-963A-F9AA-7DDA01AB2B6D}"/>
                  </a:ext>
                </a:extLst>
              </p:cNvPr>
              <p:cNvCxnSpPr>
                <a:stCxn id="17" idx="3"/>
                <a:endCxn id="32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697C4A7-A7E1-8C14-BC37-8C8364C92672}"/>
                </a:ext>
              </a:extLst>
            </p:cNvPr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66823A9-362C-7859-F6D9-52817572B859}"/>
                  </a:ext>
                </a:extLst>
              </p:cNvPr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F2B7422-D690-3AA2-2A9A-F31A7CA930ED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C7B5F3E-BC42-51CB-4591-F7F1D7554408}"/>
              </a:ext>
            </a:extLst>
          </p:cNvPr>
          <p:cNvSpPr txBox="1"/>
          <p:nvPr/>
        </p:nvSpPr>
        <p:spPr>
          <a:xfrm>
            <a:off x="2879015" y="503763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C595E2-8513-1FF1-B579-5475F84C6356}"/>
              </a:ext>
            </a:extLst>
          </p:cNvPr>
          <p:cNvSpPr txBox="1"/>
          <p:nvPr/>
        </p:nvSpPr>
        <p:spPr>
          <a:xfrm>
            <a:off x="6106211" y="294277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T</a:t>
            </a:r>
            <a:endParaRPr lang="en-US" sz="28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2B4F35-2672-4845-9D4A-348BBCFF7E6D}"/>
                  </a:ext>
                </a:extLst>
              </p:cNvPr>
              <p:cNvSpPr txBox="1"/>
              <p:nvPr/>
            </p:nvSpPr>
            <p:spPr>
              <a:xfrm>
                <a:off x="3395095" y="2717089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2B4F35-2672-4845-9D4A-348BBCFF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95" y="2717089"/>
                <a:ext cx="3754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5603817-47D8-AB42-A58C-2397C49BB594}"/>
              </a:ext>
            </a:extLst>
          </p:cNvPr>
          <p:cNvSpPr/>
          <p:nvPr/>
        </p:nvSpPr>
        <p:spPr>
          <a:xfrm>
            <a:off x="4385428" y="2241643"/>
            <a:ext cx="426027" cy="389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5EF027-1137-8341-A1AC-1D12DA80AA29}"/>
              </a:ext>
            </a:extLst>
          </p:cNvPr>
          <p:cNvSpPr/>
          <p:nvPr/>
        </p:nvSpPr>
        <p:spPr>
          <a:xfrm>
            <a:off x="3284187" y="3247707"/>
            <a:ext cx="426027" cy="389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CDCE52-0AB5-E342-AD4A-FA2F6475AAF1}"/>
              </a:ext>
            </a:extLst>
          </p:cNvPr>
          <p:cNvSpPr/>
          <p:nvPr/>
        </p:nvSpPr>
        <p:spPr>
          <a:xfrm>
            <a:off x="3985389" y="3239640"/>
            <a:ext cx="426027" cy="389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BA92FC-F5E4-7044-8500-44C01E873C20}"/>
              </a:ext>
            </a:extLst>
          </p:cNvPr>
          <p:cNvGrpSpPr/>
          <p:nvPr/>
        </p:nvGrpSpPr>
        <p:grpSpPr>
          <a:xfrm>
            <a:off x="838200" y="2717090"/>
            <a:ext cx="914400" cy="1066330"/>
            <a:chOff x="838200" y="2717090"/>
            <a:chExt cx="914400" cy="10663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4056A-FEE9-0C42-9F77-7CF7B19F0DF9}"/>
                </a:ext>
              </a:extLst>
            </p:cNvPr>
            <p:cNvSpPr/>
            <p:nvPr/>
          </p:nvSpPr>
          <p:spPr>
            <a:xfrm>
              <a:off x="838200" y="2717090"/>
              <a:ext cx="914400" cy="106633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CE2EAF-13E0-A145-BE5A-32B485B3D4DB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3531781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72D7D9A-80E8-8B46-ADF5-C3A44042EDF8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3275587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4A1273-B6E6-DF4A-BA48-8819C8D1D2A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3019393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458D400-F63C-ED4D-AA64-5D5540A7544C}"/>
              </a:ext>
            </a:extLst>
          </p:cNvPr>
          <p:cNvSpPr txBox="1"/>
          <p:nvPr/>
        </p:nvSpPr>
        <p:spPr>
          <a:xfrm>
            <a:off x="1024108" y="2694242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936BD-9306-674F-B8CB-F106ECEC9672}"/>
              </a:ext>
            </a:extLst>
          </p:cNvPr>
          <p:cNvSpPr txBox="1"/>
          <p:nvPr/>
        </p:nvSpPr>
        <p:spPr>
          <a:xfrm>
            <a:off x="931486" y="29568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lchild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18D7FC-DCCC-194A-9E4E-7C85C49DF0E8}"/>
              </a:ext>
            </a:extLst>
          </p:cNvPr>
          <p:cNvSpPr txBox="1"/>
          <p:nvPr/>
        </p:nvSpPr>
        <p:spPr>
          <a:xfrm>
            <a:off x="913531" y="3204380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rchild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CFD761-FCBD-1847-B86C-7BBCDEEB5F3D}"/>
              </a:ext>
            </a:extLst>
          </p:cNvPr>
          <p:cNvSpPr txBox="1"/>
          <p:nvPr/>
        </p:nvSpPr>
        <p:spPr>
          <a:xfrm>
            <a:off x="910384" y="345290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CC5AD5B-548D-6849-B641-300DF415535A}"/>
              </a:ext>
            </a:extLst>
          </p:cNvPr>
          <p:cNvSpPr/>
          <p:nvPr/>
        </p:nvSpPr>
        <p:spPr>
          <a:xfrm>
            <a:off x="412391" y="3079506"/>
            <a:ext cx="386015" cy="7640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2ABDEA-E2C9-624C-918A-F6780B34FD8A}"/>
              </a:ext>
            </a:extLst>
          </p:cNvPr>
          <p:cNvSpPr/>
          <p:nvPr/>
        </p:nvSpPr>
        <p:spPr>
          <a:xfrm>
            <a:off x="152401" y="2989321"/>
            <a:ext cx="1938304" cy="89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CFF67-CAA1-7A40-9508-9757BEB052A2}"/>
                  </a:ext>
                </a:extLst>
              </p:cNvPr>
              <p:cNvSpPr txBox="1"/>
              <p:nvPr/>
            </p:nvSpPr>
            <p:spPr>
              <a:xfrm>
                <a:off x="798406" y="5943600"/>
                <a:ext cx="802136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we need is an efficient way to find </a:t>
                </a:r>
                <a:r>
                  <a:rPr lang="en-US" b="1" dirty="0"/>
                  <a:t>left child</a:t>
                </a:r>
                <a:r>
                  <a:rPr lang="en-US" dirty="0"/>
                  <a:t>, </a:t>
                </a:r>
                <a:r>
                  <a:rPr lang="en-US" b="1" dirty="0"/>
                  <a:t>right child</a:t>
                </a:r>
                <a:r>
                  <a:rPr lang="en-US" dirty="0"/>
                  <a:t>, and </a:t>
                </a:r>
                <a:r>
                  <a:rPr lang="en-US" b="1" dirty="0"/>
                  <a:t>parent</a:t>
                </a:r>
                <a:r>
                  <a:rPr lang="en-US" dirty="0"/>
                  <a:t> of a node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CFF67-CAA1-7A40-9508-9757BEB0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" y="5943600"/>
                <a:ext cx="8021363" cy="369332"/>
              </a:xfrm>
              <a:prstGeom prst="rect">
                <a:avLst/>
              </a:prstGeom>
              <a:blipFill>
                <a:blip r:embed="rId3"/>
                <a:stretch>
                  <a:fillRect l="-47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71E66DD-046D-774E-9200-D82D7CE1C305}"/>
              </a:ext>
            </a:extLst>
          </p:cNvPr>
          <p:cNvSpPr txBox="1"/>
          <p:nvPr/>
        </p:nvSpPr>
        <p:spPr>
          <a:xfrm>
            <a:off x="98136" y="4623803"/>
            <a:ext cx="463319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 we eliminate the bits used by these fields 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D1A19F-F3F2-3E41-863A-64F47474C998}"/>
              </a:ext>
            </a:extLst>
          </p:cNvPr>
          <p:cNvCxnSpPr>
            <a:cxnSpLocks/>
          </p:cNvCxnSpPr>
          <p:nvPr/>
        </p:nvCxnSpPr>
        <p:spPr>
          <a:xfrm flipH="1">
            <a:off x="388455" y="3429000"/>
            <a:ext cx="23936" cy="1206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2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1" grpId="0"/>
      <p:bldP spid="53" grpId="0"/>
      <p:bldP spid="54" grpId="0"/>
      <p:bldP spid="55" grpId="0"/>
      <p:bldP spid="57" grpId="0" animBg="1"/>
      <p:bldP spid="56" grpId="0" animBg="1"/>
      <p:bldP spid="34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Can  we </a:t>
            </a:r>
            <a:r>
              <a:rPr lang="en-US" sz="3200" b="1" dirty="0">
                <a:solidFill>
                  <a:srgbClr val="7030A0"/>
                </a:solidFill>
              </a:rPr>
              <a:t>implement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 binary tree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an array </a:t>
            </a:r>
            <a:r>
              <a:rPr lang="en-US" sz="3200" b="1" dirty="0"/>
              <a:t>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2514600" y="4495800"/>
            <a:ext cx="37338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Yes.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 some </a:t>
            </a:r>
            <a:r>
              <a:rPr lang="en-US" b="1" dirty="0">
                <a:solidFill>
                  <a:srgbClr val="C00000"/>
                </a:solidFill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cases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How to define complete binary tree for each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43DF6-0E91-4C4F-8841-B5BB10429BD8}"/>
              </a:ext>
            </a:extLst>
          </p:cNvPr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2F6390-F9E1-D34C-8495-C050005591B1}"/>
                </a:ext>
              </a:extLst>
            </p:cNvPr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03092-CE85-4349-A0AC-CC1481DFEE26}"/>
                </a:ext>
              </a:extLst>
            </p:cNvPr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5F42E86-1727-B644-9972-98442E819A15}"/>
              </a:ext>
            </a:extLst>
          </p:cNvPr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FDCB4D-7347-6C40-B9BB-D814E0E70F6C}"/>
              </a:ext>
            </a:extLst>
          </p:cNvPr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3D1B8C-B50F-EF4E-BFD4-A5425A385E74}"/>
                </a:ext>
              </a:extLst>
            </p:cNvPr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13A9A-32DB-2540-BFAF-787979A74AD9}"/>
                </a:ext>
              </a:extLst>
            </p:cNvPr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FBB9D85-3CF6-E048-9EC1-9B124713B801}"/>
              </a:ext>
            </a:extLst>
          </p:cNvPr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1CFF26-A727-9A4F-9E46-0F5448788721}"/>
                </a:ext>
              </a:extLst>
            </p:cNvPr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16EC661-7CD7-0949-A36C-FE819DD0936F}"/>
                </a:ext>
              </a:extLst>
            </p:cNvPr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BCA601-A459-4143-A77A-20D6FB6573C6}"/>
                  </a:ext>
                </a:extLst>
              </p:cNvPr>
              <p:cNvSpPr txBox="1"/>
              <p:nvPr/>
            </p:nvSpPr>
            <p:spPr>
              <a:xfrm>
                <a:off x="3637696" y="4665671"/>
                <a:ext cx="2154821" cy="600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BCA601-A459-4143-A77A-20D6FB65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96" y="4665671"/>
                <a:ext cx="2154821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3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2" grpId="0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complete </a:t>
            </a:r>
            <a:r>
              <a:rPr lang="en-US" sz="3600" b="1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A complete binary of 12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DFF31D-D324-774A-A879-BEA323733A96}"/>
                  </a:ext>
                </a:extLst>
              </p:cNvPr>
              <p:cNvSpPr txBox="1"/>
              <p:nvPr/>
            </p:nvSpPr>
            <p:spPr>
              <a:xfrm>
                <a:off x="-21221" y="1658073"/>
                <a:ext cx="141275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DFF31D-D324-774A-A879-BEA323733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21" y="1658073"/>
                <a:ext cx="1412758" cy="584775"/>
              </a:xfrm>
              <a:prstGeom prst="rect">
                <a:avLst/>
              </a:prstGeom>
              <a:blipFill>
                <a:blip r:embed="rId2"/>
                <a:stretch>
                  <a:fillRect r="-4464" b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2BFE2-5585-0D49-BDC8-CBD3637E1319}"/>
                  </a:ext>
                </a:extLst>
              </p:cNvPr>
              <p:cNvSpPr txBox="1"/>
              <p:nvPr/>
            </p:nvSpPr>
            <p:spPr>
              <a:xfrm>
                <a:off x="919976" y="1658073"/>
                <a:ext cx="37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A2BFE2-5585-0D49-BDC8-CBD3637E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6" y="1658073"/>
                <a:ext cx="375424" cy="584775"/>
              </a:xfrm>
              <a:prstGeom prst="rect">
                <a:avLst/>
              </a:prstGeom>
              <a:blipFill>
                <a:blip r:embed="rId3"/>
                <a:stretch>
                  <a:fillRect l="-12903" r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D63F0E-5B07-D04D-A121-DBFD02D1C6EB}"/>
                  </a:ext>
                </a:extLst>
              </p:cNvPr>
              <p:cNvSpPr txBox="1"/>
              <p:nvPr/>
            </p:nvSpPr>
            <p:spPr>
              <a:xfrm>
                <a:off x="919976" y="1658072"/>
                <a:ext cx="37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D63F0E-5B07-D04D-A121-DBFD02D1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6" y="1658072"/>
                <a:ext cx="375424" cy="584775"/>
              </a:xfrm>
              <a:prstGeom prst="rect">
                <a:avLst/>
              </a:prstGeom>
              <a:blipFill>
                <a:blip r:embed="rId4"/>
                <a:stretch>
                  <a:fillRect l="-12903" r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AD161D-7DF1-8548-AA76-AC8FED9D1D33}"/>
                  </a:ext>
                </a:extLst>
              </p:cNvPr>
              <p:cNvSpPr txBox="1"/>
              <p:nvPr/>
            </p:nvSpPr>
            <p:spPr>
              <a:xfrm>
                <a:off x="919976" y="1676400"/>
                <a:ext cx="37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AD161D-7DF1-8548-AA76-AC8FED9D1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6" y="1676400"/>
                <a:ext cx="375424" cy="584775"/>
              </a:xfrm>
              <a:prstGeom prst="rect">
                <a:avLst/>
              </a:prstGeom>
              <a:blipFill>
                <a:blip r:embed="rId5"/>
                <a:stretch>
                  <a:fillRect l="-12903" r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A7CF65-4BC4-D244-81E3-53C08B34E00B}"/>
                  </a:ext>
                </a:extLst>
              </p:cNvPr>
              <p:cNvSpPr txBox="1"/>
              <p:nvPr/>
            </p:nvSpPr>
            <p:spPr>
              <a:xfrm>
                <a:off x="914400" y="1676400"/>
                <a:ext cx="37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A7CF65-4BC4-D244-81E3-53C08B34E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6400"/>
                <a:ext cx="375424" cy="584775"/>
              </a:xfrm>
              <a:prstGeom prst="rect">
                <a:avLst/>
              </a:prstGeom>
              <a:blipFill>
                <a:blip r:embed="rId6"/>
                <a:stretch>
                  <a:fillRect l="-13333"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0A37D9-DA8D-0F46-A90B-0D577ADAFC29}"/>
                  </a:ext>
                </a:extLst>
              </p:cNvPr>
              <p:cNvSpPr txBox="1"/>
              <p:nvPr/>
            </p:nvSpPr>
            <p:spPr>
              <a:xfrm>
                <a:off x="914400" y="1676400"/>
                <a:ext cx="375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0A37D9-DA8D-0F46-A90B-0D577ADAF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6400"/>
                <a:ext cx="375424" cy="584775"/>
              </a:xfrm>
              <a:prstGeom prst="rect">
                <a:avLst/>
              </a:prstGeom>
              <a:blipFill>
                <a:blip r:embed="rId7"/>
                <a:stretch>
                  <a:fillRect l="-13333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1" grpId="0" animBg="1"/>
      <p:bldP spid="24" grpId="0"/>
      <p:bldP spid="24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complete </a:t>
            </a:r>
            <a:r>
              <a:rPr lang="en-US" sz="3600" b="1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leftmost node </a:t>
                </a:r>
                <a:r>
                  <a:rPr lang="en-US" sz="1800" dirty="0"/>
                  <a:t>at level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 a </a:t>
                </a:r>
                <a:r>
                  <a:rPr lang="en-US" sz="1800" b="1" dirty="0"/>
                  <a:t>node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1800" b="1" dirty="0"/>
                  <a:t> </a:t>
                </a:r>
                <a:r>
                  <a:rPr lang="en-US" sz="1800" dirty="0"/>
                  <a:t>at level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occurring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 err="1"/>
                  <a:t>th</a:t>
                </a:r>
                <a:r>
                  <a:rPr lang="en-US" sz="1800" b="1" dirty="0"/>
                  <a:t> place from left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left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  =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dirty="0"/>
                  <a:t>The label of the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child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v </a:t>
                </a:r>
                <a:r>
                  <a:rPr lang="en-US" sz="1800" dirty="0"/>
                  <a:t>is=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1981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71800" y="2209800"/>
            <a:ext cx="1447800" cy="1066800"/>
            <a:chOff x="2971800" y="2209800"/>
            <a:chExt cx="1447800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155796" y="2209800"/>
              <a:ext cx="1263804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71800" y="2971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5107" y="2209800"/>
            <a:ext cx="1457093" cy="1016652"/>
            <a:chOff x="4715107" y="2209800"/>
            <a:chExt cx="1457093" cy="101665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715107" y="2209800"/>
              <a:ext cx="1304693" cy="71185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867400" y="2921652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3231963"/>
            <a:ext cx="730437" cy="1035237"/>
            <a:chOff x="2286000" y="3231963"/>
            <a:chExt cx="730437" cy="1035237"/>
          </a:xfrm>
        </p:grpSpPr>
        <p:sp>
          <p:nvSpPr>
            <p:cNvPr id="16" name="Oval 15"/>
            <p:cNvSpPr/>
            <p:nvPr/>
          </p:nvSpPr>
          <p:spPr>
            <a:xfrm>
              <a:off x="2286000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4" idx="3"/>
              <a:endCxn id="16" idx="0"/>
            </p:cNvCxnSpPr>
            <p:nvPr/>
          </p:nvCxnSpPr>
          <p:spPr>
            <a:xfrm flipH="1">
              <a:off x="2438400" y="3231963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1963" y="3231963"/>
            <a:ext cx="719285" cy="1035237"/>
            <a:chOff x="3231963" y="3231963"/>
            <a:chExt cx="719285" cy="1035237"/>
          </a:xfrm>
        </p:grpSpPr>
        <p:sp>
          <p:nvSpPr>
            <p:cNvPr id="17" name="Oval 16"/>
            <p:cNvSpPr/>
            <p:nvPr/>
          </p:nvSpPr>
          <p:spPr>
            <a:xfrm>
              <a:off x="36464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4" idx="5"/>
            </p:cNvCxnSpPr>
            <p:nvPr/>
          </p:nvCxnSpPr>
          <p:spPr>
            <a:xfrm>
              <a:off x="3231963" y="3231963"/>
              <a:ext cx="566885" cy="7304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192752" y="3200400"/>
            <a:ext cx="730437" cy="1035237"/>
            <a:chOff x="5192752" y="3200400"/>
            <a:chExt cx="730437" cy="1035237"/>
          </a:xfrm>
        </p:grpSpPr>
        <p:sp>
          <p:nvSpPr>
            <p:cNvPr id="28" name="Oval 27"/>
            <p:cNvSpPr/>
            <p:nvPr/>
          </p:nvSpPr>
          <p:spPr>
            <a:xfrm>
              <a:off x="5192752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 flipH="1">
              <a:off x="5345152" y="3200400"/>
              <a:ext cx="578037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38715" y="3200400"/>
            <a:ext cx="719285" cy="1035237"/>
            <a:chOff x="6138715" y="3200400"/>
            <a:chExt cx="719285" cy="1035237"/>
          </a:xfrm>
        </p:grpSpPr>
        <p:sp>
          <p:nvSpPr>
            <p:cNvPr id="29" name="Oval 28"/>
            <p:cNvSpPr/>
            <p:nvPr/>
          </p:nvSpPr>
          <p:spPr>
            <a:xfrm>
              <a:off x="6553200" y="3930837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138715" y="3200400"/>
              <a:ext cx="5668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28800" y="4222563"/>
            <a:ext cx="501837" cy="1035237"/>
            <a:chOff x="1828800" y="4222563"/>
            <a:chExt cx="501837" cy="1035237"/>
          </a:xfrm>
        </p:grpSpPr>
        <p:sp>
          <p:nvSpPr>
            <p:cNvPr id="33" name="Oval 32"/>
            <p:cNvSpPr/>
            <p:nvPr/>
          </p:nvSpPr>
          <p:spPr>
            <a:xfrm>
              <a:off x="18288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20127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57315" y="4222563"/>
            <a:ext cx="414485" cy="1035237"/>
            <a:chOff x="2557315" y="4222563"/>
            <a:chExt cx="414485" cy="1035237"/>
          </a:xfrm>
        </p:grpSpPr>
        <p:sp>
          <p:nvSpPr>
            <p:cNvPr id="34" name="Oval 33"/>
            <p:cNvSpPr/>
            <p:nvPr/>
          </p:nvSpPr>
          <p:spPr>
            <a:xfrm>
              <a:off x="26670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25573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00600" y="4222563"/>
            <a:ext cx="459122" cy="1003674"/>
            <a:chOff x="2427248" y="3263526"/>
            <a:chExt cx="459122" cy="1003674"/>
          </a:xfrm>
        </p:grpSpPr>
        <p:sp>
          <p:nvSpPr>
            <p:cNvPr id="40" name="Oval 39"/>
            <p:cNvSpPr/>
            <p:nvPr/>
          </p:nvSpPr>
          <p:spPr>
            <a:xfrm>
              <a:off x="2427248" y="3962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7" idx="3"/>
              <a:endCxn id="40" idx="0"/>
            </p:cNvCxnSpPr>
            <p:nvPr/>
          </p:nvCxnSpPr>
          <p:spPr>
            <a:xfrm flipH="1">
              <a:off x="2579648" y="3263526"/>
              <a:ext cx="306722" cy="6988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200400" y="4222563"/>
            <a:ext cx="501837" cy="1035237"/>
            <a:chOff x="3200400" y="4222563"/>
            <a:chExt cx="501837" cy="1035237"/>
          </a:xfrm>
        </p:grpSpPr>
        <p:sp>
          <p:nvSpPr>
            <p:cNvPr id="48" name="Oval 47"/>
            <p:cNvSpPr/>
            <p:nvPr/>
          </p:nvSpPr>
          <p:spPr>
            <a:xfrm>
              <a:off x="32004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3384364" y="4222563"/>
              <a:ext cx="317873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28915" y="4222563"/>
            <a:ext cx="414485" cy="1035237"/>
            <a:chOff x="3928915" y="4222563"/>
            <a:chExt cx="414485" cy="1035237"/>
          </a:xfrm>
        </p:grpSpPr>
        <p:sp>
          <p:nvSpPr>
            <p:cNvPr id="49" name="Oval 48"/>
            <p:cNvSpPr/>
            <p:nvPr/>
          </p:nvSpPr>
          <p:spPr>
            <a:xfrm>
              <a:off x="4038600" y="4953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0"/>
            </p:cNvCxnSpPr>
            <p:nvPr/>
          </p:nvCxnSpPr>
          <p:spPr>
            <a:xfrm>
              <a:off x="3928915" y="4222563"/>
              <a:ext cx="262085" cy="7304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367453" y="1948934"/>
            <a:ext cx="3325526" cy="369332"/>
            <a:chOff x="5367453" y="1948934"/>
            <a:chExt cx="3325526" cy="36933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67453" y="2133600"/>
              <a:ext cx="21001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3093" y="1948934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91400" y="1524000"/>
            <a:ext cx="14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Level</a:t>
            </a:r>
            <a:r>
              <a:rPr lang="en-US" dirty="0"/>
              <a:t>    </a:t>
            </a:r>
            <a:r>
              <a:rPr lang="en-US" b="1" dirty="0">
                <a:solidFill>
                  <a:srgbClr val="002060"/>
                </a:solidFill>
              </a:rPr>
              <a:t>nodes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81853" y="2831068"/>
            <a:ext cx="2401833" cy="369332"/>
            <a:chOff x="6281853" y="2831068"/>
            <a:chExt cx="2401833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281853" y="3048000"/>
              <a:ext cx="11857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43800" y="28310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1           2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0" y="3821668"/>
            <a:ext cx="1825686" cy="369332"/>
            <a:chOff x="6858000" y="3821668"/>
            <a:chExt cx="1825686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858000" y="4038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543800" y="3821668"/>
              <a:ext cx="1139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2           4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194114" y="191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290726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1                                                      2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60514" y="389786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3                        4                           5                        6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00200" y="4953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7              8        9           10            11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2415"/>
                <a:ext cx="861069" cy="376385"/>
              </a:xfrm>
              <a:prstGeom prst="rect">
                <a:avLst/>
              </a:prstGeom>
              <a:blipFill rotWithShape="1">
                <a:blip r:embed="rId3"/>
                <a:stretch>
                  <a:fillRect t="-4839" r="-851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567215"/>
                <a:ext cx="1277849" cy="376385"/>
              </a:xfrm>
              <a:prstGeom prst="rect">
                <a:avLst/>
              </a:prstGeom>
              <a:blipFill rotWithShape="1">
                <a:blip r:embed="rId4"/>
                <a:stretch>
                  <a:fillRect t="-4839" r="-5238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771675" y="5867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5867400"/>
                <a:ext cx="1638525" cy="376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5" y="6248400"/>
                <a:ext cx="1638525" cy="376385"/>
              </a:xfrm>
              <a:prstGeom prst="rect">
                <a:avLst/>
              </a:prstGeom>
              <a:blipFill rotWithShape="1">
                <a:blip r:embed="rId6"/>
                <a:stretch>
                  <a:fillRect t="-4839" r="-408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775509" y="5872015"/>
                <a:ext cx="1406091" cy="37638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 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09" y="5872015"/>
                <a:ext cx="1406091" cy="376385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953000" y="5879068"/>
                <a:ext cx="112242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1122423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6244" y="5638800"/>
            <a:ext cx="3945156" cy="3164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C4AA5FA-999C-D6E3-A751-D4D137023BA7}"/>
              </a:ext>
            </a:extLst>
          </p:cNvPr>
          <p:cNvSpPr/>
          <p:nvPr/>
        </p:nvSpPr>
        <p:spPr>
          <a:xfrm>
            <a:off x="2181533" y="1963409"/>
            <a:ext cx="762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8ECDE53-0E4D-04DB-A792-2EA629FED00E}"/>
              </a:ext>
            </a:extLst>
          </p:cNvPr>
          <p:cNvSpPr/>
          <p:nvPr/>
        </p:nvSpPr>
        <p:spPr>
          <a:xfrm>
            <a:off x="1512848" y="2930638"/>
            <a:ext cx="762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61DB796-040F-A285-119D-45260C10C1CD}"/>
              </a:ext>
            </a:extLst>
          </p:cNvPr>
          <p:cNvSpPr/>
          <p:nvPr/>
        </p:nvSpPr>
        <p:spPr>
          <a:xfrm>
            <a:off x="837751" y="3906175"/>
            <a:ext cx="762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Cloud Callout 62">
            <a:extLst>
              <a:ext uri="{FF2B5EF4-FFF2-40B4-BE49-F238E27FC236}">
                <a16:creationId xmlns:a16="http://schemas.microsoft.com/office/drawing/2014/main" id="{F315FC2B-F490-3749-A94A-9C9B985B1CFD}"/>
              </a:ext>
            </a:extLst>
          </p:cNvPr>
          <p:cNvSpPr/>
          <p:nvPr/>
        </p:nvSpPr>
        <p:spPr>
          <a:xfrm>
            <a:off x="-1" y="1295400"/>
            <a:ext cx="3702237" cy="1535668"/>
          </a:xfrm>
          <a:prstGeom prst="cloudCallout">
            <a:avLst>
              <a:gd name="adj1" fmla="val -27548"/>
              <a:gd name="adj2" fmla="val 672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a relationship between </a:t>
            </a:r>
            <a:r>
              <a:rPr lang="en-US" sz="1600" dirty="0">
                <a:solidFill>
                  <a:srgbClr val="C00000"/>
                </a:solidFill>
              </a:rPr>
              <a:t>label of a node </a:t>
            </a:r>
            <a:r>
              <a:rPr lang="en-US" sz="1600" dirty="0">
                <a:solidFill>
                  <a:schemeClr val="tx1"/>
                </a:solidFill>
              </a:rPr>
              <a:t>and  </a:t>
            </a:r>
            <a:r>
              <a:rPr lang="en-US" sz="1600" dirty="0">
                <a:solidFill>
                  <a:srgbClr val="C00000"/>
                </a:solidFill>
              </a:rPr>
              <a:t>labels of its children ?</a:t>
            </a:r>
          </a:p>
        </p:txBody>
      </p:sp>
    </p:spTree>
    <p:extLst>
      <p:ext uri="{BB962C8B-B14F-4D97-AF65-F5344CB8AC3E}">
        <p14:creationId xmlns:p14="http://schemas.microsoft.com/office/powerpoint/2010/main" val="281572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07674 0.148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-0.07674 0.1486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7673 0.1486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24" grpId="0"/>
      <p:bldP spid="53" grpId="0"/>
      <p:bldP spid="57" grpId="0"/>
      <p:bldP spid="60" grpId="0"/>
      <p:bldP spid="26" grpId="0" uiExpand="1" animBg="1"/>
      <p:bldP spid="61" grpId="0" uiExpand="1" animBg="1"/>
      <p:bldP spid="62" grpId="0" animBg="1"/>
      <p:bldP spid="64" grpId="0" animBg="1"/>
      <p:bldP spid="58" grpId="0" animBg="1"/>
      <p:bldP spid="58" grpId="1" animBg="1"/>
      <p:bldP spid="59" grpId="0" animBg="1"/>
      <p:bldP spid="59" grpId="1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56" grpId="0" animBg="1"/>
      <p:bldP spid="56" grpId="1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11496</TotalTime>
  <Words>1890</Words>
  <Application>Microsoft Macintosh PowerPoint</Application>
  <PresentationFormat>On-screen Show (4:3)</PresentationFormat>
  <Paragraphs>704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Office Theme</vt:lpstr>
      <vt:lpstr>Data Structures and Algorithms (ESO207A) </vt:lpstr>
      <vt:lpstr>Heap </vt:lpstr>
      <vt:lpstr>Operations on a heap</vt:lpstr>
      <vt:lpstr>Data structure  </vt:lpstr>
      <vt:lpstr>Data structure for representing  a Binary Tree</vt:lpstr>
      <vt:lpstr>Can  we implement  a binary tree using an array ?</vt:lpstr>
      <vt:lpstr>A complete binary tree</vt:lpstr>
      <vt:lpstr>A complete binary tree</vt:lpstr>
      <vt:lpstr>A complete binary tree</vt:lpstr>
      <vt:lpstr>A complete binary tree</vt:lpstr>
      <vt:lpstr>A complete binary tree and array </vt:lpstr>
      <vt:lpstr>Binary heap</vt:lpstr>
      <vt:lpstr>Binary heap</vt:lpstr>
      <vt:lpstr>Implementation of a Binary heap</vt:lpstr>
      <vt:lpstr>Find_min(H)</vt:lpstr>
      <vt:lpstr>Extract_min(H)</vt:lpstr>
      <vt:lpstr>Extract_min(H)</vt:lpstr>
      <vt:lpstr>Extract_min(H)</vt:lpstr>
      <vt:lpstr>Extract_min(H)</vt:lpstr>
      <vt:lpstr>Extract_min(H)</vt:lpstr>
      <vt:lpstr>Extract_min(H)</vt:lpstr>
      <vt:lpstr>Extract_min(H)</vt:lpstr>
      <vt:lpstr>Homework</vt:lpstr>
      <vt:lpstr>Insert(x,H)</vt:lpstr>
      <vt:lpstr>Insert(x,H)</vt:lpstr>
      <vt:lpstr>Insert(x,H)</vt:lpstr>
      <vt:lpstr>Insert(x,H)</vt:lpstr>
      <vt:lpstr>Insert(x,H)</vt:lpstr>
      <vt:lpstr>Insert(x,H)</vt:lpstr>
      <vt:lpstr>Insert(x,H)</vt:lpstr>
      <vt:lpstr>Insert(x,H)</vt:lpstr>
      <vt:lpstr>Insert(x,H)</vt:lpstr>
      <vt:lpstr>The remaining operations on Binary heap</vt:lpstr>
      <vt:lpstr>Other heaps</vt:lpstr>
      <vt:lpstr>Building a Binary heap</vt:lpstr>
      <vt:lpstr>Building a Binary heap</vt:lpstr>
      <vt:lpstr>Building a Binary heap</vt:lpstr>
      <vt:lpstr>Time complexity</vt:lpstr>
      <vt:lpstr>A complete binary tree</vt:lpstr>
      <vt:lpstr>A complete binary tree</vt:lpstr>
      <vt:lpstr>A complete binary tree</vt:lpstr>
      <vt:lpstr>Building a Binary heap incrementally</vt:lpstr>
      <vt:lpstr>Building a Binary heap incrementally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1126</cp:revision>
  <dcterms:created xsi:type="dcterms:W3CDTF">2011-12-03T04:13:03Z</dcterms:created>
  <dcterms:modified xsi:type="dcterms:W3CDTF">2022-10-17T06:03:12Z</dcterms:modified>
</cp:coreProperties>
</file>