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274" r:id="rId2"/>
    <p:sldId id="319" r:id="rId3"/>
    <p:sldId id="439" r:id="rId4"/>
    <p:sldId id="444" r:id="rId5"/>
    <p:sldId id="464" r:id="rId6"/>
    <p:sldId id="415" r:id="rId7"/>
    <p:sldId id="437" r:id="rId8"/>
    <p:sldId id="469" r:id="rId9"/>
    <p:sldId id="426" r:id="rId10"/>
    <p:sldId id="479" r:id="rId11"/>
    <p:sldId id="422" r:id="rId12"/>
    <p:sldId id="480" r:id="rId13"/>
    <p:sldId id="467" r:id="rId14"/>
    <p:sldId id="440" r:id="rId15"/>
    <p:sldId id="398" r:id="rId16"/>
    <p:sldId id="481" r:id="rId17"/>
    <p:sldId id="486" r:id="rId18"/>
    <p:sldId id="447" r:id="rId19"/>
    <p:sldId id="485" r:id="rId20"/>
    <p:sldId id="482" r:id="rId21"/>
    <p:sldId id="450" r:id="rId22"/>
    <p:sldId id="451" r:id="rId23"/>
    <p:sldId id="478" r:id="rId24"/>
    <p:sldId id="483" r:id="rId25"/>
    <p:sldId id="471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143" autoAdjust="0"/>
  </p:normalViewPr>
  <p:slideViewPr>
    <p:cSldViewPr>
      <p:cViewPr>
        <p:scale>
          <a:sx n="73" d="100"/>
          <a:sy n="73" d="100"/>
        </p:scale>
        <p:origin x="10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8/3/22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8/3/22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8/3/22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8/3/22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8/3/22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8/3/22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0.png"/><Relationship Id="rId7" Type="http://schemas.openxmlformats.org/officeDocument/2006/relationships/image" Target="../media/image28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.png"/><Relationship Id="rId5" Type="http://schemas.openxmlformats.org/officeDocument/2006/relationships/image" Target="../media/image261.png"/><Relationship Id="rId4" Type="http://schemas.openxmlformats.org/officeDocument/2006/relationships/image" Target="../media/image21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4.png"/><Relationship Id="rId4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0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120.png"/><Relationship Id="rId5" Type="http://schemas.openxmlformats.org/officeDocument/2006/relationships/image" Target="../media/image280.png"/><Relationship Id="rId10" Type="http://schemas.openxmlformats.org/officeDocument/2006/relationships/image" Target="../media/image32.png"/><Relationship Id="rId4" Type="http://schemas.openxmlformats.org/officeDocument/2006/relationships/image" Target="../media/image271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101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3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(ESO207A)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71600" y="4495800"/>
                <a:ext cx="6400800" cy="12954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 lnSpcReduction="10000"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Lecture 3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</a:rPr>
                  <a:t>Efficient algorithm for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mod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2021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</a:rPr>
                  <a:t>An amazing data structure</a:t>
                </a:r>
              </a:p>
              <a:p>
                <a:pPr algn="l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71600" y="4495800"/>
                <a:ext cx="6400800" cy="1295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9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E27-9902-0933-77DC-C3F62B21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Problem 1:   </a:t>
            </a:r>
            <a:br>
              <a:rPr lang="en-US" sz="3200" b="1" dirty="0"/>
            </a:b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8C5DE7-D7DC-359B-282F-07859822D2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Design and implement an algorithm with the following objective: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IN" sz="2000" b="1" dirty="0"/>
                  <a:t>Input</a:t>
                </a:r>
                <a:r>
                  <a:rPr lang="en-IN" sz="2000" dirty="0"/>
                  <a:t>: an integer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IN" sz="2000" b="1" dirty="0"/>
              </a:p>
              <a:p>
                <a:pPr marL="0" indent="0">
                  <a:buNone/>
                </a:pPr>
                <a:r>
                  <a:rPr lang="en-IN" sz="2000" b="1" dirty="0"/>
                  <a:t>Output</a:t>
                </a:r>
                <a:r>
                  <a:rPr lang="en-IN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8C5DE7-D7DC-359B-282F-07859822D2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DEB52-9E3F-0D0D-026A-BDFA37BE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EE04A-03D0-A950-9083-D5F1A3FB67C6}"/>
              </a:ext>
            </a:extLst>
          </p:cNvPr>
          <p:cNvSpPr txBox="1"/>
          <p:nvPr/>
        </p:nvSpPr>
        <p:spPr>
          <a:xfrm>
            <a:off x="3505200" y="2743200"/>
            <a:ext cx="519694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int 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7A2028BF-32E1-AD41-9C3B-01584FF41B25}"/>
                  </a:ext>
                </a:extLst>
              </p:cNvPr>
              <p:cNvSpPr/>
              <p:nvPr/>
            </p:nvSpPr>
            <p:spPr>
              <a:xfrm>
                <a:off x="1624594" y="4162147"/>
                <a:ext cx="4800600" cy="9144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The simple code you might have written fails even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𝟐𝟏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</a:t>
                </a:r>
                <a:r>
                  <a:rPr lang="en-US" sz="2800" dirty="0">
                    <a:solidFill>
                      <a:srgbClr val="C00000"/>
                    </a:solidFill>
                    <a:sym typeface="Wingdings" pitchFamily="2" charset="2"/>
                  </a:rPr>
                  <a:t></a:t>
                </a:r>
                <a:endParaRPr lang="en-US" sz="2000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7A2028BF-32E1-AD41-9C3B-01584FF41B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594" y="4162147"/>
                <a:ext cx="4800600" cy="914400"/>
              </a:xfrm>
              <a:prstGeom prst="round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44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E27-9902-0933-77DC-C3F62B21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Problem 2:   </a:t>
            </a:r>
            <a:br>
              <a:rPr lang="en-US" sz="3200" b="1" dirty="0"/>
            </a:b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8C5DE7-D7DC-359B-282F-07859822D2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Design and implement an algorithm with the following objective: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IN" sz="2000" b="1" dirty="0"/>
                  <a:t>Input</a:t>
                </a:r>
                <a:r>
                  <a:rPr lang="en-IN" sz="2000" dirty="0"/>
                  <a:t>: integer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IN" sz="2000" dirty="0"/>
                  <a:t>            integer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IN" sz="2000" b="1" dirty="0"/>
              </a:p>
              <a:p>
                <a:pPr marL="0" indent="0">
                  <a:buNone/>
                </a:pPr>
                <a:r>
                  <a:rPr lang="en-IN" sz="2000" b="1" dirty="0"/>
                  <a:t>Output</a:t>
                </a:r>
                <a:r>
                  <a:rPr lang="en-IN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8C5DE7-D7DC-359B-282F-07859822D2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DEB52-9E3F-0D0D-026A-BDFA37BE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EE04A-03D0-A950-9083-D5F1A3FB67C6}"/>
              </a:ext>
            </a:extLst>
          </p:cNvPr>
          <p:cNvSpPr txBox="1"/>
          <p:nvPr/>
        </p:nvSpPr>
        <p:spPr>
          <a:xfrm>
            <a:off x="2337378" y="3135868"/>
            <a:ext cx="1548822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long </a:t>
            </a:r>
            <a:r>
              <a:rPr lang="en-US" dirty="0" err="1">
                <a:solidFill>
                  <a:schemeClr val="bg1"/>
                </a:solidFill>
                <a:latin typeface="Book Antiqua" panose="02040602050305030304" pitchFamily="18" charset="0"/>
              </a:rPr>
              <a:t>long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int 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213D1-6A04-9049-A8A9-3A81CAB80F10}"/>
              </a:ext>
            </a:extLst>
          </p:cNvPr>
          <p:cNvSpPr txBox="1"/>
          <p:nvPr/>
        </p:nvSpPr>
        <p:spPr>
          <a:xfrm>
            <a:off x="2337378" y="2667000"/>
            <a:ext cx="1548822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long long int 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A00EC-099D-6145-B43C-036CF5511547}"/>
              </a:ext>
            </a:extLst>
          </p:cNvPr>
          <p:cNvSpPr txBox="1"/>
          <p:nvPr/>
        </p:nvSpPr>
        <p:spPr>
          <a:xfrm>
            <a:off x="3381706" y="304800"/>
            <a:ext cx="2380588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6C3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HoMework</a:t>
            </a:r>
            <a:endParaRPr lang="en-US" sz="3200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92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Data structures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4582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 </a:t>
                </a:r>
              </a:p>
              <a:p>
                <a:pPr marL="0" indent="0">
                  <a:buNone/>
                </a:pPr>
                <a:r>
                  <a:rPr lang="en-US" sz="2000" dirty="0"/>
                  <a:t>To </a:t>
                </a:r>
                <a:r>
                  <a:rPr lang="en-US" sz="2000" u="sng" dirty="0"/>
                  <a:t>organize</a:t>
                </a:r>
                <a:r>
                  <a:rPr lang="en-US" sz="2000" dirty="0"/>
                  <a:t> a given data in the memory </a:t>
                </a:r>
              </a:p>
              <a:p>
                <a:pPr marL="0" indent="0">
                  <a:buNone/>
                </a:pPr>
                <a:r>
                  <a:rPr lang="en-US" sz="2000" dirty="0"/>
                  <a:t>so that any query can be answered efficiently.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Example</a:t>
                </a:r>
                <a:r>
                  <a:rPr lang="en-US" sz="2000" dirty="0"/>
                  <a:t>: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Data</a:t>
                </a:r>
                <a:r>
                  <a:rPr lang="en-US" sz="2000" dirty="0"/>
                  <a:t>:  A set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S</a:t>
                </a:r>
                <a:r>
                  <a:rPr lang="en-US" sz="2000" dirty="0"/>
                  <a:t> of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numbers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Query</a:t>
                </a:r>
                <a:r>
                  <a:rPr lang="en-US" sz="2000" dirty="0"/>
                  <a:t>: “Is a number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present in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S </a:t>
                </a:r>
                <a:r>
                  <a:rPr lang="en-US" sz="2000" dirty="0"/>
                  <a:t>?”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A trivial solution</a:t>
                </a:r>
                <a:r>
                  <a:rPr lang="en-US" sz="2000" dirty="0">
                    <a:sym typeface="Wingdings" pitchFamily="2" charset="2"/>
                  </a:rPr>
                  <a:t>: </a:t>
                </a:r>
                <a:r>
                  <a:rPr lang="en-US" sz="2000" b="1" dirty="0"/>
                  <a:t>sequential search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A Data structure solution</a:t>
                </a:r>
                <a:r>
                  <a:rPr lang="en-US" sz="2000" dirty="0">
                    <a:sym typeface="Wingdings" pitchFamily="2" charset="2"/>
                  </a:rPr>
                  <a:t>: </a:t>
                </a:r>
              </a:p>
              <a:p>
                <a:r>
                  <a:rPr lang="en-US" sz="2000" dirty="0">
                    <a:sym typeface="Wingdings" pitchFamily="2" charset="2"/>
                  </a:rPr>
                  <a:t>Sort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S 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endParaRPr lang="en-US" sz="2000" dirty="0"/>
              </a:p>
              <a:p>
                <a:r>
                  <a:rPr lang="en-US" sz="2000" dirty="0"/>
                  <a:t>Use </a:t>
                </a:r>
                <a:r>
                  <a:rPr lang="en-US" sz="2000" b="1" dirty="0"/>
                  <a:t>binary search</a:t>
                </a:r>
                <a:r>
                  <a:rPr lang="en-US" sz="2000" dirty="0"/>
                  <a:t> for answering query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458200" cy="4906963"/>
              </a:xfrm>
              <a:blipFill>
                <a:blip r:embed="rId2"/>
                <a:stretch>
                  <a:fillRect l="-750" t="-775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85800" y="5638800"/>
            <a:ext cx="9144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8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Data structures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AIM</a:t>
            </a:r>
            <a:r>
              <a:rPr lang="en-US" sz="2000" dirty="0"/>
              <a:t>:  </a:t>
            </a:r>
          </a:p>
          <a:p>
            <a:pPr marL="0" indent="0">
              <a:buNone/>
            </a:pPr>
            <a:r>
              <a:rPr lang="en-US" sz="2000" dirty="0"/>
              <a:t>To </a:t>
            </a:r>
            <a:r>
              <a:rPr lang="en-US" sz="2000" u="sng" dirty="0"/>
              <a:t>organize</a:t>
            </a:r>
            <a:r>
              <a:rPr lang="en-US" sz="2000" dirty="0"/>
              <a:t> a data in the memory </a:t>
            </a:r>
          </a:p>
          <a:p>
            <a:pPr marL="0" indent="0">
              <a:buNone/>
            </a:pPr>
            <a:r>
              <a:rPr lang="en-US" sz="2000" dirty="0"/>
              <a:t>so that any query can be answered efficiently.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Important assumption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	No. of queries to be answered will be  </a:t>
            </a:r>
            <a:r>
              <a:rPr lang="en-US" sz="2000" dirty="0">
                <a:solidFill>
                  <a:srgbClr val="C00000"/>
                </a:solidFill>
              </a:rPr>
              <a:t>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Parameters</a:t>
            </a:r>
            <a:r>
              <a:rPr lang="en-US" sz="2000" dirty="0"/>
              <a:t> of Efficiency</a:t>
            </a:r>
          </a:p>
          <a:p>
            <a:r>
              <a:rPr lang="en-US" sz="2000" dirty="0"/>
              <a:t>Query time</a:t>
            </a:r>
          </a:p>
          <a:p>
            <a:r>
              <a:rPr lang="en-US" sz="2000" dirty="0"/>
              <a:t>Space</a:t>
            </a:r>
          </a:p>
          <a:p>
            <a:r>
              <a:rPr lang="en-US" sz="2000" dirty="0"/>
              <a:t>Preprocessing time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0" y="3429000"/>
            <a:ext cx="77200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many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885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 </a:t>
            </a:r>
            <a:r>
              <a:rPr lang="en-US" sz="3600" dirty="0"/>
              <a:t>Problem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4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1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Given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Query: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Range-minima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million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No. of queries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millions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199"/>
              </a:xfrm>
              <a:blipFill>
                <a:blip r:embed="rId2"/>
                <a:stretch>
                  <a:fillRect l="-741" t="-7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664640" y="4546606"/>
            <a:ext cx="748218" cy="978932"/>
            <a:chOff x="3276600" y="4495800"/>
            <a:chExt cx="748218" cy="978932"/>
          </a:xfrm>
        </p:grpSpPr>
        <p:sp>
          <p:nvSpPr>
            <p:cNvPr id="28" name="Up Arrow 27"/>
            <p:cNvSpPr/>
            <p:nvPr/>
          </p:nvSpPr>
          <p:spPr>
            <a:xfrm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276600" y="5105400"/>
                  <a:ext cx="748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  <m:r>
                          <a:rPr lang="en-US" i="1" dirty="0" smtClean="0">
                            <a:latin typeface="Cambria Math"/>
                          </a:rPr>
                          <m:t>=4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105400"/>
                  <a:ext cx="74821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06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5656991" y="4546606"/>
            <a:ext cx="882742" cy="990600"/>
            <a:chOff x="5334000" y="4495800"/>
            <a:chExt cx="882742" cy="990600"/>
          </a:xfrm>
        </p:grpSpPr>
        <p:sp>
          <p:nvSpPr>
            <p:cNvPr id="29" name="Up Arrow 28"/>
            <p:cNvSpPr/>
            <p:nvPr/>
          </p:nvSpPr>
          <p:spPr>
            <a:xfrm>
              <a:off x="55488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334000" y="5117068"/>
                  <a:ext cx="8827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𝑗</m:t>
                        </m:r>
                        <m:r>
                          <a:rPr lang="en-US" i="1" dirty="0" smtClean="0">
                            <a:latin typeface="Cambria Math"/>
                          </a:rPr>
                          <m:t>=11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5117068"/>
                  <a:ext cx="88274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82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Left Brace 31"/>
          <p:cNvSpPr/>
          <p:nvPr/>
        </p:nvSpPr>
        <p:spPr>
          <a:xfrm rot="5400000">
            <a:off x="4199787" y="2152368"/>
            <a:ext cx="515818" cy="342900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402100" y="3213664"/>
                <a:ext cx="2511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Range-Minima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100" y="3213664"/>
                <a:ext cx="2511393" cy="369332"/>
              </a:xfrm>
              <a:prstGeom prst="rect">
                <a:avLst/>
              </a:prstGeom>
              <a:blipFill>
                <a:blip r:embed="rId5"/>
                <a:stretch>
                  <a:fillRect l="-1942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9">
                <a:extLst>
                  <a:ext uri="{FF2B5EF4-FFF2-40B4-BE49-F238E27FC236}">
                    <a16:creationId xmlns:a16="http://schemas.microsoft.com/office/drawing/2014/main" id="{9728D601-C210-7DDA-DCA9-84694CFA2B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90600" y="4124960"/>
              <a:ext cx="6934192" cy="37084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33387">
                      <a:extLst>
                        <a:ext uri="{9D8B030D-6E8A-4147-A177-3AD203B41FA5}">
                          <a16:colId xmlns:a16="http://schemas.microsoft.com/office/drawing/2014/main" val="3918333958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969960309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927865934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750144352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82956327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088911741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4291506582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428921130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400335587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66390564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62605297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06862437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912398153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81194923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20411471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371644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99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44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67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8576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9">
                <a:extLst>
                  <a:ext uri="{FF2B5EF4-FFF2-40B4-BE49-F238E27FC236}">
                    <a16:creationId xmlns:a16="http://schemas.microsoft.com/office/drawing/2014/main" id="{9728D601-C210-7DDA-DCA9-84694CFA2B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6288824"/>
                  </p:ext>
                </p:extLst>
              </p:nvPr>
            </p:nvGraphicFramePr>
            <p:xfrm>
              <a:off x="990600" y="4124960"/>
              <a:ext cx="6934192" cy="37084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33387">
                      <a:extLst>
                        <a:ext uri="{9D8B030D-6E8A-4147-A177-3AD203B41FA5}">
                          <a16:colId xmlns:a16="http://schemas.microsoft.com/office/drawing/2014/main" val="3918333958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969960309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927865934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750144352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82956327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088911741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4291506582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428921130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400335587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66390564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62605297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06862437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912398153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81194923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20411471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371644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408" t="-1613" r="-150985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408" t="-1613" r="-140985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408" t="-1613" r="-130985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7222" t="-1613" r="-1191667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2817" t="-1613" r="-110845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02817" t="-1613" r="-100845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2817" t="-1613" r="-90845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02817" t="-1613" r="-80845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02817" t="-1613" r="-70845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02817" t="-1613" r="-60845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2817" t="-1613" r="-50845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87500" t="-1613" r="-40138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04225" t="-1613" r="-30704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304225" t="-1613" r="-20704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404225" t="-1613" r="-10704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504225" t="-1613" r="-7042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8576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144E06-332E-B738-D125-354C1FF95799}"/>
                  </a:ext>
                </a:extLst>
              </p:cNvPr>
              <p:cNvSpPr txBox="1"/>
              <p:nvPr/>
            </p:nvSpPr>
            <p:spPr>
              <a:xfrm>
                <a:off x="3561225" y="2332100"/>
                <a:ext cx="4363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report the smallest element from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],…,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144E06-332E-B738-D125-354C1FF95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225" y="2332100"/>
                <a:ext cx="4363567" cy="369332"/>
              </a:xfrm>
              <a:prstGeom prst="rect">
                <a:avLst/>
              </a:prstGeom>
              <a:blipFill>
                <a:blip r:embed="rId7"/>
                <a:stretch>
                  <a:fillRect l="-1117" t="-10000" r="-55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78F2D30-CCC0-C3C7-DE66-9D5AFD51872E}"/>
              </a:ext>
            </a:extLst>
          </p:cNvPr>
          <p:cNvSpPr txBox="1"/>
          <p:nvPr/>
        </p:nvSpPr>
        <p:spPr>
          <a:xfrm>
            <a:off x="457200" y="407954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endParaRPr lang="en-IN" sz="2400" dirty="0"/>
          </a:p>
        </p:txBody>
      </p:sp>
      <p:sp>
        <p:nvSpPr>
          <p:cNvPr id="39" name="Title 6">
            <a:extLst>
              <a:ext uri="{FF2B5EF4-FFF2-40B4-BE49-F238E27FC236}">
                <a16:creationId xmlns:a16="http://schemas.microsoft.com/office/drawing/2014/main" id="{090A87A1-CE59-6038-402B-3310156FAD11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20D4454-057E-06E1-C4D7-7CDBB5C2CF0C}"/>
                  </a:ext>
                </a:extLst>
              </p:cNvPr>
              <p:cNvSpPr txBox="1"/>
              <p:nvPr/>
            </p:nvSpPr>
            <p:spPr>
              <a:xfrm>
                <a:off x="1281193" y="1611662"/>
                <a:ext cx="2924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an array </a:t>
                </a:r>
                <a:r>
                  <a:rPr lang="en-US" sz="1800" b="1" dirty="0"/>
                  <a:t>A</a:t>
                </a:r>
                <a:r>
                  <a:rPr lang="en-US" sz="1800" dirty="0"/>
                  <a:t> storing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numbers</a:t>
                </a:r>
                <a:endParaRPr lang="en-I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20D4454-057E-06E1-C4D7-7CDBB5C2C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193" y="1611662"/>
                <a:ext cx="2924006" cy="369332"/>
              </a:xfrm>
              <a:prstGeom prst="rect">
                <a:avLst/>
              </a:prstGeom>
              <a:blipFill>
                <a:blip r:embed="rId8"/>
                <a:stretch>
                  <a:fillRect l="-1667" t="-8197" r="-104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669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2" grpId="0" animBg="1"/>
      <p:bldP spid="37" grpId="0"/>
      <p:bldP spid="10" grpId="0"/>
      <p:bldP spid="17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  <a:endParaRPr lang="en-US" sz="3600" dirty="0"/>
          </a:p>
        </p:txBody>
      </p:sp>
      <p:sp>
        <p:nvSpPr>
          <p:cNvPr id="53" name="Text Placeholder 52"/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Solution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4"/>
                <a:ext cx="4040188" cy="464502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(brute force)</a:t>
                </a:r>
              </a:p>
              <a:p>
                <a:pPr marL="0" indent="0">
                  <a:buNone/>
                </a:pPr>
                <a:endParaRPr lang="en-US" sz="1000" b="1" dirty="0"/>
              </a:p>
              <a:p>
                <a:pPr marL="0" indent="0">
                  <a:buNone/>
                </a:pPr>
                <a:r>
                  <a:rPr lang="en-US" sz="1800" b="1" dirty="0"/>
                  <a:t>Range-minima-trivial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 err="1" smtClean="0">
                        <a:latin typeface="Cambria Math"/>
                      </a:rPr>
                      <m:t>,</m:t>
                    </m:r>
                    <m:r>
                      <a:rPr lang="en-US" sz="18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temp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1800" b="1" i="1" dirty="0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min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(temp &lt;=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{   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(min &gt; </a:t>
                </a:r>
                <a:r>
                  <a:rPr lang="en-US" sz="1800" b="1" dirty="0"/>
                  <a:t>A</a:t>
                </a:r>
                <a:r>
                  <a:rPr lang="en-US" sz="1800" dirty="0"/>
                  <a:t>[temp])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min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[temp];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temp temp+1;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return min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Time for one query: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1 </a:t>
                </a:r>
                <a:r>
                  <a:rPr lang="en-US" sz="2000" b="1" dirty="0" err="1">
                    <a:solidFill>
                      <a:srgbClr val="C00000"/>
                    </a:solidFill>
                    <a:sym typeface="Wingdings" pitchFamily="2" charset="2"/>
                  </a:rPr>
                  <a:t>mili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 second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1800" dirty="0">
                    <a:sym typeface="Wingdings" pitchFamily="2" charset="2"/>
                  </a:rPr>
                  <a:t>a few 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hours</a:t>
                </a:r>
                <a:r>
                  <a:rPr lang="en-US" sz="1800" dirty="0">
                    <a:solidFill>
                      <a:srgbClr val="002060"/>
                    </a:solidFill>
                    <a:sym typeface="Wingdings" pitchFamily="2" charset="2"/>
                  </a:rPr>
                  <a:t> for 10 million queries)</a:t>
                </a:r>
                <a:endParaRPr lang="en-US" sz="1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4"/>
                <a:ext cx="4040188" cy="4645026"/>
              </a:xfrm>
              <a:blipFill>
                <a:blip r:embed="rId2"/>
                <a:stretch>
                  <a:fillRect l="-1567" t="-817" b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 Placeholder 53"/>
          <p:cNvSpPr>
            <a:spLocks noGrp="1"/>
          </p:cNvSpPr>
          <p:nvPr>
            <p:ph type="body" sz="quarter" idx="3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Solution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ontent Placeholder 5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174874"/>
                <a:ext cx="4041775" cy="445452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(store all answers)</a:t>
                </a:r>
              </a:p>
              <a:p>
                <a:pPr marL="0" indent="0" algn="ctr">
                  <a:buNone/>
                </a:pPr>
                <a:endParaRPr lang="en-US" sz="12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Space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5" name="Content Placeholder 5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174874"/>
                <a:ext cx="4041775" cy="4454526"/>
              </a:xfrm>
              <a:blipFill>
                <a:blip r:embed="rId3"/>
                <a:stretch>
                  <a:fillRect t="-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117432" y="2286001"/>
            <a:ext cx="3797968" cy="3352799"/>
            <a:chOff x="469232" y="1981200"/>
            <a:chExt cx="3797968" cy="3352799"/>
          </a:xfrm>
        </p:grpSpPr>
        <p:grpSp>
          <p:nvGrpSpPr>
            <p:cNvPr id="9" name="Group 8"/>
            <p:cNvGrpSpPr/>
            <p:nvPr/>
          </p:nvGrpSpPr>
          <p:grpSpPr>
            <a:xfrm>
              <a:off x="469232" y="1981200"/>
              <a:ext cx="3797968" cy="3352799"/>
              <a:chOff x="1600200" y="1963479"/>
              <a:chExt cx="4800600" cy="413252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590800" y="2590800"/>
                <a:ext cx="3810000" cy="3505200"/>
                <a:chOff x="3733800" y="1728216"/>
                <a:chExt cx="4343400" cy="3910584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3733800" y="1752600"/>
                  <a:ext cx="4343400" cy="3886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3340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5626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57912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60198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2484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64770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67056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69342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71628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3914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76200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8486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3733800" y="28956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3733800" y="31242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733800" y="33528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3733800" y="35814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733800" y="38100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733800" y="40386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733800" y="42672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51054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733800" y="19812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733800" y="22098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3733800" y="24384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3733800" y="26670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8768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46482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96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41910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962400" y="1728216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3733800" y="44958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3733800" y="47244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3733800" y="49530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3733800" y="51816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3733800" y="54102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1600200" y="1963479"/>
                <a:ext cx="3573892" cy="1770118"/>
                <a:chOff x="1600200" y="1963479"/>
                <a:chExt cx="3573892" cy="1770118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4796590" y="3432268"/>
                  <a:ext cx="200525" cy="20490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rgbClr val="002060"/>
                      </a:solidFill>
                    </a:rPr>
                    <a:t>3</a:t>
                  </a:r>
                </a:p>
              </p:txBody>
            </p:sp>
            <p:cxnSp>
              <p:nvCxnSpPr>
                <p:cNvPr id="14" name="Straight Connector 13"/>
                <p:cNvCxnSpPr>
                  <a:endCxn id="13" idx="1"/>
                </p:cNvCxnSpPr>
                <p:nvPr/>
              </p:nvCxnSpPr>
              <p:spPr>
                <a:xfrm>
                  <a:off x="1837766" y="3534720"/>
                  <a:ext cx="29588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>
                  <a:endCxn id="13" idx="0"/>
                </p:cNvCxnSpPr>
                <p:nvPr/>
              </p:nvCxnSpPr>
              <p:spPr>
                <a:xfrm>
                  <a:off x="4896853" y="2426733"/>
                  <a:ext cx="0" cy="10055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600200" y="3278374"/>
                      <a:ext cx="407668" cy="45522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00200" y="3278374"/>
                      <a:ext cx="407668" cy="455223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452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4763425" y="1963479"/>
                      <a:ext cx="410667" cy="45522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63425" y="1963479"/>
                      <a:ext cx="410667" cy="455223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452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0" name="TextBox 9"/>
            <p:cNvSpPr txBox="1"/>
            <p:nvPr/>
          </p:nvSpPr>
          <p:spPr>
            <a:xfrm>
              <a:off x="533400" y="419100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B</a:t>
              </a:r>
            </a:p>
          </p:txBody>
        </p:sp>
      </p:grpSp>
      <p:sp>
        <p:nvSpPr>
          <p:cNvPr id="56" name="Smiley Face 55"/>
          <p:cNvSpPr/>
          <p:nvPr/>
        </p:nvSpPr>
        <p:spPr>
          <a:xfrm>
            <a:off x="4648200" y="6172200"/>
            <a:ext cx="685800" cy="6477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858000" y="6412468"/>
            <a:ext cx="122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Impractical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10BBC2-9D59-2F4E-B11D-F129B2CB9080}"/>
              </a:ext>
            </a:extLst>
          </p:cNvPr>
          <p:cNvSpPr txBox="1"/>
          <p:nvPr/>
        </p:nvSpPr>
        <p:spPr>
          <a:xfrm>
            <a:off x="7341445" y="6031468"/>
            <a:ext cx="1192955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1 terabyte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18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 animBg="1"/>
      <p:bldP spid="3" grpId="0" build="p"/>
      <p:bldP spid="54" grpId="0" build="p" animBg="1"/>
      <p:bldP spid="55" grpId="0" uiExpand="1" build="p"/>
      <p:bldP spid="56" grpId="0" animBg="1"/>
      <p:bldP spid="57" grpId="0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5826F4F-8074-224E-8837-026C5C994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An amazing data structure: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r>
                  <a:rPr lang="en-US" sz="2000" dirty="0"/>
                  <a:t>Space: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r>
                  <a:rPr lang="en-US" sz="2000" dirty="0"/>
                  <a:t>Query time: </a:t>
                </a:r>
                <a:r>
                  <a:rPr lang="en-US" sz="2000" b="1" dirty="0"/>
                  <a:t>constant</a:t>
                </a:r>
              </a:p>
              <a:p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Isn’t it amazing ? 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achieve it ?</a:t>
                </a:r>
              </a:p>
              <a:p>
                <a:pPr marL="0" indent="0">
                  <a:buNone/>
                </a:pPr>
                <a:r>
                  <a:rPr lang="en-US" sz="2000" dirty="0"/>
                  <a:t>…Ponder over it…</a:t>
                </a:r>
                <a:endParaRPr lang="en-US" sz="2400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5826F4F-8074-224E-8837-026C5C994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3D207-60DE-C64B-94E6-F4A76BC9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F8B1E8E-1039-5046-953F-710040F8E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C4128-4724-7C4C-816F-48717B26D7D8}"/>
              </a:ext>
            </a:extLst>
          </p:cNvPr>
          <p:cNvSpPr txBox="1"/>
          <p:nvPr/>
        </p:nvSpPr>
        <p:spPr>
          <a:xfrm>
            <a:off x="4318578" y="1981200"/>
            <a:ext cx="1192955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1 terabyte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ECB924-0E7C-6947-9DAC-FD880FD5AF99}"/>
              </a:ext>
            </a:extLst>
          </p:cNvPr>
          <p:cNvSpPr txBox="1"/>
          <p:nvPr/>
        </p:nvSpPr>
        <p:spPr>
          <a:xfrm>
            <a:off x="4114800" y="3059668"/>
            <a:ext cx="1643399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20 Mega bytes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0053EEB4-51B0-E045-BB0C-B0BC252F9CD6}"/>
              </a:ext>
            </a:extLst>
          </p:cNvPr>
          <p:cNvSpPr/>
          <p:nvPr/>
        </p:nvSpPr>
        <p:spPr>
          <a:xfrm>
            <a:off x="4672738" y="2350532"/>
            <a:ext cx="508861" cy="709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17E63C8-D77B-1547-8FD1-D0149833314A}"/>
                  </a:ext>
                </a:extLst>
              </p:cNvPr>
              <p:cNvSpPr/>
              <p:nvPr/>
            </p:nvSpPr>
            <p:spPr>
              <a:xfrm>
                <a:off x="3429000" y="3657600"/>
                <a:ext cx="2693984" cy="638453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Independent of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17E63C8-D77B-1547-8FD1-D01498333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657600"/>
                <a:ext cx="2693984" cy="638453"/>
              </a:xfrm>
              <a:prstGeom prst="roundRect">
                <a:avLst/>
              </a:prstGeom>
              <a:blipFill>
                <a:blip r:embed="rId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A932DB63-2BBB-3E41-B7F4-1712B5464945}"/>
              </a:ext>
            </a:extLst>
          </p:cNvPr>
          <p:cNvSpPr/>
          <p:nvPr/>
        </p:nvSpPr>
        <p:spPr>
          <a:xfrm>
            <a:off x="2092569" y="3686453"/>
            <a:ext cx="1107831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0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9" grpId="1" uiExpand="1" build="p"/>
      <p:bldP spid="11" grpId="0" animBg="1"/>
      <p:bldP spid="12" grpId="0" animBg="1"/>
      <p:bldP spid="13" grpId="0" animBg="1"/>
      <p:bldP spid="8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C00000"/>
                </a:solidFill>
              </a:rPr>
              <a:t>… </a:t>
            </a:r>
            <a:r>
              <a:rPr lang="en-US" sz="2800" dirty="0"/>
              <a:t>Because of </a:t>
            </a:r>
            <a:r>
              <a:rPr lang="en-US" sz="2800" b="1" u="sng" dirty="0"/>
              <a:t>artificial hurdles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loud Callout 4"/>
              <p:cNvSpPr/>
              <p:nvPr/>
            </p:nvSpPr>
            <p:spPr>
              <a:xfrm>
                <a:off x="1066800" y="1219200"/>
                <a:ext cx="8153400" cy="22098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Why does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bound on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 space appear </a:t>
                </a:r>
                <a:r>
                  <a:rPr lang="en-US" sz="2400" b="1" u="sng" dirty="0">
                    <a:solidFill>
                      <a:srgbClr val="C00000"/>
                    </a:solidFill>
                  </a:rPr>
                  <a:t>so hard </a:t>
                </a:r>
                <a:r>
                  <a:rPr lang="en-US" sz="2400" dirty="0">
                    <a:solidFill>
                      <a:schemeClr val="tx1"/>
                    </a:solidFill>
                  </a:rPr>
                  <a:t>to break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 if we want to answer a query using a constant number of instructions only?</a:t>
                </a:r>
              </a:p>
            </p:txBody>
          </p:sp>
        </mc:Choice>
        <mc:Fallback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219200"/>
                <a:ext cx="8153400" cy="2209800"/>
              </a:xfrm>
              <a:prstGeom prst="cloudCallou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340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Artificial hurdle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we want to answer each query in </a:t>
            </a:r>
            <a:r>
              <a:rPr lang="en-US" sz="2400" b="1" dirty="0"/>
              <a:t>constant </a:t>
            </a:r>
            <a:r>
              <a:rPr lang="en-US" sz="2400" dirty="0"/>
              <a:t>time, 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/>
              <a:buChar char="è"/>
            </a:pPr>
            <a:endParaRPr lang="en-US" sz="2400" dirty="0"/>
          </a:p>
          <a:p>
            <a:pPr>
              <a:buFont typeface="Wingdings"/>
              <a:buChar char="è"/>
            </a:pPr>
            <a:r>
              <a:rPr lang="en-US" sz="2400" dirty="0"/>
              <a:t>we must store its answer </a:t>
            </a:r>
            <a:r>
              <a:rPr lang="en-US" sz="2400" u="sng" dirty="0"/>
              <a:t>explicitly</a:t>
            </a:r>
            <a:r>
              <a:rPr lang="en-US" sz="2400" dirty="0"/>
              <a:t>. </a:t>
            </a:r>
          </a:p>
          <a:p>
            <a:pPr>
              <a:buFont typeface="Wingdings"/>
              <a:buChar char="è"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>
                <a:solidFill>
                  <a:srgbClr val="002060"/>
                </a:solidFill>
              </a:rPr>
              <a:t>            Spend some time to find the </a:t>
            </a:r>
            <a:r>
              <a:rPr lang="en-US" sz="2400" i="1" dirty="0">
                <a:solidFill>
                  <a:srgbClr val="7030A0"/>
                </a:solidFill>
              </a:rPr>
              <a:t>origin </a:t>
            </a:r>
            <a:r>
              <a:rPr lang="en-US" sz="2400" i="1" dirty="0">
                <a:solidFill>
                  <a:srgbClr val="002060"/>
                </a:solidFill>
              </a:rPr>
              <a:t>of this hurdle.…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/>
              <a:buChar char="è"/>
            </a:pPr>
            <a:endParaRPr lang="en-US" sz="2400" dirty="0"/>
          </a:p>
          <a:p>
            <a:pPr marL="0" indent="0">
              <a:buNone/>
            </a:pPr>
            <a:endParaRPr lang="en-US" sz="2400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i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BEBAC3-78C2-B54F-B482-EDD88BB748C9}"/>
              </a:ext>
            </a:extLst>
          </p:cNvPr>
          <p:cNvSpPr/>
          <p:nvPr/>
        </p:nvSpPr>
        <p:spPr>
          <a:xfrm>
            <a:off x="4876800" y="4724400"/>
            <a:ext cx="7620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2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1" y="1828800"/>
            <a:ext cx="77724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6C3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HoMework</a:t>
            </a:r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</a:p>
          <a:p>
            <a:pPr algn="ctr"/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from the last class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</a:t>
            </a:fld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2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Artificial hurdle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-1" y="1600200"/>
                <a:ext cx="8183881" cy="4525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… If we fix the first parameter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i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for all queries, we need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b="1" i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space.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for all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 we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~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/>
                  <a:t>space.</a:t>
                </a:r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-1" y="1600200"/>
                <a:ext cx="8183881" cy="4525963"/>
              </a:xfrm>
              <a:blipFill>
                <a:blip r:embed="rId2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533400" y="1981200"/>
            <a:ext cx="7781160" cy="1207532"/>
            <a:chOff x="533400" y="1981200"/>
            <a:chExt cx="7781160" cy="1207532"/>
          </a:xfrm>
        </p:grpSpPr>
        <p:sp>
          <p:nvSpPr>
            <p:cNvPr id="39" name="TextBox 38"/>
            <p:cNvSpPr txBox="1"/>
            <p:nvPr/>
          </p:nvSpPr>
          <p:spPr>
            <a:xfrm>
              <a:off x="990600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0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33400" y="2209800"/>
              <a:ext cx="7781160" cy="533400"/>
              <a:chOff x="533400" y="2209800"/>
              <a:chExt cx="7781160" cy="533400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533400" y="2209800"/>
                <a:ext cx="4026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A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914400" y="2286000"/>
                <a:ext cx="7400160" cy="457200"/>
                <a:chOff x="914400" y="3276600"/>
                <a:chExt cx="7400160" cy="4572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990600" y="3276600"/>
                  <a:ext cx="72390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371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752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514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2895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848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324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7467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943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6659881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4069081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810000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888481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117081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240281" y="35052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087881" y="35052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1905000" y="35052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914400" y="3352800"/>
                  <a:ext cx="4122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3.1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1276188" y="3276600"/>
                  <a:ext cx="473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 </a:t>
                  </a:r>
                  <a:r>
                    <a:rPr lang="en-US" sz="1400" dirty="0"/>
                    <a:t>29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2495388" y="3352800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99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7391400" y="3349823"/>
                  <a:ext cx="5036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41.5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905896" y="3352800"/>
                  <a:ext cx="4587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781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810896" y="3352800"/>
                  <a:ext cx="5036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67.4</a:t>
                  </a:r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4297681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7772400" y="1981200"/>
                  <a:ext cx="5212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>
                      <a:solidFill>
                        <a:srgbClr val="0070C0"/>
                      </a:solidFill>
                    </a:rPr>
                    <a:t>-1</a:t>
                  </a: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400" y="1981200"/>
                  <a:ext cx="52129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86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Straight Arrow Connector 34"/>
          <p:cNvCxnSpPr/>
          <p:nvPr/>
        </p:nvCxnSpPr>
        <p:spPr>
          <a:xfrm>
            <a:off x="2514600" y="2819400"/>
            <a:ext cx="5715000" cy="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Arrow 7"/>
          <p:cNvSpPr/>
          <p:nvPr/>
        </p:nvSpPr>
        <p:spPr>
          <a:xfrm>
            <a:off x="7154040" y="3733800"/>
            <a:ext cx="1304160" cy="60960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True Fact </a:t>
            </a:r>
          </a:p>
        </p:txBody>
      </p:sp>
      <p:sp>
        <p:nvSpPr>
          <p:cNvPr id="43" name="Left Arrow 42"/>
          <p:cNvSpPr/>
          <p:nvPr/>
        </p:nvSpPr>
        <p:spPr>
          <a:xfrm>
            <a:off x="3505200" y="5105400"/>
            <a:ext cx="2096686" cy="685800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 wrong </a:t>
            </a:r>
            <a:r>
              <a:rPr lang="en-US" b="1" dirty="0">
                <a:solidFill>
                  <a:schemeClr val="tx1"/>
                </a:solidFill>
              </a:rPr>
              <a:t>inference</a:t>
            </a:r>
          </a:p>
        </p:txBody>
      </p:sp>
      <p:sp>
        <p:nvSpPr>
          <p:cNvPr id="44" name="Up Arrow 43"/>
          <p:cNvSpPr/>
          <p:nvPr/>
        </p:nvSpPr>
        <p:spPr>
          <a:xfrm>
            <a:off x="2590800" y="2971800"/>
            <a:ext cx="183704" cy="489204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0" y="19050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905000"/>
                <a:ext cx="32252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264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DB5A5F6-959E-EA4E-8B5E-B014F3AF99CB}"/>
              </a:ext>
            </a:extLst>
          </p:cNvPr>
          <p:cNvSpPr/>
          <p:nvPr/>
        </p:nvSpPr>
        <p:spPr>
          <a:xfrm>
            <a:off x="4782876" y="3810000"/>
            <a:ext cx="2379924" cy="4572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loud Callout 40">
                <a:extLst>
                  <a:ext uri="{FF2B5EF4-FFF2-40B4-BE49-F238E27FC236}">
                    <a16:creationId xmlns:a16="http://schemas.microsoft.com/office/drawing/2014/main" id="{7EA0A2BD-DDE6-BA4E-937A-771FAACB569A}"/>
                  </a:ext>
                </a:extLst>
              </p:cNvPr>
              <p:cNvSpPr/>
              <p:nvPr/>
            </p:nvSpPr>
            <p:spPr>
              <a:xfrm>
                <a:off x="5601886" y="4419600"/>
                <a:ext cx="3771900" cy="1524000"/>
              </a:xfrm>
              <a:prstGeom prst="cloudCallout">
                <a:avLst>
                  <a:gd name="adj1" fmla="val 27465"/>
                  <a:gd name="adj2" fmla="val 7742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2060"/>
                    </a:solidFill>
                  </a:rPr>
                  <a:t>because it assumes that data structure for an index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will work in </a:t>
                </a:r>
                <a:r>
                  <a:rPr lang="en-US" sz="1600" b="1" u="sng" dirty="0">
                    <a:solidFill>
                      <a:srgbClr val="002060"/>
                    </a:solidFill>
                  </a:rPr>
                  <a:t>total isolation </a:t>
                </a:r>
                <a:r>
                  <a:rPr lang="en-US" sz="1600" dirty="0">
                    <a:solidFill>
                      <a:srgbClr val="002060"/>
                    </a:solidFill>
                  </a:rPr>
                  <a:t>of others. </a:t>
                </a:r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loud Callout 40">
                <a:extLst>
                  <a:ext uri="{FF2B5EF4-FFF2-40B4-BE49-F238E27FC236}">
                    <a16:creationId xmlns:a16="http://schemas.microsoft.com/office/drawing/2014/main" id="{7EA0A2BD-DDE6-BA4E-937A-771FAACB5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886" y="4419600"/>
                <a:ext cx="3771900" cy="1524000"/>
              </a:xfrm>
              <a:prstGeom prst="cloudCallout">
                <a:avLst>
                  <a:gd name="adj1" fmla="val 27465"/>
                  <a:gd name="adj2" fmla="val 77421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82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3" grpId="0" animBg="1"/>
      <p:bldP spid="44" grpId="0" animBg="1"/>
      <p:bldP spid="45" grpId="0"/>
      <p:bldP spid="5" grpId="0" animBg="1"/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Collaboration (team effort) 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/>
              <a:t>works in real life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091" y="2056015"/>
            <a:ext cx="3075709" cy="266838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2133600" y="4876800"/>
            <a:ext cx="3962400" cy="11430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Why not try </a:t>
            </a:r>
            <a:r>
              <a:rPr lang="en-US" b="1" dirty="0">
                <a:solidFill>
                  <a:srgbClr val="7030A0"/>
                </a:solidFill>
              </a:rPr>
              <a:t>collaboration </a:t>
            </a:r>
            <a:r>
              <a:rPr lang="en-US" dirty="0">
                <a:solidFill>
                  <a:schemeClr val="tx1"/>
                </a:solidFill>
              </a:rPr>
              <a:t>for the </a:t>
            </a:r>
            <a:r>
              <a:rPr lang="en-US" b="1" dirty="0">
                <a:solidFill>
                  <a:schemeClr val="tx1"/>
                </a:solidFill>
              </a:rPr>
              <a:t>given problem </a:t>
            </a:r>
            <a:r>
              <a:rPr lang="en-US" dirty="0">
                <a:solidFill>
                  <a:schemeClr val="tx1"/>
                </a:solidFill>
              </a:rPr>
              <a:t>?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631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amazing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Structure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7030A0"/>
                    </a:solidFill>
                  </a:rPr>
                  <a:t>An Overview:</a:t>
                </a:r>
              </a:p>
              <a:p>
                <a:pPr marL="0" indent="0">
                  <a:buNone/>
                </a:pPr>
                <a:endParaRPr lang="en-US" sz="2800" b="1" dirty="0">
                  <a:solidFill>
                    <a:srgbClr val="7030A0"/>
                  </a:solidFill>
                </a:endParaRPr>
              </a:p>
              <a:p>
                <a:r>
                  <a:rPr lang="en-US" sz="2400" dirty="0"/>
                  <a:t>Keep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 tiny data structures: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Each index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400" dirty="0"/>
                  <a:t> stores minimum </a:t>
                </a:r>
                <a:r>
                  <a:rPr lang="en-US" sz="2400" b="1" u="sng" dirty="0"/>
                  <a:t>only for a few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400" i="1" dirty="0" smtClean="0">
                        <a:latin typeface="Cambria Math"/>
                      </a:rPr>
                      <m:t>&gt;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400" dirty="0"/>
                  <a:t>.</a:t>
                </a:r>
                <a:endParaRPr lang="en-US" sz="2800" dirty="0"/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9186A3-6D41-7E4E-8030-20D3F124D957}"/>
              </a:ext>
            </a:extLst>
          </p:cNvPr>
          <p:cNvSpPr/>
          <p:nvPr/>
        </p:nvSpPr>
        <p:spPr>
          <a:xfrm>
            <a:off x="3733800" y="4038599"/>
            <a:ext cx="3962400" cy="4572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1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How </a:t>
            </a:r>
            <a:r>
              <a:rPr lang="en-US" sz="3200" dirty="0"/>
              <a:t>might </a:t>
            </a:r>
            <a:r>
              <a:rPr lang="en-US" sz="3200" dirty="0">
                <a:solidFill>
                  <a:srgbClr val="7030A0"/>
                </a:solidFill>
              </a:rPr>
              <a:t>collaboration</a:t>
            </a:r>
            <a:r>
              <a:rPr lang="en-US" sz="3200" dirty="0"/>
              <a:t> work </a:t>
            </a:r>
            <a:br>
              <a:rPr lang="en-US" sz="3200" dirty="0"/>
            </a:br>
            <a:r>
              <a:rPr lang="en-US" sz="3200" dirty="0"/>
              <a:t>in this problem ?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8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371600" y="3059668"/>
            <a:ext cx="4966568" cy="445532"/>
            <a:chOff x="1371600" y="2743200"/>
            <a:chExt cx="4966568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447800" y="2819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28194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010834" y="2743200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0834" y="2743200"/>
                  <a:ext cx="3273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07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/>
            <p:nvPr/>
          </p:nvCxnSpPr>
          <p:spPr>
            <a:xfrm>
              <a:off x="1371600" y="3112532"/>
              <a:ext cx="4953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6200" y="3581400"/>
            <a:ext cx="8920794" cy="826532"/>
            <a:chOff x="76200" y="3581400"/>
            <a:chExt cx="8920794" cy="826532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514600" y="3657600"/>
              <a:ext cx="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76200" y="3581400"/>
              <a:ext cx="8920794" cy="826532"/>
              <a:chOff x="76200" y="3581400"/>
              <a:chExt cx="8920794" cy="82653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76200" y="3581400"/>
                <a:ext cx="8920794" cy="826532"/>
                <a:chOff x="76200" y="3581400"/>
                <a:chExt cx="8920794" cy="826532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478874" y="3648908"/>
                  <a:ext cx="8518120" cy="45571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371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752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13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8610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7848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324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467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94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/>
                <p:cNvSpPr/>
                <p:nvPr/>
              </p:nvSpPr>
              <p:spPr>
                <a:xfrm>
                  <a:off x="66598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4069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5814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38100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68884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7117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9144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1447800" y="4038600"/>
                      <a:ext cx="3225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7800" y="4038600"/>
                      <a:ext cx="322524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5000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/>
                    <p:cNvSpPr txBox="1"/>
                    <p:nvPr/>
                  </p:nvSpPr>
                  <p:spPr>
                    <a:xfrm>
                      <a:off x="8607302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07302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533400" y="40386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3400" y="40386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333" r="-21311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1" name="TextBox 60"/>
                <p:cNvSpPr txBox="1"/>
                <p:nvPr/>
              </p:nvSpPr>
              <p:spPr>
                <a:xfrm>
                  <a:off x="76200" y="3581400"/>
                  <a:ext cx="4026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rgbClr val="7030A0"/>
                      </a:solidFill>
                    </a:rPr>
                    <a:t>A</a:t>
                  </a:r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8382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/>
                <p:cNvSpPr/>
                <p:nvPr/>
              </p:nvSpPr>
              <p:spPr>
                <a:xfrm>
                  <a:off x="10668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79552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81076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8260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1377686" y="3648164"/>
                <a:ext cx="381000" cy="45571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223259" y="3647420"/>
            <a:ext cx="418195" cy="760512"/>
            <a:chOff x="3223259" y="3647420"/>
            <a:chExt cx="418195" cy="760512"/>
          </a:xfrm>
        </p:grpSpPr>
        <p:sp>
          <p:nvSpPr>
            <p:cNvPr id="39" name="Rectangle 38"/>
            <p:cNvSpPr/>
            <p:nvPr/>
          </p:nvSpPr>
          <p:spPr>
            <a:xfrm>
              <a:off x="3223259" y="3647420"/>
              <a:ext cx="381000" cy="45571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264428" y="40386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428" y="4038600"/>
                  <a:ext cx="37702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9" name="Straight Connector 68"/>
          <p:cNvCxnSpPr/>
          <p:nvPr/>
        </p:nvCxnSpPr>
        <p:spPr>
          <a:xfrm>
            <a:off x="3169919" y="4572000"/>
            <a:ext cx="3230881" cy="0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371600" y="3657600"/>
            <a:ext cx="3048000" cy="685800"/>
            <a:chOff x="1371600" y="3657600"/>
            <a:chExt cx="3048000" cy="6858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371600" y="4343400"/>
              <a:ext cx="3048000" cy="0"/>
            </a:xfrm>
            <a:prstGeom prst="line">
              <a:avLst/>
            </a:prstGeom>
            <a:ln w="1905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19600" y="3657600"/>
              <a:ext cx="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143000" y="4419600"/>
            <a:ext cx="3003451" cy="1207532"/>
            <a:chOff x="1143000" y="4419600"/>
            <a:chExt cx="3003451" cy="1207532"/>
          </a:xfrm>
        </p:grpSpPr>
        <p:sp>
          <p:nvSpPr>
            <p:cNvPr id="9" name="Up Arrow 8"/>
            <p:cNvSpPr/>
            <p:nvPr/>
          </p:nvSpPr>
          <p:spPr>
            <a:xfrm>
              <a:off x="2514600" y="4419600"/>
              <a:ext cx="228600" cy="8382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143000" y="5257800"/>
                  <a:ext cx="3003451" cy="369332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/>
                    <a:t>stores answers for this range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5257800"/>
                  <a:ext cx="300345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6452" r="-2632" b="-22581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4266007" y="4572000"/>
            <a:ext cx="3041923" cy="1055132"/>
            <a:chOff x="1143000" y="4419600"/>
            <a:chExt cx="3041923" cy="1055132"/>
          </a:xfrm>
        </p:grpSpPr>
        <p:sp>
          <p:nvSpPr>
            <p:cNvPr id="72" name="Up Arrow 71"/>
            <p:cNvSpPr/>
            <p:nvPr/>
          </p:nvSpPr>
          <p:spPr>
            <a:xfrm>
              <a:off x="2514600" y="4419600"/>
              <a:ext cx="228600" cy="6858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1143000" y="5105400"/>
                  <a:ext cx="3041923" cy="369332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/>
                    <a:t>stores answers for this range</a:t>
                  </a: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5105400"/>
                  <a:ext cx="30419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452" r="-2994" b="-22581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26FFE10-235E-7444-8427-63B5D4C2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loud Callout 67">
                <a:extLst>
                  <a:ext uri="{FF2B5EF4-FFF2-40B4-BE49-F238E27FC236}">
                    <a16:creationId xmlns:a16="http://schemas.microsoft.com/office/drawing/2014/main" id="{83AB3B39-A8FF-1C4F-BD8C-A728851EAEC2}"/>
                  </a:ext>
                </a:extLst>
              </p:cNvPr>
              <p:cNvSpPr/>
              <p:nvPr/>
            </p:nvSpPr>
            <p:spPr>
              <a:xfrm>
                <a:off x="4914424" y="1600200"/>
                <a:ext cx="3772376" cy="1251204"/>
              </a:xfrm>
              <a:prstGeom prst="cloudCallout">
                <a:avLst>
                  <a:gd name="adj1" fmla="val 44782"/>
                  <a:gd name="adj2" fmla="val 6736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We may use the tiny data structure of  </a:t>
                </a:r>
                <a:r>
                  <a:rPr lang="en-US" sz="1600" u="sng" dirty="0">
                    <a:solidFill>
                      <a:schemeClr val="tx1"/>
                    </a:solidFill>
                  </a:rPr>
                  <a:t>index </a:t>
                </a:r>
                <a14:m>
                  <m:oMath xmlns:m="http://schemas.openxmlformats.org/officeDocument/2006/math">
                    <m:r>
                      <a:rPr lang="en-US" sz="1600" b="1" i="1" u="sng" dirty="0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to answer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Range-Minima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8" name="Cloud Callout 67">
                <a:extLst>
                  <a:ext uri="{FF2B5EF4-FFF2-40B4-BE49-F238E27FC236}">
                    <a16:creationId xmlns:a16="http://schemas.microsoft.com/office/drawing/2014/main" id="{83AB3B39-A8FF-1C4F-BD8C-A728851EA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424" y="1600200"/>
                <a:ext cx="3772376" cy="1251204"/>
              </a:xfrm>
              <a:prstGeom prst="cloudCallout">
                <a:avLst>
                  <a:gd name="adj1" fmla="val 44782"/>
                  <a:gd name="adj2" fmla="val 67361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18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00F9-867E-1643-A852-EDD14CAD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AB2C20-9AAE-EF4B-ABEE-91014F01B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Ponder over the solution.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data structure stored for an index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?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How to answer </a:t>
                </a:r>
                <a:r>
                  <a:rPr lang="en-US" sz="2400" dirty="0" err="1"/>
                  <a:t>RangeMinima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2400" dirty="0"/>
                  <a:t>) using the data structure by executing just a constant number </a:t>
                </a:r>
                <a:r>
                  <a:rPr lang="en-US" sz="2400"/>
                  <a:t>of instructions ?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AB2C20-9AAE-EF4B-ABEE-91014F01B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401" r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38A8E-9959-C243-8C2A-3710C8BC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>
              <a:xfrm>
                <a:off x="457200" y="2130425"/>
                <a:ext cx="8229600" cy="1470025"/>
              </a:xfrm>
            </p:spPr>
            <p:txBody>
              <a:bodyPr/>
              <a:lstStyle/>
              <a:p>
                <a:r>
                  <a:rPr lang="en-US" sz="4000" b="1" dirty="0"/>
                  <a:t>Efficient Algorithm for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/>
                  <a:t>)</a:t>
                </a:r>
                <a:r>
                  <a:rPr lang="en-US" sz="4000" b="1" dirty="0"/>
                  <a:t>mod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2021</m:t>
                    </m:r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4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57200" y="2130425"/>
                <a:ext cx="8229600" cy="1470025"/>
              </a:xfrm>
              <a:blipFill>
                <a:blip r:embed="rId2"/>
                <a:stretch>
                  <a:fillRect l="-2006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Idea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7085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Content Placeholder 2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708525"/>
              </a:xfrm>
              <a:blipFill>
                <a:blip r:embed="rId2"/>
                <a:stretch>
                  <a:fillRect l="-1111" t="-10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981200" y="4618672"/>
            <a:ext cx="4572000" cy="1553528"/>
            <a:chOff x="2057400" y="4085272"/>
            <a:chExt cx="4572000" cy="1553528"/>
          </a:xfrm>
        </p:grpSpPr>
        <p:sp>
          <p:nvSpPr>
            <p:cNvPr id="13" name="TextBox 12"/>
            <p:cNvSpPr txBox="1"/>
            <p:nvPr/>
          </p:nvSpPr>
          <p:spPr>
            <a:xfrm>
              <a:off x="3853134" y="4239161"/>
              <a:ext cx="125226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lain"/>
              </a:pPr>
              <a:r>
                <a:rPr lang="en-US" sz="2000" b="1" dirty="0">
                  <a:solidFill>
                    <a:srgbClr val="7030A0"/>
                  </a:solidFill>
                </a:rPr>
                <a:t>         1</a:t>
              </a:r>
            </a:p>
            <a:p>
              <a:pPr marL="342900" indent="-342900">
                <a:buAutoNum type="arabicPlain"/>
              </a:pPr>
              <a:endParaRPr lang="en-US" sz="2000" b="1" dirty="0">
                <a:solidFill>
                  <a:srgbClr val="7030A0"/>
                </a:solidFill>
              </a:endParaRPr>
            </a:p>
            <a:p>
              <a:pPr marL="342900" indent="-342900">
                <a:buAutoNum type="arabicPlain"/>
              </a:pPr>
              <a:endParaRPr lang="en-US" sz="2000" b="1" dirty="0">
                <a:solidFill>
                  <a:srgbClr val="7030A0"/>
                </a:solidFill>
              </a:endParaRPr>
            </a:p>
            <a:p>
              <a:r>
                <a:rPr lang="en-US" sz="2000" b="1" dirty="0">
                  <a:solidFill>
                    <a:srgbClr val="7030A0"/>
                  </a:solidFill>
                </a:rPr>
                <a:t>1              0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057400" y="4085272"/>
              <a:ext cx="4572000" cy="1553528"/>
              <a:chOff x="2819400" y="4343400"/>
              <a:chExt cx="4572000" cy="155352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477000" y="4343400"/>
                <a:ext cx="914400" cy="1477328"/>
                <a:chOff x="5562600" y="4343400"/>
                <a:chExt cx="914400" cy="1477328"/>
              </a:xfrm>
            </p:grpSpPr>
            <p:sp>
              <p:nvSpPr>
                <p:cNvPr id="22" name="Double Bracket 21"/>
                <p:cNvSpPr/>
                <p:nvPr/>
              </p:nvSpPr>
              <p:spPr>
                <a:xfrm>
                  <a:off x="5562600" y="4419600"/>
                  <a:ext cx="914400" cy="1371600"/>
                </a:xfrm>
                <a:prstGeom prst="bracketPair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659892" y="4343400"/>
                  <a:ext cx="566181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   1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     0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2819400" y="4419600"/>
                <a:ext cx="990600" cy="1477328"/>
                <a:chOff x="2819400" y="4419600"/>
                <a:chExt cx="990600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2819400" y="4419600"/>
                      <a:ext cx="990600" cy="14773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   F</a:t>
                      </a:r>
                      <a:r>
                        <a:rPr lang="en-US" dirty="0"/>
                        <a:t>(</a:t>
                      </a:r>
                      <a14:m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oMath>
                      </a14:m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F</a:t>
                      </a:r>
                      <a:r>
                        <a:rPr lang="en-US" dirty="0"/>
                        <a:t>(</a:t>
                      </a:r>
                      <a14:m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oMath>
                      </a14:m>
                      <a:r>
                        <a:rPr lang="en-US" dirty="0"/>
                        <a:t>)</a:t>
                      </a:r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9400" y="4419600"/>
                      <a:ext cx="990600" cy="1477328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l="-4908" t="-2058" r="-7975" b="-53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" name="Double Bracket 20"/>
                <p:cNvSpPr/>
                <p:nvPr/>
              </p:nvSpPr>
              <p:spPr>
                <a:xfrm>
                  <a:off x="2819400" y="4495800"/>
                  <a:ext cx="914400" cy="1371600"/>
                </a:xfrm>
                <a:prstGeom prst="bracketPair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Equal 16"/>
              <p:cNvSpPr/>
              <p:nvPr/>
            </p:nvSpPr>
            <p:spPr>
              <a:xfrm>
                <a:off x="3810000" y="4648200"/>
                <a:ext cx="457200" cy="914400"/>
              </a:xfrm>
              <a:prstGeom prst="mathEqual">
                <a:avLst>
                  <a:gd name="adj1" fmla="val 7666"/>
                  <a:gd name="adj2" fmla="val 117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Double Bracket 17"/>
              <p:cNvSpPr/>
              <p:nvPr/>
            </p:nvSpPr>
            <p:spPr>
              <a:xfrm>
                <a:off x="4495800" y="4419600"/>
                <a:ext cx="1447800" cy="1401128"/>
              </a:xfrm>
              <a:prstGeom prst="bracketPair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Multiply 18"/>
              <p:cNvSpPr/>
              <p:nvPr/>
            </p:nvSpPr>
            <p:spPr>
              <a:xfrm>
                <a:off x="5943600" y="4800600"/>
                <a:ext cx="533400" cy="457200"/>
              </a:xfrm>
              <a:prstGeom prst="mathMultiply">
                <a:avLst>
                  <a:gd name="adj1" fmla="val 6447"/>
                </a:avLst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3" name="Equal 32"/>
          <p:cNvSpPr/>
          <p:nvPr/>
        </p:nvSpPr>
        <p:spPr>
          <a:xfrm>
            <a:off x="2971800" y="2209800"/>
            <a:ext cx="457200" cy="914400"/>
          </a:xfrm>
          <a:prstGeom prst="mathEqual">
            <a:avLst>
              <a:gd name="adj1" fmla="val 7666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Double Bracket 39"/>
          <p:cNvSpPr/>
          <p:nvPr/>
        </p:nvSpPr>
        <p:spPr>
          <a:xfrm>
            <a:off x="3657600" y="1981199"/>
            <a:ext cx="1524000" cy="1446213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5105400" y="2362200"/>
            <a:ext cx="533400" cy="457200"/>
          </a:xfrm>
          <a:prstGeom prst="mathMultiply">
            <a:avLst>
              <a:gd name="adj1" fmla="val 6447"/>
            </a:avLst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981200" y="1981200"/>
            <a:ext cx="972510" cy="1477328"/>
            <a:chOff x="1981200" y="1981200"/>
            <a:chExt cx="972510" cy="1477328"/>
          </a:xfrm>
        </p:grpSpPr>
        <p:sp>
          <p:nvSpPr>
            <p:cNvPr id="32" name="Double Bracket 31"/>
            <p:cNvSpPr/>
            <p:nvPr/>
          </p:nvSpPr>
          <p:spPr>
            <a:xfrm>
              <a:off x="1988634" y="2057400"/>
              <a:ext cx="914400" cy="1371600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981200" y="1981200"/>
                  <a:ext cx="972510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   F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)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F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1981200"/>
                  <a:ext cx="972510" cy="147732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00" t="-2066" r="-10000" b="-57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638800" y="1951672"/>
            <a:ext cx="972510" cy="1477328"/>
            <a:chOff x="5638800" y="1951672"/>
            <a:chExt cx="972510" cy="1477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5638800" y="1951672"/>
                  <a:ext cx="972510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F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F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−2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1951672"/>
                  <a:ext cx="972510" cy="147732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5000" t="-2058" r="-10000" b="-53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Double Bracket 44"/>
            <p:cNvSpPr/>
            <p:nvPr/>
          </p:nvSpPr>
          <p:spPr>
            <a:xfrm>
              <a:off x="5645206" y="1981200"/>
              <a:ext cx="907993" cy="1446212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29200" y="43773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822154" y="4311134"/>
                <a:ext cx="77854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154" y="4311134"/>
                <a:ext cx="7785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Down Arrow 52"/>
          <p:cNvSpPr/>
          <p:nvPr/>
        </p:nvSpPr>
        <p:spPr>
          <a:xfrm>
            <a:off x="3047770" y="3632241"/>
            <a:ext cx="457662" cy="719731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4B95AF-F031-61E5-F1EF-7CB6FA95902C}"/>
              </a:ext>
            </a:extLst>
          </p:cNvPr>
          <p:cNvSpPr txBox="1"/>
          <p:nvPr/>
        </p:nvSpPr>
        <p:spPr>
          <a:xfrm>
            <a:off x="3788627" y="208728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?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733975-C67D-AB81-AA64-0629D0B05CBB}"/>
              </a:ext>
            </a:extLst>
          </p:cNvPr>
          <p:cNvSpPr txBox="1"/>
          <p:nvPr/>
        </p:nvSpPr>
        <p:spPr>
          <a:xfrm>
            <a:off x="4648200" y="208728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?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51393A-ED2A-3FC2-8D80-E11086F56F46}"/>
              </a:ext>
            </a:extLst>
          </p:cNvPr>
          <p:cNvSpPr txBox="1"/>
          <p:nvPr/>
        </p:nvSpPr>
        <p:spPr>
          <a:xfrm>
            <a:off x="4716150" y="299588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?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970282-B788-48F8-C33D-A23C80CDE9C6}"/>
              </a:ext>
            </a:extLst>
          </p:cNvPr>
          <p:cNvSpPr txBox="1"/>
          <p:nvPr/>
        </p:nvSpPr>
        <p:spPr>
          <a:xfrm>
            <a:off x="3787093" y="300269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?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76933" y="2029361"/>
            <a:ext cx="1270357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sz="2000" b="1" dirty="0">
                <a:solidFill>
                  <a:srgbClr val="7030A0"/>
                </a:solidFill>
              </a:rPr>
              <a:t>         1</a:t>
            </a:r>
          </a:p>
          <a:p>
            <a:pPr marL="342900" indent="-342900">
              <a:buAutoNum type="arabicPlain"/>
            </a:pPr>
            <a:endParaRPr lang="en-US" sz="2000" b="1" dirty="0">
              <a:solidFill>
                <a:srgbClr val="7030A0"/>
              </a:solidFill>
            </a:endParaRPr>
          </a:p>
          <a:p>
            <a:pPr marL="342900" indent="-342900">
              <a:buAutoNum type="arabicPlain"/>
            </a:pPr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>
                <a:solidFill>
                  <a:srgbClr val="7030A0"/>
                </a:solidFill>
              </a:rPr>
              <a:t>1              0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1B90E8-0C8A-C892-C94A-24A9561D0732}"/>
              </a:ext>
            </a:extLst>
          </p:cNvPr>
          <p:cNvGrpSpPr/>
          <p:nvPr/>
        </p:nvGrpSpPr>
        <p:grpSpPr>
          <a:xfrm>
            <a:off x="5626068" y="1950703"/>
            <a:ext cx="2920417" cy="1516173"/>
            <a:chOff x="-381000" y="2814918"/>
            <a:chExt cx="2920417" cy="1516173"/>
          </a:xfrm>
          <a:noFill/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46F208E-B728-8381-4BD4-AB439F65205B}"/>
                </a:ext>
              </a:extLst>
            </p:cNvPr>
            <p:cNvGrpSpPr/>
            <p:nvPr/>
          </p:nvGrpSpPr>
          <p:grpSpPr>
            <a:xfrm>
              <a:off x="-381000" y="2814918"/>
              <a:ext cx="1447800" cy="1477328"/>
              <a:chOff x="-381000" y="2814918"/>
              <a:chExt cx="1447800" cy="1477328"/>
            </a:xfrm>
            <a:grpFill/>
          </p:grpSpPr>
          <p:sp>
            <p:nvSpPr>
              <p:cNvPr id="38" name="Double Bracket 37">
                <a:extLst>
                  <a:ext uri="{FF2B5EF4-FFF2-40B4-BE49-F238E27FC236}">
                    <a16:creationId xmlns:a16="http://schemas.microsoft.com/office/drawing/2014/main" id="{268F009E-CF6C-9CD2-C806-DD6031AA1D67}"/>
                  </a:ext>
                </a:extLst>
              </p:cNvPr>
              <p:cNvSpPr/>
              <p:nvPr/>
            </p:nvSpPr>
            <p:spPr>
              <a:xfrm>
                <a:off x="-381000" y="2814918"/>
                <a:ext cx="1447800" cy="1477328"/>
              </a:xfrm>
              <a:prstGeom prst="bracketPair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19632A-0A6D-B7E1-D2DB-7C7E9770104E}"/>
                  </a:ext>
                </a:extLst>
              </p:cNvPr>
              <p:cNvSpPr txBox="1"/>
              <p:nvPr/>
            </p:nvSpPr>
            <p:spPr>
              <a:xfrm>
                <a:off x="-260379" y="2853762"/>
                <a:ext cx="1250979" cy="132343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lain"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1</a:t>
                </a:r>
              </a:p>
              <a:p>
                <a:pPr marL="342900" indent="-342900">
                  <a:buAutoNum type="arabicPlain"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342900" indent="-342900">
                  <a:buAutoNum type="arabicPlain"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1              0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FD1CD09-5255-A062-A5D4-DC4C161000F9}"/>
                </a:ext>
              </a:extLst>
            </p:cNvPr>
            <p:cNvGrpSpPr/>
            <p:nvPr/>
          </p:nvGrpSpPr>
          <p:grpSpPr>
            <a:xfrm>
              <a:off x="1497113" y="2825592"/>
              <a:ext cx="1042304" cy="1505499"/>
              <a:chOff x="5645206" y="1981200"/>
              <a:chExt cx="1042304" cy="1505499"/>
            </a:xfrm>
            <a:grpFill/>
          </p:grpSpPr>
          <p:sp>
            <p:nvSpPr>
              <p:cNvPr id="50" name="Double Bracket 49">
                <a:extLst>
                  <a:ext uri="{FF2B5EF4-FFF2-40B4-BE49-F238E27FC236}">
                    <a16:creationId xmlns:a16="http://schemas.microsoft.com/office/drawing/2014/main" id="{44FE3686-47D9-81F7-2AE7-B96C39084B2A}"/>
                  </a:ext>
                </a:extLst>
              </p:cNvPr>
              <p:cNvSpPr/>
              <p:nvPr/>
            </p:nvSpPr>
            <p:spPr>
              <a:xfrm>
                <a:off x="5645206" y="1981200"/>
                <a:ext cx="1042304" cy="1446212"/>
              </a:xfrm>
              <a:prstGeom prst="bracketPair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C46F59A-B491-0391-07E6-3F4EB8F45E97}"/>
                      </a:ext>
                    </a:extLst>
                  </p:cNvPr>
                  <p:cNvSpPr txBox="1"/>
                  <p:nvPr/>
                </p:nvSpPr>
                <p:spPr>
                  <a:xfrm>
                    <a:off x="5703316" y="2009371"/>
                    <a:ext cx="984194" cy="1477328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7030A0"/>
                        </a:solidFill>
                      </a:rPr>
                      <a:t>F</a:t>
                    </a:r>
                    <a:r>
                      <a:rPr lang="en-US" dirty="0"/>
                      <a:t>(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r>
                      <a:rPr lang="en-US" dirty="0"/>
                      <a:t>)</a:t>
                    </a:r>
                  </a:p>
                  <a:p>
                    <a:endParaRPr lang="en-US" dirty="0"/>
                  </a:p>
                  <a:p>
                    <a:endParaRPr lang="en-US" dirty="0"/>
                  </a:p>
                  <a:p>
                    <a:endParaRPr lang="en-US" dirty="0"/>
                  </a:p>
                  <a:p>
                    <a:r>
                      <a:rPr lang="en-US" b="1" dirty="0">
                        <a:solidFill>
                          <a:srgbClr val="7030A0"/>
                        </a:solidFill>
                      </a:rPr>
                      <a:t>F</a:t>
                    </a:r>
                    <a:r>
                      <a:rPr lang="en-US" dirty="0"/>
                      <a:t>(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a14:m>
                    <a:r>
                      <a:rPr lang="en-US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C46F59A-B491-0391-07E6-3F4EB8F45E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3316" y="2009371"/>
                    <a:ext cx="984194" cy="147732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590" t="-2058" r="-3727" b="-535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Multiply 40">
              <a:extLst>
                <a:ext uri="{FF2B5EF4-FFF2-40B4-BE49-F238E27FC236}">
                  <a16:creationId xmlns:a16="http://schemas.microsoft.com/office/drawing/2014/main" id="{FD67AC9A-1DF4-C595-0FDC-3E1F6B026949}"/>
                </a:ext>
              </a:extLst>
            </p:cNvPr>
            <p:cNvSpPr/>
            <p:nvPr/>
          </p:nvSpPr>
          <p:spPr>
            <a:xfrm>
              <a:off x="990600" y="3229928"/>
              <a:ext cx="533400" cy="457200"/>
            </a:xfrm>
            <a:prstGeom prst="mathMultiply">
              <a:avLst>
                <a:gd name="adj1" fmla="val 6447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Arrow: Down 5">
            <a:extLst>
              <a:ext uri="{FF2B5EF4-FFF2-40B4-BE49-F238E27FC236}">
                <a16:creationId xmlns:a16="http://schemas.microsoft.com/office/drawing/2014/main" id="{5461EFBF-0638-AEB4-98B6-0CB8DE2E6E86}"/>
              </a:ext>
            </a:extLst>
          </p:cNvPr>
          <p:cNvSpPr/>
          <p:nvPr/>
        </p:nvSpPr>
        <p:spPr>
          <a:xfrm>
            <a:off x="5881543" y="1236787"/>
            <a:ext cx="366857" cy="59104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97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0.22257 -0.0011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uild="p"/>
      <p:bldP spid="33" grpId="0" animBg="1"/>
      <p:bldP spid="40" grpId="0" animBg="1"/>
      <p:bldP spid="41" grpId="0" animBg="1"/>
      <p:bldP spid="48" grpId="0"/>
      <p:bldP spid="47" grpId="0" animBg="1"/>
      <p:bldP spid="53" grpId="0" animBg="1"/>
      <p:bldP spid="3" grpId="0"/>
      <p:bldP spid="35" grpId="0"/>
      <p:bldP spid="36" grpId="0"/>
      <p:bldP spid="37" grpId="0"/>
      <p:bldP spid="24" grpId="0" animBg="1"/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471C6-BB48-4C4B-A771-01CFD046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 </a:t>
            </a:r>
            <a:r>
              <a:rPr lang="en-US" b="1" dirty="0"/>
              <a:t>from last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7E22C-98C4-4B47-B99B-BDB18811B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Using </a:t>
            </a:r>
            <a:r>
              <a:rPr lang="en-US" sz="2400" b="1" dirty="0"/>
              <a:t>the insight </a:t>
            </a:r>
            <a:r>
              <a:rPr lang="en-US" sz="2400" dirty="0"/>
              <a:t>from the previous slide,</a:t>
            </a:r>
          </a:p>
          <a:p>
            <a:endParaRPr lang="en-US" sz="2400" dirty="0"/>
          </a:p>
          <a:p>
            <a:r>
              <a:rPr lang="en-US" sz="2400" dirty="0"/>
              <a:t>Make sincere attempt to design an efficient algorithm for Problem 2.</a:t>
            </a:r>
          </a:p>
          <a:p>
            <a:endParaRPr lang="en-US" sz="2400" dirty="0"/>
          </a:p>
          <a:p>
            <a:r>
              <a:rPr lang="en-US" sz="2400" dirty="0"/>
              <a:t>How many instructions will it execute in the </a:t>
            </a:r>
            <a:r>
              <a:rPr lang="en-US" sz="2400" b="1" dirty="0">
                <a:solidFill>
                  <a:srgbClr val="C00000"/>
                </a:solidFill>
              </a:rPr>
              <a:t>word RAM model </a:t>
            </a:r>
            <a:r>
              <a:rPr lang="en-US" sz="24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337DF-1858-7F4A-B7C6-3479C37F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6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006C31"/>
                    </a:solidFill>
                  </a:rPr>
                  <a:t>A clever algorithm for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600" dirty="0"/>
                  <a:t>)</a:t>
                </a:r>
                <a:r>
                  <a:rPr lang="en-US" sz="3600" b="1" dirty="0"/>
                  <a:t>mod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2021</m:t>
                    </m:r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600" b="1" dirty="0">
                    <a:solidFill>
                      <a:srgbClr val="006C31"/>
                    </a:solidFill>
                  </a:rPr>
                  <a:t> 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CleverFib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{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A</m:t>
                    </m:r>
                    <m:r>
                      <a:rPr lang="en-US" sz="2400" b="1" i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smtClean="0">
                        <a:solidFill>
                          <a:srgbClr val="002060"/>
                        </a:solidFill>
                        <a:latin typeface="Cambria Math"/>
                      </a:rPr>
                      <m:t>B</m:t>
                    </m:r>
                  </m:oMath>
                </a14:m>
                <a:r>
                  <a:rPr lang="en-US" sz="2400" dirty="0"/>
                  <a:t>   </a:t>
                </a:r>
                <a:r>
                  <a:rPr lang="en-US" sz="2400" dirty="0">
                    <a:sym typeface="Wingdings" pitchFamily="2" charset="2"/>
                  </a:rPr>
                  <a:t>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mod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2021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smtClean="0">
                        <a:solidFill>
                          <a:srgbClr val="002060"/>
                        </a:solidFill>
                        <a:latin typeface="Cambria Math"/>
                      </a:rPr>
                      <m:t>C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  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B</m:t>
                    </m:r>
                  </m:oMath>
                </a14:m>
                <a:r>
                  <a:rPr lang="en-US" sz="2400" dirty="0"/>
                  <a:t>  ×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return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C</m:t>
                    </m:r>
                  </m:oMath>
                </a14:m>
                <a:r>
                  <a:rPr lang="en-US" sz="2400" dirty="0"/>
                  <a:t>[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];        </a:t>
                </a:r>
                <a:r>
                  <a:rPr lang="en-US" sz="1800" dirty="0"/>
                  <a:t>//   the first element of vector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C</m:t>
                    </m:r>
                  </m:oMath>
                </a14:m>
                <a:r>
                  <a:rPr lang="en-US" sz="1800" dirty="0"/>
                  <a:t> stores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b="1" dirty="0"/>
                  <a:t>mod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2021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2400" dirty="0"/>
                  <a:t>}</a:t>
                </a:r>
                <a:endParaRPr lang="en-US" sz="2400" i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How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efficiently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 :</a:t>
                </a:r>
                <a:endParaRPr lang="en-US" sz="2000" i="1" dirty="0"/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>
                <a:blip r:embed="rId3"/>
                <a:stretch>
                  <a:fillRect l="-1190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955292" y="5709104"/>
                <a:ext cx="4800600" cy="9144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Inspiration from Algorithm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000" b="1">
                        <a:solidFill>
                          <a:schemeClr val="tx1"/>
                        </a:solidFill>
                        <a:latin typeface="Cambria Math"/>
                      </a:rPr>
                      <m:t>𝐦𝐨𝐝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2021</m:t>
                    </m:r>
                  </m:oMath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292" y="5709104"/>
                <a:ext cx="4800600" cy="9144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Arrow 5"/>
          <p:cNvSpPr/>
          <p:nvPr/>
        </p:nvSpPr>
        <p:spPr>
          <a:xfrm>
            <a:off x="4355592" y="2209800"/>
            <a:ext cx="2197608" cy="44604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instructions</a:t>
            </a:r>
          </a:p>
        </p:txBody>
      </p:sp>
      <p:sp>
        <p:nvSpPr>
          <p:cNvPr id="7" name="Left Arrow 6"/>
          <p:cNvSpPr/>
          <p:nvPr/>
        </p:nvSpPr>
        <p:spPr>
          <a:xfrm>
            <a:off x="4355592" y="3211552"/>
            <a:ext cx="2197608" cy="44604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4887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006C31"/>
                    </a:solidFill>
                  </a:rPr>
                  <a:t>A clever algorithm for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600" dirty="0"/>
                  <a:t>)</a:t>
                </a:r>
                <a:r>
                  <a:rPr lang="en-US" sz="3600" b="1" dirty="0"/>
                  <a:t>mod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2021</m:t>
                    </m:r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8991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A</m:t>
                    </m:r>
                    <m:r>
                      <a:rPr lang="en-US" sz="24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 be a 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×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 matrix. 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is even</a:t>
                </a:r>
                <a:r>
                  <a:rPr lang="en-US" sz="2000" dirty="0"/>
                  <a:t>,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=  </a:t>
                </a:r>
                <a:endParaRPr lang="en-US" sz="2400" i="1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is odd,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 =</a:t>
                </a:r>
              </a:p>
              <a:p>
                <a:endParaRPr lang="en-US" sz="2400" i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How many operations are required to multiply two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×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:r>
                  <a:rPr lang="en-US" sz="2000" dirty="0"/>
                  <a:t>matrices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12 </a:t>
                </a:r>
                <a:r>
                  <a:rPr lang="en-US" sz="2000" i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Number of instructions for computing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2021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 :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>
                    <a:solidFill>
                      <a:srgbClr val="0070C0"/>
                    </a:solidFill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i="1" dirty="0"/>
                  <a:t> 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Number of instructions in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CleverFib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</a:t>
                </a:r>
                <a:r>
                  <a:rPr lang="en-US" sz="2000" dirty="0">
                    <a:solidFill>
                      <a:srgbClr val="0070C0"/>
                    </a:solidFill>
                  </a:rPr>
                  <a:t>56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𝐥𝐨𝐠</m:t>
                        </m:r>
                      </m:e>
                      <m:sub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−1)</m:t>
                    </m:r>
                  </m:oMath>
                </a14:m>
                <a:r>
                  <a:rPr lang="en-US" sz="2000" dirty="0"/>
                  <a:t>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11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8991600" cy="4830763"/>
              </a:xfrm>
              <a:blipFill>
                <a:blip r:embed="rId3"/>
                <a:stretch>
                  <a:fillRect l="-1130" t="-1050" b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4613309"/>
            <a:ext cx="87395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28 + 28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8706" y="4572000"/>
            <a:ext cx="105349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           56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181600" y="3962400"/>
            <a:ext cx="2286000" cy="76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38600" y="1682758"/>
                <a:ext cx="2094098" cy="539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latin typeface="Cambria Math"/>
                            </a:rPr>
                            <m:t>/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latin typeface="Cambria Math"/>
                            </a:rPr>
                            <m:t>/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682758"/>
                <a:ext cx="2094098" cy="539315"/>
              </a:xfrm>
              <a:prstGeom prst="rect">
                <a:avLst/>
              </a:prstGeom>
              <a:blipFill>
                <a:blip r:embed="rId4"/>
                <a:stretch>
                  <a:fillRect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87818" y="2222073"/>
                <a:ext cx="2732094" cy="539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latin typeface="Cambria Math"/>
                            </a:rPr>
                            <m:t>/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latin typeface="Cambria Math"/>
                            </a:rPr>
                            <m:t>/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b="1" i="1">
                          <a:solidFill>
                            <a:srgbClr val="002060"/>
                          </a:solidFill>
                          <a:latin typeface="Cambria Math"/>
                        </a:rPr>
                        <m:t>A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818" y="2222073"/>
                <a:ext cx="2732094" cy="539315"/>
              </a:xfrm>
              <a:prstGeom prst="rect">
                <a:avLst/>
              </a:prstGeom>
              <a:blipFill>
                <a:blip r:embed="rId5"/>
                <a:stretch>
                  <a:fillRect b="-2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B9C733-F0FF-CD4C-8B2E-207159963AF4}"/>
                  </a:ext>
                </a:extLst>
              </p:cNvPr>
              <p:cNvSpPr txBox="1"/>
              <p:nvPr/>
            </p:nvSpPr>
            <p:spPr>
              <a:xfrm>
                <a:off x="7848600" y="3212068"/>
                <a:ext cx="129234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mod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2021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B9C733-F0FF-CD4C-8B2E-207159963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3212068"/>
                <a:ext cx="1292341" cy="369332"/>
              </a:xfrm>
              <a:prstGeom prst="rect">
                <a:avLst/>
              </a:prstGeom>
              <a:blipFill>
                <a:blip r:embed="rId6"/>
                <a:stretch>
                  <a:fillRect l="-4902" t="-6452" r="-2941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728ED9F-03EF-3C41-AB75-90F5E77F95FD}"/>
              </a:ext>
            </a:extLst>
          </p:cNvPr>
          <p:cNvSpPr txBox="1"/>
          <p:nvPr/>
        </p:nvSpPr>
        <p:spPr>
          <a:xfrm>
            <a:off x="976196" y="3567953"/>
            <a:ext cx="4716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24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E75D0D4-DE43-8D43-BF59-25D9FA332642}"/>
              </a:ext>
            </a:extLst>
          </p:cNvPr>
          <p:cNvSpPr/>
          <p:nvPr/>
        </p:nvSpPr>
        <p:spPr>
          <a:xfrm>
            <a:off x="1447800" y="5076393"/>
            <a:ext cx="5359908" cy="60008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 instructions for copying the resulting matrix.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26517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/>
      <p:bldP spid="9" grpId="0"/>
      <p:bldP spid="10" grpId="0" animBg="1"/>
      <p:bldP spid="12" grpId="0" animBg="1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Three algorithms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Assignment 1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49700"/>
                  </p:ext>
                </p:extLst>
              </p:nvPr>
            </p:nvGraphicFramePr>
            <p:xfrm>
              <a:off x="1066800" y="1564639"/>
              <a:ext cx="6705600" cy="20929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2103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Algorithms for</a:t>
                          </a:r>
                          <a:r>
                            <a:rPr lang="en-US" dirty="0"/>
                            <a:t>   </a:t>
                          </a:r>
                          <a:r>
                            <a:rPr lang="en-US" sz="1800" b="1" dirty="0">
                              <a:solidFill>
                                <a:srgbClr val="7030A0"/>
                              </a:solidFill>
                            </a:rPr>
                            <a:t>F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mod</a:t>
                          </a:r>
                          <a:r>
                            <a:rPr lang="en-US" sz="1800" b="1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𝟐𝟎𝟐𝟏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No. of Instructions in 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RAM model</a:t>
                          </a:r>
                          <a:endParaRPr lang="en-IN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9865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RFib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180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−2)/2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103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err="1">
                              <a:solidFill>
                                <a:srgbClr val="7030A0"/>
                              </a:solidFill>
                            </a:rPr>
                            <a:t>IFib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sz="18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1032">
                    <a:tc>
                      <a:txBody>
                        <a:bodyPr/>
                        <a:lstStyle/>
                        <a:p>
                          <a:r>
                            <a:rPr lang="en-US" b="1" dirty="0" err="1">
                              <a:solidFill>
                                <a:srgbClr val="7030A0"/>
                              </a:solidFill>
                            </a:rPr>
                            <a:t>CleverFib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rgbClr val="0070C0"/>
                              </a:solidFill>
                            </a:rPr>
                            <a:t>        56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1800" b="0" i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i="1" dirty="0"/>
                            <a:t> </a:t>
                          </a:r>
                          <a:r>
                            <a:rPr lang="en-US" sz="1800" dirty="0"/>
                            <a:t>+ </a:t>
                          </a:r>
                          <a:r>
                            <a:rPr lang="en-US" sz="1800" dirty="0">
                              <a:solidFill>
                                <a:srgbClr val="0070C0"/>
                              </a:solidFill>
                            </a:rPr>
                            <a:t>11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49700"/>
                  </p:ext>
                </p:extLst>
              </p:nvPr>
            </p:nvGraphicFramePr>
            <p:xfrm>
              <a:off x="1066800" y="1564639"/>
              <a:ext cx="6705600" cy="20929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9" t="-7317" r="-101136" b="-3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No. of Instructions in 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RAM model</a:t>
                          </a:r>
                          <a:endParaRPr lang="en-IN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98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9" t="-104762" r="-10113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79" t="-104762" r="-113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9" t="-209756" r="-101136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79" t="-209756" r="-1136" b="-10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9" t="-309756" r="-101136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79" t="-309756" r="-1136" b="-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5791200" y="2057400"/>
            <a:ext cx="2286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6007683" y="2447645"/>
            <a:ext cx="245051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05800" y="220980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4F4C25-4C9C-B448-A252-115301550339}"/>
              </a:ext>
            </a:extLst>
          </p:cNvPr>
          <p:cNvSpPr txBox="1"/>
          <p:nvPr/>
        </p:nvSpPr>
        <p:spPr>
          <a:xfrm>
            <a:off x="4876800" y="5193268"/>
            <a:ext cx="375211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Multitasking  due to Operating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938FA7-ED2A-EB48-A1C1-0AE1072B3447}"/>
              </a:ext>
            </a:extLst>
          </p:cNvPr>
          <p:cNvSpPr txBox="1"/>
          <p:nvPr/>
        </p:nvSpPr>
        <p:spPr>
          <a:xfrm>
            <a:off x="4876800" y="4454604"/>
            <a:ext cx="2683042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Architecture : 32 versus 64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704504-518C-C94E-82B5-06A72FBA58DB}"/>
              </a:ext>
            </a:extLst>
          </p:cNvPr>
          <p:cNvSpPr txBox="1"/>
          <p:nvPr/>
        </p:nvSpPr>
        <p:spPr>
          <a:xfrm>
            <a:off x="4876800" y="4823936"/>
            <a:ext cx="3519297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Code optimization due to Compiler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C1648-E9C1-C048-96EC-EC40FCDD344D}"/>
              </a:ext>
            </a:extLst>
          </p:cNvPr>
          <p:cNvSpPr txBox="1"/>
          <p:nvPr/>
        </p:nvSpPr>
        <p:spPr>
          <a:xfrm>
            <a:off x="4876800" y="4109222"/>
            <a:ext cx="41413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Variation in the time of various 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A4D45-65E8-204B-83C2-CE5361CF5712}"/>
              </a:ext>
            </a:extLst>
          </p:cNvPr>
          <p:cNvSpPr txBox="1"/>
          <p:nvPr/>
        </p:nvSpPr>
        <p:spPr>
          <a:xfrm>
            <a:off x="457200" y="5687259"/>
            <a:ext cx="333360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Deadline: 11:55 PM on 7</a:t>
            </a:r>
            <a:r>
              <a:rPr lang="en-US" baseline="30000" dirty="0"/>
              <a:t>th</a:t>
            </a:r>
            <a:r>
              <a:rPr lang="en-US" dirty="0"/>
              <a:t> August</a:t>
            </a:r>
          </a:p>
        </p:txBody>
      </p:sp>
    </p:spTree>
    <p:extLst>
      <p:ext uri="{BB962C8B-B14F-4D97-AF65-F5344CB8AC3E}">
        <p14:creationId xmlns:p14="http://schemas.microsoft.com/office/powerpoint/2010/main" val="134667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2" grpId="0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The Data 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4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2485</TotalTime>
  <Words>1102</Words>
  <Application>Microsoft Macintosh PowerPoint</Application>
  <PresentationFormat>On-screen Show (4:3)</PresentationFormat>
  <Paragraphs>360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Book Antiqua</vt:lpstr>
      <vt:lpstr>Calibri</vt:lpstr>
      <vt:lpstr>Cambria Math</vt:lpstr>
      <vt:lpstr>Wingdings</vt:lpstr>
      <vt:lpstr>Office Theme</vt:lpstr>
      <vt:lpstr>Data Structures and Algorithms (ESO207A) </vt:lpstr>
      <vt:lpstr>PowerPoint Presentation</vt:lpstr>
      <vt:lpstr>Efficient Algorithm for F(n)mod 2021 </vt:lpstr>
      <vt:lpstr>Idea 2</vt:lpstr>
      <vt:lpstr>Homework from last class </vt:lpstr>
      <vt:lpstr>A clever algorithm for F(n)mod 2021  </vt:lpstr>
      <vt:lpstr>A clever algorithm for F(n)mod 2021 </vt:lpstr>
      <vt:lpstr>Three algorithms </vt:lpstr>
      <vt:lpstr>PowerPoint Presentation</vt:lpstr>
      <vt:lpstr>Problem 1:    </vt:lpstr>
      <vt:lpstr>Problem 2:    </vt:lpstr>
      <vt:lpstr>Data structures  </vt:lpstr>
      <vt:lpstr>Data structures  </vt:lpstr>
      <vt:lpstr>RANGE-MINIMA Problem</vt:lpstr>
      <vt:lpstr>PowerPoint Presentation</vt:lpstr>
      <vt:lpstr>Range-Minima Problem</vt:lpstr>
      <vt:lpstr>Range-Minima Problem</vt:lpstr>
      <vt:lpstr>PowerPoint Presentation</vt:lpstr>
      <vt:lpstr>Artificial hurdle</vt:lpstr>
      <vt:lpstr>Artificial hurdle</vt:lpstr>
      <vt:lpstr>Collaboration (team effort)  works in real life</vt:lpstr>
      <vt:lpstr>The amazing Data Structure</vt:lpstr>
      <vt:lpstr>How might collaboration work  in this problem ?</vt:lpstr>
      <vt:lpstr>PowerPoint Presentation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488</cp:revision>
  <dcterms:created xsi:type="dcterms:W3CDTF">2011-12-03T04:13:03Z</dcterms:created>
  <dcterms:modified xsi:type="dcterms:W3CDTF">2022-08-03T08:12:36Z</dcterms:modified>
</cp:coreProperties>
</file>