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08" r:id="rId2"/>
    <p:sldId id="438" r:id="rId3"/>
    <p:sldId id="436" r:id="rId4"/>
    <p:sldId id="439" r:id="rId5"/>
    <p:sldId id="380" r:id="rId6"/>
    <p:sldId id="405" r:id="rId7"/>
    <p:sldId id="404" r:id="rId8"/>
    <p:sldId id="407" r:id="rId9"/>
    <p:sldId id="383" r:id="rId10"/>
    <p:sldId id="387" r:id="rId11"/>
    <p:sldId id="390" r:id="rId12"/>
    <p:sldId id="389" r:id="rId13"/>
    <p:sldId id="386" r:id="rId14"/>
    <p:sldId id="411" r:id="rId15"/>
    <p:sldId id="412" r:id="rId16"/>
    <p:sldId id="416" r:id="rId17"/>
    <p:sldId id="419" r:id="rId18"/>
    <p:sldId id="384" r:id="rId19"/>
    <p:sldId id="443" r:id="rId20"/>
    <p:sldId id="391" r:id="rId21"/>
    <p:sldId id="392" r:id="rId22"/>
    <p:sldId id="393" r:id="rId23"/>
    <p:sldId id="394" r:id="rId24"/>
    <p:sldId id="395" r:id="rId25"/>
    <p:sldId id="417" r:id="rId26"/>
    <p:sldId id="418" r:id="rId27"/>
    <p:sldId id="396" r:id="rId28"/>
    <p:sldId id="397" r:id="rId29"/>
    <p:sldId id="375" r:id="rId30"/>
    <p:sldId id="376" r:id="rId31"/>
    <p:sldId id="377" r:id="rId32"/>
    <p:sldId id="40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0" autoAdjust="0"/>
  </p:normalViewPr>
  <p:slideViewPr>
    <p:cSldViewPr>
      <p:cViewPr varScale="1">
        <p:scale>
          <a:sx n="72" d="100"/>
          <a:sy n="72" d="100"/>
        </p:scale>
        <p:origin x="22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02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70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30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70C0"/>
                </a:solidFill>
              </a:rPr>
              <a:t>Binary Trees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	Magical applications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4"/>
          <p:cNvSpPr/>
          <p:nvPr/>
        </p:nvSpPr>
        <p:spPr>
          <a:xfrm>
            <a:off x="6629400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6629400" y="3276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3" name="Up Arrow 72"/>
          <p:cNvSpPr/>
          <p:nvPr/>
        </p:nvSpPr>
        <p:spPr>
          <a:xfrm>
            <a:off x="6629400" y="2514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6629400" y="1905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722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>
            <a:off x="25770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62346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7150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 Arrow 79"/>
          <p:cNvSpPr/>
          <p:nvPr/>
        </p:nvSpPr>
        <p:spPr>
          <a:xfrm>
            <a:off x="25908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2484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25770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p Arrow 84"/>
          <p:cNvSpPr/>
          <p:nvPr/>
        </p:nvSpPr>
        <p:spPr>
          <a:xfrm>
            <a:off x="62346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88" t="-9836" r="-1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096000" y="4572000"/>
            <a:ext cx="457200" cy="24026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6140178" y="1828800"/>
            <a:ext cx="413022" cy="2667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might like to have another look on the last slide to answer this question.</a:t>
            </a:r>
          </a:p>
          <a:p>
            <a:pPr marL="0" indent="0">
              <a:buNone/>
            </a:pPr>
            <a:r>
              <a:rPr lang="en-US" sz="2000" dirty="0"/>
              <a:t>I have </a:t>
            </a:r>
            <a:r>
              <a:rPr lang="en-US" sz="2000" b="1" dirty="0"/>
              <a:t>reproduced</a:t>
            </a:r>
            <a:r>
              <a:rPr lang="en-US" sz="2000" dirty="0"/>
              <a:t> it for you again in the next slide</a:t>
            </a:r>
          </a:p>
          <a:p>
            <a:pPr marL="0" indent="0">
              <a:buNone/>
            </a:pPr>
            <a:r>
              <a:rPr lang="en-US" sz="2000" dirty="0"/>
              <a:t>                 Have another look, </a:t>
            </a:r>
          </a:p>
          <a:p>
            <a:pPr marL="0" indent="0">
              <a:buNone/>
            </a:pPr>
            <a:r>
              <a:rPr lang="en-US" sz="2000" dirty="0"/>
              <a:t>                                 think for a while …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and then only proceed.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67000"/>
            <a:ext cx="3657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data structure to use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DE40C-60A6-474F-85A4-2DBFBFA1EE95}"/>
              </a:ext>
            </a:extLst>
          </p:cNvPr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6E8616-E296-474F-B572-6AEEC14B1FDC}"/>
                </a:ext>
              </a:extLst>
            </p:cNvPr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984A978-E3F6-7F4E-AF98-3FDC97003606}"/>
                  </a:ext>
                </a:extLst>
              </p:cNvPr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E2DE263-C416-9B45-9413-9C89D96F5A18}"/>
                    </a:ext>
                  </a:extLst>
                </p:cNvPr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86B6D0D-D12D-2A43-B8D4-893DA78EB46D}"/>
                    </a:ext>
                  </a:extLst>
                </p:cNvPr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52F0D4A8-06C8-3C4A-B8BE-74FE39CF8075}"/>
                    </a:ext>
                  </a:extLst>
                </p:cNvPr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33E6A37F-E7E3-BD40-BA44-DC123FBE5C58}"/>
                    </a:ext>
                  </a:extLst>
                </p:cNvPr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C0CC283-9328-B344-8FAC-1CBC2C0F3368}"/>
                    </a:ext>
                  </a:extLst>
                </p:cNvPr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8B5991DA-3658-0546-8793-4F2A376E47AA}"/>
                    </a:ext>
                  </a:extLst>
                </p:cNvPr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FAD69C0-0780-4F43-A52C-F721A2098D21}"/>
                    </a:ext>
                  </a:extLst>
                </p:cNvPr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396A3F9A-DAAA-D84B-B4BA-453C1446975C}"/>
                    </a:ext>
                  </a:extLst>
                </p:cNvPr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FFC5CCE-CA50-E24F-AE14-2A02C649BB68}"/>
                  </a:ext>
                </a:extLst>
              </p:cNvPr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F0CA06E-9A50-8242-BEAD-C8A5FC2CD69D}"/>
                    </a:ext>
                  </a:extLst>
                </p:cNvPr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7194929-808E-5B49-AB49-A569795553EF}"/>
                    </a:ext>
                  </a:extLst>
                </p:cNvPr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C0957EF-3E49-F84A-A0C6-E10D46659224}"/>
                    </a:ext>
                  </a:extLst>
                </p:cNvPr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658A473-200E-354F-B59A-2F2E5A73981E}"/>
                    </a:ext>
                  </a:extLst>
                </p:cNvPr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C56F66E3-3005-B54A-B1A3-1CDBD65E420A}"/>
                    </a:ext>
                  </a:extLst>
                </p:cNvPr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3B87983A-4C91-4D4D-978A-CB068811746A}"/>
                    </a:ext>
                  </a:extLst>
                </p:cNvPr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C585911-65C0-3B40-837A-A188D12E160D}"/>
                    </a:ext>
                  </a:extLst>
                </p:cNvPr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5BBB06F-E232-8D46-A953-6C6829CAB71F}"/>
                    </a:ext>
                  </a:extLst>
                </p:cNvPr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7B24E7E-068E-3846-9E1E-173DFF2CDF17}"/>
                </a:ext>
              </a:extLst>
            </p:cNvPr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972CE03-C52A-004F-9778-1859CFA1492B}"/>
                  </a:ext>
                </a:extLst>
              </p:cNvPr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3788A14-BA02-BF40-A38D-60E31266D298}"/>
                    </a:ext>
                  </a:extLst>
                </p:cNvPr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420D935-93D6-3F44-B02D-1EC4B3F9DAE7}"/>
                    </a:ext>
                  </a:extLst>
                </p:cNvPr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5A92AEE-6F0B-CC4A-A052-E04449B48D9A}"/>
                    </a:ext>
                  </a:extLst>
                </p:cNvPr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3A7A74B-9884-9B46-95D2-FDED4A305D55}"/>
                    </a:ext>
                  </a:extLst>
                </p:cNvPr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98AE7BF-35B0-2E4C-9839-DDFBB58BA37D}"/>
                  </a:ext>
                </a:extLst>
              </p:cNvPr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F85FD941-D261-FB45-AA8D-97B782AC0D50}"/>
                    </a:ext>
                  </a:extLst>
                </p:cNvPr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393C1BD-D29F-5142-A449-C7FDA521AA9D}"/>
                    </a:ext>
                  </a:extLst>
                </p:cNvPr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85389A9-350B-C945-9FF1-B575EA4AA593}"/>
                    </a:ext>
                  </a:extLst>
                </p:cNvPr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0A2F7C3-874A-4F42-AD57-D3D0BC85C562}"/>
                    </a:ext>
                  </a:extLst>
                </p:cNvPr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B5D8F0-224C-0C4E-A32F-4F31E933F938}"/>
                </a:ext>
              </a:extLst>
            </p:cNvPr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E654408-AC92-2042-83E0-E64E426F4DFF}"/>
                  </a:ext>
                </a:extLst>
              </p:cNvPr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6B1ECFD-03C6-6F4F-950B-71A777BFA6F1}"/>
                    </a:ext>
                  </a:extLst>
                </p:cNvPr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1288A61-379F-CB46-A424-387A6710AE58}"/>
                    </a:ext>
                  </a:extLst>
                </p:cNvPr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0D6491F-0FF3-F646-ACBC-D40D5C4A1448}"/>
                  </a:ext>
                </a:extLst>
              </p:cNvPr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231841F9-536E-B044-8665-9B5DAAC8F65B}"/>
                    </a:ext>
                  </a:extLst>
                </p:cNvPr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D61F4151-B65B-604E-B1D8-090812C0B1DD}"/>
                    </a:ext>
                  </a:extLst>
                </p:cNvPr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8F9DBF2-2D3B-6644-B517-7FCD3426E873}"/>
                </a:ext>
              </a:extLst>
            </p:cNvPr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9DBF044-EF2F-DE45-9BD4-37CE4DFF11FC}"/>
                  </a:ext>
                </a:extLst>
              </p:cNvPr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C77F835-73D3-F342-AE3A-67FDE79DC5CF}"/>
                  </a:ext>
                </a:extLst>
              </p:cNvPr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F319578-215A-9646-A2F5-65E3C5500481}"/>
                </a:ext>
              </a:extLst>
            </p:cNvPr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97B6E21-3CAC-2446-8503-9C3050B2366D}"/>
                </a:ext>
              </a:extLst>
            </p:cNvPr>
            <p:cNvCxnSpPr>
              <a:stCxn id="79" idx="2"/>
              <a:endCxn id="124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39E508B-94B9-3940-B7FF-221D8C4F3B54}"/>
                </a:ext>
              </a:extLst>
            </p:cNvPr>
            <p:cNvCxnSpPr>
              <a:endCxn id="125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F1A921F-B00A-134A-AB87-757697A6774D}"/>
                </a:ext>
              </a:extLst>
            </p:cNvPr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36116DD-147A-E647-B23F-5DDBF3EC6A7E}"/>
                  </a:ext>
                </a:extLst>
              </p:cNvPr>
              <p:cNvCxnSpPr>
                <a:stCxn id="124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CD71A85B-0161-3D4C-9D00-625ED3D741E0}"/>
                  </a:ext>
                </a:extLst>
              </p:cNvPr>
              <p:cNvCxnSpPr>
                <a:stCxn id="124" idx="5"/>
                <a:endCxn id="131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6C2D0B8-685B-E743-9D71-028307E51E5C}"/>
                </a:ext>
              </a:extLst>
            </p:cNvPr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490205A8-3F0B-D848-A1BA-A669129A115E}"/>
                  </a:ext>
                </a:extLst>
              </p:cNvPr>
              <p:cNvCxnSpPr>
                <a:stCxn id="125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B2B1EA86-6D15-2E44-8B68-448D2022719D}"/>
                  </a:ext>
                </a:extLst>
              </p:cNvPr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651CBE9-A5D0-D149-B744-5E14731D3E10}"/>
                </a:ext>
              </a:extLst>
            </p:cNvPr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325C9CA-1736-D643-82DC-C471C7D663F8}"/>
                  </a:ext>
                </a:extLst>
              </p:cNvPr>
              <p:cNvCxnSpPr>
                <a:stCxn id="130" idx="3"/>
                <a:endCxn id="138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D394C55-B4CD-D54C-A076-B6CC14D38A04}"/>
                  </a:ext>
                </a:extLst>
              </p:cNvPr>
              <p:cNvCxnSpPr>
                <a:stCxn id="13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42A31E1-321F-0D42-A64D-BC24687AA51F}"/>
                </a:ext>
              </a:extLst>
            </p:cNvPr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3421D03-4C6E-5940-8A47-FB9084584572}"/>
                  </a:ext>
                </a:extLst>
              </p:cNvPr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D449A5F-CF8F-2748-BC7C-8F7ECE1E5CD5}"/>
                  </a:ext>
                </a:extLst>
              </p:cNvPr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8DBB279-2024-9D49-B6A3-D45179CA7606}"/>
                </a:ext>
              </a:extLst>
            </p:cNvPr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C466051-4DE4-5A45-A257-DFDE2329183C}"/>
                  </a:ext>
                </a:extLst>
              </p:cNvPr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AD884D5-2985-E144-9365-43B8F5D55998}"/>
                  </a:ext>
                </a:extLst>
              </p:cNvPr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F322B7D-0951-274F-A7CA-071D245E1E94}"/>
                </a:ext>
              </a:extLst>
            </p:cNvPr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48CF9DE-FC05-9746-8044-79B733228681}"/>
                  </a:ext>
                </a:extLst>
              </p:cNvPr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E33625D-5343-DD4D-A48F-438B0075B43C}"/>
                  </a:ext>
                </a:extLst>
              </p:cNvPr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EB14EDC-6B48-7444-B13F-AD06444EA930}"/>
                </a:ext>
              </a:extLst>
            </p:cNvPr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FF0DC7F-C497-7D46-8685-6B52ED2CF27B}"/>
                  </a:ext>
                </a:extLst>
              </p:cNvPr>
              <p:cNvCxnSpPr>
                <a:stCxn id="138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CAFFE36-B981-C049-B894-7E252F1F8491}"/>
                  </a:ext>
                </a:extLst>
              </p:cNvPr>
              <p:cNvCxnSpPr>
                <a:stCxn id="138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1C762FD-2033-6941-B927-FDD619F807FA}"/>
                </a:ext>
              </a:extLst>
            </p:cNvPr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88976FC-AEF8-804D-83F6-EDFE004B967F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BB40348-B358-264D-8F79-F8316A3F721A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ABF62F8-A4F4-1D4F-802E-BED1CB97AD72}"/>
                </a:ext>
              </a:extLst>
            </p:cNvPr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7C54C27-5F69-EC4A-9B23-AF3297B29343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0695B08-D494-5D44-8F74-CF6924E38A3E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E462C0-E573-5145-9A26-9C9C65CFC15E}"/>
                </a:ext>
              </a:extLst>
            </p:cNvPr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44D1D42-DD92-7646-B890-91094B78B011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977549A-EC23-5242-A029-ACFB86AAAA61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81C60C8-0B0B-0146-BE8D-84B079473B8D}"/>
                </a:ext>
              </a:extLst>
            </p:cNvPr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120A892-CBED-E346-A6C0-2021D8EB8A31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D0346C9-113E-0148-A11B-CF056DFE6F14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4BF1017-04E2-E34D-BDB1-608F4D3ACD0E}"/>
                </a:ext>
              </a:extLst>
            </p:cNvPr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0011340-804A-654A-A0CB-6B0516ADE328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A297AE2-4474-B94A-B8C2-977D38029D1D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E4432C6-C6EA-CE4A-A089-30FCA1F46AA0}"/>
                </a:ext>
              </a:extLst>
            </p:cNvPr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D09731-4735-6C4A-82A1-1F849FD17B79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FACAF0D-8939-4F43-91BC-07DDBF3891BD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9060A80-F8AC-5C4C-BC42-1419E45C481A}"/>
                </a:ext>
              </a:extLst>
            </p:cNvPr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DF405CEE-6C6A-594A-A150-70899C52E1F9}"/>
                  </a:ext>
                </a:extLst>
              </p:cNvPr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40E5B02-2AB9-9649-A7D9-CEAF1FE9C6FD}"/>
                  </a:ext>
                </a:extLst>
              </p:cNvPr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4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4      14     9     17    23    21     29    91     37    25     8      33      2     67    11   44</a:t>
              </a: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loud Callout 144"/>
          <p:cNvSpPr/>
          <p:nvPr/>
        </p:nvSpPr>
        <p:spPr>
          <a:xfrm>
            <a:off x="2819400" y="5181600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internal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  <p:sp>
        <p:nvSpPr>
          <p:cNvPr id="193" name="Cloud Callout 192"/>
          <p:cNvSpPr/>
          <p:nvPr/>
        </p:nvSpPr>
        <p:spPr>
          <a:xfrm>
            <a:off x="2819400" y="5178552"/>
            <a:ext cx="4114800" cy="69189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leaf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  <p:bldP spid="145" grpId="0" animBg="1"/>
      <p:bldP spid="145" grpId="1" animBg="1"/>
      <p:bldP spid="193" grpId="0" animBg="1"/>
      <p:bldP spid="1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4      14     9     17    23    21     29    91     37    25     8      33      2     67    11   44</a:t>
              </a: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Trivial </a:t>
                </a:r>
                <a:r>
                  <a:rPr lang="en-US" sz="1800" dirty="0"/>
                  <a:t>solution discussed in the last class :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 per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) 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2"/>
                <a:stretch>
                  <a:fillRect l="-617" t="-756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28956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5638800"/>
            <a:ext cx="2362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23    21     29    91     37    25     8 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20620823">
            <a:off x="2617593" y="4027003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Up Arrow 142"/>
          <p:cNvSpPr/>
          <p:nvPr/>
        </p:nvSpPr>
        <p:spPr>
          <a:xfrm rot="20620823">
            <a:off x="6304694" y="3984839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5638824" y="4484132"/>
            <a:ext cx="457176" cy="316468"/>
            <a:chOff x="2362200" y="1359932"/>
            <a:chExt cx="457176" cy="316468"/>
          </a:xfrm>
        </p:grpSpPr>
        <p:sp>
          <p:nvSpPr>
            <p:cNvPr id="196" name="Oval 19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Right Arrow 197"/>
          <p:cNvSpPr/>
          <p:nvPr/>
        </p:nvSpPr>
        <p:spPr>
          <a:xfrm>
            <a:off x="457200" y="4314479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3" grpId="0" animBg="1"/>
      <p:bldP spid="1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8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19700674">
            <a:off x="2319269" y="3189331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Up Arrow 143"/>
          <p:cNvSpPr/>
          <p:nvPr/>
        </p:nvSpPr>
        <p:spPr>
          <a:xfrm rot="19700674">
            <a:off x="5987955" y="3144845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2860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9436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7200" y="3657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953000" y="3810000"/>
            <a:ext cx="457176" cy="316468"/>
            <a:chOff x="2362200" y="1359932"/>
            <a:chExt cx="457176" cy="316468"/>
          </a:xfrm>
        </p:grpSpPr>
        <p:sp>
          <p:nvSpPr>
            <p:cNvPr id="193" name="Oval 192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Oval 197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Right Arrow 143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5" name="Group 144"/>
          <p:cNvGrpSpPr/>
          <p:nvPr/>
        </p:nvGrpSpPr>
        <p:grpSpPr>
          <a:xfrm>
            <a:off x="3581424" y="3059668"/>
            <a:ext cx="457176" cy="307777"/>
            <a:chOff x="2362200" y="1371600"/>
            <a:chExt cx="457176" cy="307777"/>
          </a:xfrm>
        </p:grpSpPr>
        <p:sp>
          <p:nvSpPr>
            <p:cNvPr id="146" name="Oval 14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62200" y="137160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3" name="Oval 192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3287361">
            <a:off x="5875849" y="2344462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4005321">
            <a:off x="3573300" y="1686616"/>
            <a:ext cx="204947" cy="78084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17457522">
            <a:off x="5874458" y="1610646"/>
            <a:ext cx="172846" cy="8759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133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6670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64008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Are we done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1" grpId="0" animBg="1"/>
      <p:bldP spid="1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Yes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400800" y="4865132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0198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7244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9718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146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562600" y="3962400"/>
            <a:ext cx="0" cy="1535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4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4832161" y="1808357"/>
            <a:ext cx="1829731" cy="2665141"/>
            <a:chOff x="1181098" y="1806498"/>
            <a:chExt cx="1829731" cy="2665141"/>
          </a:xfrm>
        </p:grpSpPr>
        <p:sp>
          <p:nvSpPr>
            <p:cNvPr id="204" name="Freeform 203"/>
            <p:cNvSpPr/>
            <p:nvPr/>
          </p:nvSpPr>
          <p:spPr>
            <a:xfrm>
              <a:off x="1204332" y="1806498"/>
              <a:ext cx="1806497" cy="2665141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178419 w 825190"/>
                <a:gd name="connsiteY2" fmla="*/ 1538869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557561 w 1081668"/>
                <a:gd name="connsiteY0" fmla="*/ 1951463 h 1951463"/>
                <a:gd name="connsiteX1" fmla="*/ 557561 w 1081668"/>
                <a:gd name="connsiteY1" fmla="*/ 1951463 h 1951463"/>
                <a:gd name="connsiteX2" fmla="*/ 434897 w 1081668"/>
                <a:gd name="connsiteY2" fmla="*/ 1538869 h 1951463"/>
                <a:gd name="connsiteX3" fmla="*/ 0 w 1081668"/>
                <a:gd name="connsiteY3" fmla="*/ 791737 h 1951463"/>
                <a:gd name="connsiteX4" fmla="*/ 1081668 w 1081668"/>
                <a:gd name="connsiteY4" fmla="*/ 0 h 1951463"/>
                <a:gd name="connsiteX5" fmla="*/ 1059366 w 1081668"/>
                <a:gd name="connsiteY5" fmla="*/ 11151 h 1951463"/>
                <a:gd name="connsiteX0" fmla="*/ 1572322 w 2096429"/>
                <a:gd name="connsiteY0" fmla="*/ 1951463 h 1951463"/>
                <a:gd name="connsiteX1" fmla="*/ 1572322 w 2096429"/>
                <a:gd name="connsiteY1" fmla="*/ 1951463 h 1951463"/>
                <a:gd name="connsiteX2" fmla="*/ 1449658 w 2096429"/>
                <a:gd name="connsiteY2" fmla="*/ 1538869 h 1951463"/>
                <a:gd name="connsiteX3" fmla="*/ 1014761 w 2096429"/>
                <a:gd name="connsiteY3" fmla="*/ 791737 h 1951463"/>
                <a:gd name="connsiteX4" fmla="*/ 2096429 w 2096429"/>
                <a:gd name="connsiteY4" fmla="*/ 0 h 1951463"/>
                <a:gd name="connsiteX5" fmla="*/ 0 w 2096429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14761 w 1572322"/>
                <a:gd name="connsiteY3" fmla="*/ 791737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37063 w 1572322"/>
                <a:gd name="connsiteY3" fmla="*/ 747132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037063 w 1806497"/>
                <a:gd name="connsiteY3" fmla="*/ 747132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338146 w 1806497"/>
                <a:gd name="connsiteY3" fmla="*/ 602166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338146 w 2230244"/>
                <a:gd name="connsiteY3" fmla="*/ 657922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271239 w 2230244"/>
                <a:gd name="connsiteY3" fmla="*/ 613317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014761 w 1672683"/>
                <a:gd name="connsiteY0" fmla="*/ 2687443 h 2687443"/>
                <a:gd name="connsiteX1" fmla="*/ 1014761 w 1672683"/>
                <a:gd name="connsiteY1" fmla="*/ 2687443 h 2687443"/>
                <a:gd name="connsiteX2" fmla="*/ 1248936 w 1672683"/>
                <a:gd name="connsiteY2" fmla="*/ 2018371 h 2687443"/>
                <a:gd name="connsiteX3" fmla="*/ 713678 w 1672683"/>
                <a:gd name="connsiteY3" fmla="*/ 1293541 h 2687443"/>
                <a:gd name="connsiteX4" fmla="*/ 1672683 w 1672683"/>
                <a:gd name="connsiteY4" fmla="*/ 680224 h 2687443"/>
                <a:gd name="connsiteX5" fmla="*/ 0 w 1672683"/>
                <a:gd name="connsiteY5" fmla="*/ 0 h 2687443"/>
                <a:gd name="connsiteX0" fmla="*/ 1014761 w 1806497"/>
                <a:gd name="connsiteY0" fmla="*/ 2687443 h 2687443"/>
                <a:gd name="connsiteX1" fmla="*/ 1014761 w 1806497"/>
                <a:gd name="connsiteY1" fmla="*/ 2687443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304693 w 1806497"/>
                <a:gd name="connsiteY0" fmla="*/ 2620536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38507 w 1806497"/>
                <a:gd name="connsiteY0" fmla="*/ 264283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497" h="2665141">
                  <a:moveTo>
                    <a:pt x="1449658" y="2553628"/>
                  </a:moveTo>
                  <a:cubicBezTo>
                    <a:pt x="1505414" y="2691160"/>
                    <a:pt x="1427356" y="2416097"/>
                    <a:pt x="1483112" y="2665141"/>
                  </a:cubicBezTo>
                  <a:lnTo>
                    <a:pt x="1248936" y="2018371"/>
                  </a:lnTo>
                  <a:lnTo>
                    <a:pt x="713678" y="1293541"/>
                  </a:lnTo>
                  <a:lnTo>
                    <a:pt x="1806497" y="59101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 flipV="1">
              <a:off x="1181098" y="1806498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36564" y="1828800"/>
            <a:ext cx="2635436" cy="2667000"/>
            <a:chOff x="1936564" y="1828800"/>
            <a:chExt cx="2635436" cy="2667000"/>
          </a:xfrm>
        </p:grpSpPr>
        <p:cxnSp>
          <p:nvCxnSpPr>
            <p:cNvPr id="7" name="Straight Connector 6"/>
            <p:cNvCxnSpPr>
              <a:stCxn id="195" idx="0"/>
            </p:cNvCxnSpPr>
            <p:nvPr/>
          </p:nvCxnSpPr>
          <p:spPr>
            <a:xfrm flipH="1" flipV="1">
              <a:off x="2514600" y="3962400"/>
              <a:ext cx="152400" cy="533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1936564" y="3048000"/>
              <a:ext cx="578036" cy="914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1936564" y="2546164"/>
              <a:ext cx="775073" cy="51491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71800" y="1884558"/>
              <a:ext cx="1447800" cy="553842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267200" y="1828800"/>
              <a:ext cx="304800" cy="99691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2667000" y="6248400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What path was followed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6" grpId="0" animBg="1"/>
      <p:bldP spid="2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Increment the value stored at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Keep repeating the following </a:t>
                </a:r>
                <a:r>
                  <a:rPr lang="en-US" sz="2000" b="1" dirty="0"/>
                  <a:t>step</a:t>
                </a:r>
                <a:r>
                  <a:rPr lang="en-US" sz="2000" dirty="0"/>
                  <a:t> as long as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) &lt;&gt;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Move up by one step simultaneously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v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left child </a:t>
                </a:r>
                <a:r>
                  <a:rPr lang="en-US" sz="2000" dirty="0"/>
                  <a:t>of its parent, increment value stored in sibling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right child </a:t>
                </a:r>
                <a:r>
                  <a:rPr lang="en-US" sz="2000" dirty="0"/>
                  <a:t>of its parent, increment value stored in sibling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Executing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Report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Keep moving up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 keep adding the value of all the nodes on the path to the root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343400"/>
            <a:ext cx="6400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an efficient implementation of the tree data structure for these two algorithms?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5791200"/>
            <a:ext cx="4953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Realize that it was a </a:t>
            </a:r>
            <a:r>
              <a:rPr lang="en-US" b="1" dirty="0">
                <a:solidFill>
                  <a:srgbClr val="7030A0"/>
                </a:solidFill>
              </a:rPr>
              <a:t>complete </a:t>
            </a:r>
            <a:r>
              <a:rPr lang="en-US" b="1" dirty="0">
                <a:solidFill>
                  <a:schemeClr val="tx1"/>
                </a:solidFill>
              </a:rPr>
              <a:t>binary tree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9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Exploiting complete binary tree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/>
                  <a:t>Data structure:  </a:t>
                </a:r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of size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into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check if a node is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r="-96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1                                                                     2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3                               4                                  5                              6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7               8               9              10               11            12             13              14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15    16    17     18    19    20    21     22    23    24     25     26   27    28     29     30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156" y="606254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child </a:t>
            </a:r>
            <a:r>
              <a:rPr lang="en-US" dirty="0"/>
              <a:t>or </a:t>
            </a:r>
            <a:r>
              <a:rPr lang="en-US" b="1" dirty="0"/>
              <a:t>right child </a:t>
            </a:r>
            <a:r>
              <a:rPr lang="en-US" dirty="0"/>
              <a:t>of its parent ?</a:t>
            </a:r>
          </a:p>
        </p:txBody>
      </p:sp>
    </p:spTree>
    <p:extLst>
      <p:ext uri="{BB962C8B-B14F-4D97-AF65-F5344CB8AC3E}">
        <p14:creationId xmlns:p14="http://schemas.microsoft.com/office/powerpoint/2010/main" val="424234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The only solution </a:t>
                </a:r>
                <a:r>
                  <a:rPr lang="en-US" sz="1800" b="1" dirty="0">
                    <a:solidFill>
                      <a:srgbClr val="006C31"/>
                    </a:solidFill>
                    <a:sym typeface="Wingdings" pitchFamily="2" charset="2"/>
                  </a:rPr>
                  <a:t>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the source of difficulty in breaking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 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barrier for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b="1" dirty="0"/>
                  <a:t>()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we need to </a:t>
                </a:r>
                <a:r>
                  <a:rPr lang="en-US" sz="1800" b="1" dirty="0"/>
                  <a:t>explicitly maintain </a:t>
                </a:r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who asked/inspired us to maintain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explicitly.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 1.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incomplete understanding </a:t>
                </a:r>
                <a:r>
                  <a:rPr lang="en-US" sz="1800" dirty="0"/>
                  <a:t>of the problem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</a:t>
                </a:r>
                <a:r>
                  <a:rPr lang="en-US" sz="1800" b="1" dirty="0"/>
                  <a:t>2.</a:t>
                </a:r>
                <a:r>
                  <a:rPr lang="en-US" sz="1800" dirty="0"/>
                  <a:t> </a:t>
                </a:r>
                <a:r>
                  <a:rPr lang="en-US" sz="1800" b="1" dirty="0"/>
                  <a:t>conditioning</a:t>
                </a:r>
                <a:r>
                  <a:rPr lang="en-US" sz="1800" dirty="0"/>
                  <a:t> based on incomplete understanding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  <a:blipFill>
                <a:blip r:embed="rId2"/>
                <a:stretch>
                  <a:fillRect l="-589" t="-713"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MultiIncrement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MultiIncrement(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   …   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…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</a:t>
                </a:r>
                <a:r>
                  <a:rPr lang="en-US" sz="2000" b="1" dirty="0">
                    <a:sym typeface="Wingdings" pitchFamily="2" charset="2"/>
                  </a:rPr>
                  <a:t>      …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811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&lt;&gt;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3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197" r="-13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31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696" t="-8197" r="-107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660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696" t="-8197" r="-11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>
                    <a:sym typeface="Wingdings" pitchFamily="2" charset="2"/>
                  </a:rPr>
                  <a:t> +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return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70C0"/>
                </a:solidFill>
              </a:rPr>
              <a:t> solution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Multi-Increment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data structure of size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maintaining a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=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≺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() operation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The only solution </a:t>
                </a:r>
                <a:r>
                  <a:rPr lang="en-US" sz="1800" b="1" dirty="0">
                    <a:solidFill>
                      <a:srgbClr val="006C31"/>
                    </a:solidFill>
                    <a:sym typeface="Wingdings" pitchFamily="2" charset="2"/>
                  </a:rPr>
                  <a:t>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  <a:blipFill>
                <a:blip r:embed="rId2"/>
                <a:stretch>
                  <a:fillRect l="-589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E50334-3DA5-8640-B12A-A8E4F16A3EAB}"/>
              </a:ext>
            </a:extLst>
          </p:cNvPr>
          <p:cNvSpPr txBox="1"/>
          <p:nvPr/>
        </p:nvSpPr>
        <p:spPr>
          <a:xfrm>
            <a:off x="2133600" y="6352143"/>
            <a:ext cx="319202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need to maintain </a:t>
            </a:r>
            <a:r>
              <a:rPr lang="en-US" sz="1800" b="1" dirty="0">
                <a:solidFill>
                  <a:srgbClr val="0070C0"/>
                </a:solidFill>
              </a:rPr>
              <a:t>S </a:t>
            </a:r>
            <a:r>
              <a:rPr lang="en-US" b="1" u="sng" dirty="0"/>
              <a:t>explicitly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2237F-7977-4E48-BA34-6CD468004CFB}"/>
              </a:ext>
            </a:extLst>
          </p:cNvPr>
          <p:cNvSpPr txBox="1"/>
          <p:nvPr/>
        </p:nvSpPr>
        <p:spPr>
          <a:xfrm>
            <a:off x="2133600" y="5560142"/>
            <a:ext cx="33157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is the source of this belief ?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77D3EE3-DC18-CC42-A50A-F90D1535E09E}"/>
              </a:ext>
            </a:extLst>
          </p:cNvPr>
          <p:cNvSpPr/>
          <p:nvPr/>
        </p:nvSpPr>
        <p:spPr>
          <a:xfrm rot="2684137">
            <a:off x="3084972" y="6079608"/>
            <a:ext cx="914400" cy="914400"/>
          </a:xfrm>
          <a:prstGeom prst="plus">
            <a:avLst>
              <a:gd name="adj" fmla="val 443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EB456-F004-734D-A54B-DD0576FC89AE}"/>
              </a:ext>
            </a:extLst>
          </p:cNvPr>
          <p:cNvSpPr/>
          <p:nvPr/>
        </p:nvSpPr>
        <p:spPr>
          <a:xfrm flipV="1">
            <a:off x="762000" y="1919646"/>
            <a:ext cx="1143000" cy="442553"/>
          </a:xfrm>
          <a:prstGeom prst="roundRect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 efficient solution of 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Explore ways to maintain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 </a:t>
                </a:r>
                <a:r>
                  <a:rPr lang="en-US" sz="2000" b="1" dirty="0"/>
                  <a:t>implicitly</a:t>
                </a:r>
                <a:r>
                  <a:rPr lang="en-US" sz="2000" dirty="0"/>
                  <a:t>  such that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is efficient.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is efficient too.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Main hurdle: </a:t>
                </a:r>
                <a:r>
                  <a:rPr lang="en-US" sz="2000" dirty="0"/>
                  <a:t>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efficiently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9600" y="2362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8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</a:t>
            </a:r>
            <a:r>
              <a:rPr lang="en-US" u="sng" dirty="0">
                <a:solidFill>
                  <a:srgbClr val="7030A0"/>
                </a:solidFill>
              </a:rPr>
              <a:t>systematic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Journey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to the </a:t>
            </a:r>
            <a:r>
              <a:rPr lang="en-US" dirty="0">
                <a:solidFill>
                  <a:srgbClr val="002060"/>
                </a:solidFill>
              </a:rPr>
              <a:t>solution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motivating</a:t>
            </a:r>
            <a:r>
              <a:rPr lang="en-US" sz="3200" b="1" dirty="0"/>
              <a:t> problem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numbers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number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21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88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5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1 0 0 0 0 0 0  0 0 0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0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1 0 0 1 0 1 1  0 0 1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974" r="-392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/>
          <p:cNvSpPr/>
          <p:nvPr/>
        </p:nvSpPr>
        <p:spPr>
          <a:xfrm>
            <a:off x="6096000" y="3128641"/>
            <a:ext cx="3048000" cy="12147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it is too trivial, try to answer the problem of next slide.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1822" y="22860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sum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8044" y="228600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 </a:t>
            </a:r>
            <a:r>
              <a:rPr lang="en-US" sz="2000" b="1" u="sng" dirty="0"/>
              <a:t>a few</a:t>
            </a:r>
            <a:r>
              <a:rPr lang="en-US" sz="2000" dirty="0"/>
              <a:t> numbers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79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interval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6312" y="2209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union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8196" y="2209800"/>
            <a:ext cx="292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u="sng" dirty="0"/>
              <a:t>a few </a:t>
            </a:r>
            <a:r>
              <a:rPr lang="en-US" sz="2000" b="1" dirty="0"/>
              <a:t>intervals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  <p:bldP spid="29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2438400" y="2057401"/>
            <a:ext cx="3886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b="1" dirty="0">
                <a:solidFill>
                  <a:srgbClr val="7030A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previous problem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6" grpId="0"/>
      <p:bldP spid="77" grpId="0"/>
      <p:bldP spid="78" grpId="0"/>
      <p:bldP spid="5" grpId="0" animBg="1"/>
      <p:bldP spid="5" grpId="1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11908</TotalTime>
  <Words>2821</Words>
  <Application>Microsoft Macintosh PowerPoint</Application>
  <PresentationFormat>On-screen Show (4:3)</PresentationFormat>
  <Paragraphs>543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Data Structures and Algorithms (ESO207A)</vt:lpstr>
      <vt:lpstr>Problem 1</vt:lpstr>
      <vt:lpstr>Problem 1</vt:lpstr>
      <vt:lpstr>Problem 1</vt:lpstr>
      <vt:lpstr>Towards efficient solution of Problem 1</vt:lpstr>
      <vt:lpstr>A systematic Journey  to the solution </vt:lpstr>
      <vt:lpstr>A motivating problem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</vt:lpstr>
      <vt:lpstr>Extension to intervals</vt:lpstr>
      <vt:lpstr>PowerPoint Presentation</vt:lpstr>
      <vt:lpstr>Which data structure emerges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Multi-Increment(i, j, ∆) efficiently</vt:lpstr>
      <vt:lpstr>Executing Report(i) efficiently</vt:lpstr>
      <vt:lpstr>Exploiting complete binary tree structure</vt:lpstr>
      <vt:lpstr>MultiIncrement(i, j, ∆)</vt:lpstr>
      <vt:lpstr>Report(i)</vt:lpstr>
      <vt:lpstr>The solution of Multi-Increment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1174</cp:revision>
  <dcterms:created xsi:type="dcterms:W3CDTF">2011-12-03T04:13:03Z</dcterms:created>
  <dcterms:modified xsi:type="dcterms:W3CDTF">2022-10-21T17:13:48Z</dcterms:modified>
</cp:coreProperties>
</file>