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9"/>
  </p:notesMasterIdLst>
  <p:sldIdLst>
    <p:sldId id="404" r:id="rId2"/>
    <p:sldId id="417" r:id="rId3"/>
    <p:sldId id="418" r:id="rId4"/>
    <p:sldId id="419" r:id="rId5"/>
    <p:sldId id="433" r:id="rId6"/>
    <p:sldId id="434" r:id="rId7"/>
    <p:sldId id="435" r:id="rId8"/>
    <p:sldId id="436" r:id="rId9"/>
    <p:sldId id="373" r:id="rId10"/>
    <p:sldId id="438" r:id="rId11"/>
    <p:sldId id="422" r:id="rId12"/>
    <p:sldId id="354" r:id="rId13"/>
    <p:sldId id="375" r:id="rId14"/>
    <p:sldId id="376" r:id="rId15"/>
    <p:sldId id="374" r:id="rId16"/>
    <p:sldId id="443" r:id="rId17"/>
    <p:sldId id="405" r:id="rId18"/>
    <p:sldId id="377" r:id="rId19"/>
    <p:sldId id="378" r:id="rId20"/>
    <p:sldId id="406" r:id="rId21"/>
    <p:sldId id="407" r:id="rId22"/>
    <p:sldId id="381" r:id="rId23"/>
    <p:sldId id="413" r:id="rId24"/>
    <p:sldId id="382" r:id="rId25"/>
    <p:sldId id="383" r:id="rId26"/>
    <p:sldId id="387" r:id="rId27"/>
    <p:sldId id="385" r:id="rId28"/>
    <p:sldId id="445" r:id="rId29"/>
    <p:sldId id="369" r:id="rId30"/>
    <p:sldId id="390" r:id="rId31"/>
    <p:sldId id="389" r:id="rId32"/>
    <p:sldId id="398" r:id="rId33"/>
    <p:sldId id="388" r:id="rId34"/>
    <p:sldId id="391" r:id="rId35"/>
    <p:sldId id="371" r:id="rId36"/>
    <p:sldId id="392" r:id="rId37"/>
    <p:sldId id="384" r:id="rId38"/>
    <p:sldId id="409" r:id="rId39"/>
    <p:sldId id="410" r:id="rId40"/>
    <p:sldId id="411" r:id="rId41"/>
    <p:sldId id="415" r:id="rId42"/>
    <p:sldId id="414" r:id="rId43"/>
    <p:sldId id="416" r:id="rId44"/>
    <p:sldId id="399" r:id="rId45"/>
    <p:sldId id="395" r:id="rId46"/>
    <p:sldId id="400" r:id="rId47"/>
    <p:sldId id="366" r:id="rId48"/>
    <p:sldId id="370" r:id="rId49"/>
    <p:sldId id="412" r:id="rId50"/>
    <p:sldId id="446" r:id="rId51"/>
    <p:sldId id="423" r:id="rId52"/>
    <p:sldId id="424" r:id="rId53"/>
    <p:sldId id="425" r:id="rId54"/>
    <p:sldId id="426" r:id="rId55"/>
    <p:sldId id="447" r:id="rId56"/>
    <p:sldId id="448" r:id="rId57"/>
    <p:sldId id="429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13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200.png"/><Relationship Id="rId5" Type="http://schemas.openxmlformats.org/officeDocument/2006/relationships/image" Target="../media/image20.png"/><Relationship Id="rId10" Type="http://schemas.openxmlformats.org/officeDocument/2006/relationships/image" Target="../media/image1100.png"/><Relationship Id="rId4" Type="http://schemas.openxmlformats.org/officeDocument/2006/relationships/image" Target="../media/image18.png"/><Relationship Id="rId9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12.png"/><Relationship Id="rId7" Type="http://schemas.openxmlformats.org/officeDocument/2006/relationships/image" Target="../media/image1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38.png"/><Relationship Id="rId3" Type="http://schemas.openxmlformats.org/officeDocument/2006/relationships/image" Target="../media/image311.png"/><Relationship Id="rId7" Type="http://schemas.openxmlformats.org/officeDocument/2006/relationships/image" Target="../media/image1100.pn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.png"/><Relationship Id="rId5" Type="http://schemas.openxmlformats.org/officeDocument/2006/relationships/image" Target="../media/image110.png"/><Relationship Id="rId10" Type="http://schemas.openxmlformats.org/officeDocument/2006/relationships/image" Target="../media/image102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2.png"/><Relationship Id="rId4" Type="http://schemas.openxmlformats.org/officeDocument/2006/relationships/image" Target="../media/image17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3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31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Magical application of binary trees – 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 for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/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600" dirty="0"/>
                  <a:t>Let the initial sequence be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=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/>
                  <a:t>)   update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to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r>
                  <a:rPr lang="en-US" sz="16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3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3283" y="4462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9147" y="4785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63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5943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554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/>
              <a:t>Problem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Ponder over ways to use the completer binary tree structure for solving this problem. The slides of the solution sketch is appended </a:t>
                </a:r>
                <a:r>
                  <a:rPr lang="en-US" sz="1800" u="sng" dirty="0"/>
                  <a:t>at the end of this lecture</a:t>
                </a:r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593" t="-727" b="-5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3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Rooted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Revisiting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extending 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 we gave: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Examples: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    </a:t>
            </a:r>
            <a:r>
              <a:rPr lang="en-US" sz="1600" b="1" dirty="0"/>
              <a:t>Binary search trees, </a:t>
            </a:r>
          </a:p>
          <a:p>
            <a:pPr marL="0" indent="0">
              <a:buNone/>
            </a:pPr>
            <a:r>
              <a:rPr lang="en-US" sz="1600" b="1" dirty="0"/>
              <a:t>                    BFS tree.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69342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31966" y="4070163"/>
              <a:ext cx="349432" cy="425637"/>
              <a:chOff x="1631768" y="3384363"/>
              <a:chExt cx="349432" cy="425637"/>
            </a:xfrm>
          </p:grpSpPr>
          <p:cxnSp>
            <p:nvCxnSpPr>
              <p:cNvPr id="169" name="Straight Arrow Connector 168"/>
              <p:cNvCxnSpPr>
                <a:stCxn id="100" idx="4"/>
              </p:cNvCxnSpPr>
              <p:nvPr/>
            </p:nvCxnSpPr>
            <p:spPr>
              <a:xfrm flipH="1">
                <a:off x="1631768" y="3429000"/>
                <a:ext cx="120834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H="1">
              <a:off x="4038603" y="4114800"/>
              <a:ext cx="152397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203761" y="40701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6781800" y="40701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696203" y="4070163"/>
              <a:ext cx="457197" cy="425637"/>
              <a:chOff x="1524003" y="3384363"/>
              <a:chExt cx="457197" cy="425637"/>
            </a:xfrm>
          </p:grpSpPr>
          <p:cxnSp>
            <p:nvCxnSpPr>
              <p:cNvPr id="184" name="Straight Arrow Connector 183"/>
              <p:cNvCxnSpPr>
                <a:stCxn id="94" idx="4"/>
              </p:cNvCxnSpPr>
              <p:nvPr/>
            </p:nvCxnSpPr>
            <p:spPr>
              <a:xfrm flipH="1">
                <a:off x="1524003" y="3429000"/>
                <a:ext cx="2285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100" idx="3"/>
            </p:cNvCxnSpPr>
            <p:nvPr/>
          </p:nvCxnSpPr>
          <p:spPr>
            <a:xfrm flipH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94" idx="3"/>
              <a:endCxn id="81" idx="7"/>
            </p:cNvCxnSpPr>
            <p:nvPr/>
          </p:nvCxnSpPr>
          <p:spPr>
            <a:xfrm flipH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>
              <a:endCxn id="192" idx="0"/>
            </p:cNvCxnSpPr>
            <p:nvPr/>
          </p:nvCxnSpPr>
          <p:spPr>
            <a:xfrm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205353" y="1309658"/>
            <a:ext cx="3322165" cy="1020980"/>
          </a:xfrm>
          <a:prstGeom prst="cloudCallout">
            <a:avLst>
              <a:gd name="adj1" fmla="val -34655"/>
              <a:gd name="adj2" fmla="val 790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chemeClr val="tx1"/>
                </a:solidFill>
              </a:rPr>
              <a:t>data structure </a:t>
            </a:r>
            <a:r>
              <a:rPr lang="en-US" dirty="0">
                <a:solidFill>
                  <a:schemeClr val="tx1"/>
                </a:solidFill>
              </a:rPr>
              <a:t>will you use ?</a:t>
            </a:r>
          </a:p>
        </p:txBody>
      </p:sp>
    </p:spTree>
    <p:extLst>
      <p:ext uri="{BB962C8B-B14F-4D97-AF65-F5344CB8AC3E}">
        <p14:creationId xmlns:p14="http://schemas.microsoft.com/office/powerpoint/2010/main" val="240466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</a:t>
            </a:r>
            <a:r>
              <a:rPr lang="en-US" sz="1800" dirty="0"/>
              <a:t>what data structure can be used for representing a rooted tree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1:</a:t>
            </a:r>
          </a:p>
          <a:p>
            <a:r>
              <a:rPr lang="en-US" sz="1800" dirty="0"/>
              <a:t>Each node stores a list of its children.</a:t>
            </a:r>
          </a:p>
          <a:p>
            <a:r>
              <a:rPr lang="en-US" sz="1800" dirty="0"/>
              <a:t>To access the tree, we keep a pointer to the root node.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1800" dirty="0"/>
              <a:t>(there is no way to access any node (other than root) directly in this data structure)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2: </a:t>
            </a:r>
            <a:r>
              <a:rPr lang="en-US" sz="2000" b="1" dirty="0"/>
              <a:t>(</a:t>
            </a:r>
            <a:r>
              <a:rPr lang="en-US" sz="2000" dirty="0"/>
              <a:t>If nodes are labeled in a </a:t>
            </a:r>
            <a:r>
              <a:rPr lang="en-US" sz="2000" u="sng" dirty="0"/>
              <a:t>contiguous</a:t>
            </a:r>
            <a:r>
              <a:rPr lang="en-US" sz="2000" dirty="0"/>
              <a:t> range [</a:t>
            </a:r>
            <a:r>
              <a:rPr lang="en-US" sz="2000" dirty="0">
                <a:solidFill>
                  <a:srgbClr val="0070C0"/>
                </a:solidFill>
              </a:rPr>
              <a:t>0..n-1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r>
              <a:rPr lang="en-US" sz="1800" dirty="0"/>
              <a:t>       rooted tree becomes an instance of a </a:t>
            </a:r>
            <a:r>
              <a:rPr lang="en-US" sz="1800" b="1" dirty="0"/>
              <a:t>directed graph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    So we may </a:t>
            </a:r>
            <a:r>
              <a:rPr lang="en-US" sz="2000" dirty="0"/>
              <a:t>u</a:t>
            </a:r>
            <a:r>
              <a:rPr lang="en-US" sz="1800" dirty="0"/>
              <a:t>se </a:t>
            </a:r>
            <a:r>
              <a:rPr lang="en-US" sz="1800" b="1" dirty="0"/>
              <a:t>adjacency list </a:t>
            </a:r>
            <a:r>
              <a:rPr lang="en-US" sz="1800" dirty="0"/>
              <a:t>representation.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7030A0"/>
                </a:solidFill>
              </a:rPr>
              <a:t>Advantage</a:t>
            </a:r>
            <a:r>
              <a:rPr lang="en-US" sz="1800" dirty="0"/>
              <a:t>:            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498068"/>
            <a:ext cx="33588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access each node directly.</a:t>
            </a:r>
          </a:p>
        </p:txBody>
      </p:sp>
    </p:spTree>
    <p:extLst>
      <p:ext uri="{BB962C8B-B14F-4D97-AF65-F5344CB8AC3E}">
        <p14:creationId xmlns:p14="http://schemas.microsoft.com/office/powerpoint/2010/main" val="39249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</a:t>
            </a:r>
            <a:r>
              <a:rPr lang="en-US" sz="3200" b="1" dirty="0"/>
              <a:t>the definition of </a:t>
            </a:r>
            <a:r>
              <a:rPr lang="en-US" sz="3200" b="1" dirty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Extended Definition: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Type 1:</a:t>
            </a:r>
            <a:r>
              <a:rPr lang="en-US" sz="1600" dirty="0"/>
              <a:t> 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03" name="Group 202"/>
            <p:cNvGrpSpPr/>
            <p:nvPr/>
          </p:nvGrpSpPr>
          <p:grpSpPr>
            <a:xfrm>
              <a:off x="1143000" y="1676400"/>
              <a:ext cx="7086600" cy="3124200"/>
              <a:chOff x="1143000" y="1676400"/>
              <a:chExt cx="7086600" cy="31242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1143000" y="4495800"/>
                <a:ext cx="7086600" cy="304800"/>
                <a:chOff x="1143000" y="4495800"/>
                <a:chExt cx="7086600" cy="3048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1143000" y="4495800"/>
                  <a:ext cx="3048000" cy="304800"/>
                  <a:chOff x="1143000" y="4495800"/>
                  <a:chExt cx="3048000" cy="304800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143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1600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3048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667000" y="4495800"/>
                  <a:ext cx="5562600" cy="304800"/>
                  <a:chOff x="-990600" y="4495800"/>
                  <a:chExt cx="5562600" cy="304800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-990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971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4267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5" name="Group 204"/>
              <p:cNvGrpSpPr/>
              <p:nvPr/>
            </p:nvGrpSpPr>
            <p:grpSpPr>
              <a:xfrm>
                <a:off x="1371600" y="38100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7" name="Oval 256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828800" y="30480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47" name="Oval 246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67000" y="22860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/>
              <p:cNvSpPr/>
              <p:nvPr/>
            </p:nvSpPr>
            <p:spPr>
              <a:xfrm>
                <a:off x="4572000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Arrow Connector 208"/>
              <p:cNvCxnSpPr>
                <a:stCxn id="208" idx="2"/>
                <a:endCxn id="243" idx="6"/>
              </p:cNvCxnSpPr>
              <p:nvPr/>
            </p:nvCxnSpPr>
            <p:spPr>
              <a:xfrm flipH="1">
                <a:off x="2971800" y="18288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endCxn id="244" idx="1"/>
              </p:cNvCxnSpPr>
              <p:nvPr/>
            </p:nvCxnSpPr>
            <p:spPr>
              <a:xfrm>
                <a:off x="4876800" y="18288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Group 210"/>
              <p:cNvGrpSpPr/>
              <p:nvPr/>
            </p:nvGrpSpPr>
            <p:grpSpPr>
              <a:xfrm>
                <a:off x="1936564" y="2546163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241" name="Straight Arrow Connector 240"/>
                <p:cNvCxnSpPr>
                  <a:stCxn id="243" idx="3"/>
                </p:cNvCxnSpPr>
                <p:nvPr/>
              </p:nvCxnSpPr>
              <p:spPr>
                <a:xfrm flipH="1">
                  <a:off x="1936564" y="2546163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>
                  <a:stCxn id="243" idx="5"/>
                  <a:endCxn id="250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>
                <a:off x="5625728" y="2514600"/>
                <a:ext cx="1765672" cy="564963"/>
                <a:chOff x="1936565" y="2483037"/>
                <a:chExt cx="1765672" cy="564963"/>
              </a:xfrm>
            </p:grpSpPr>
            <p:cxnSp>
              <p:nvCxnSpPr>
                <p:cNvPr id="239" name="Straight Arrow Connector 238"/>
                <p:cNvCxnSpPr>
                  <a:stCxn id="244" idx="3"/>
                </p:cNvCxnSpPr>
                <p:nvPr/>
              </p:nvCxnSpPr>
              <p:spPr>
                <a:xfrm flipH="1">
                  <a:off x="1936565" y="2514600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Arrow Connector 212"/>
              <p:cNvCxnSpPr>
                <a:stCxn id="249" idx="3"/>
                <a:endCxn id="257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/>
              <p:cNvGrpSpPr/>
              <p:nvPr/>
            </p:nvGrpSpPr>
            <p:grpSpPr>
              <a:xfrm>
                <a:off x="33528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7" name="Straight Arrow Connector 23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51816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5" name="Straight Arrow Connector 234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69342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1295402" y="4070163"/>
                <a:ext cx="457198" cy="425637"/>
                <a:chOff x="1524002" y="3384363"/>
                <a:chExt cx="457198" cy="425637"/>
              </a:xfrm>
            </p:grpSpPr>
            <p:cxnSp>
              <p:nvCxnSpPr>
                <p:cNvPr id="231" name="Straight Arrow Connector 230"/>
                <p:cNvCxnSpPr>
                  <a:stCxn id="257" idx="3"/>
                </p:cNvCxnSpPr>
                <p:nvPr/>
              </p:nvCxnSpPr>
              <p:spPr>
                <a:xfrm flipH="1">
                  <a:off x="1524002" y="3384363"/>
                  <a:ext cx="120835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57" idx="5"/>
                </p:cNvCxnSpPr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>
                <a:off x="3231966" y="4070163"/>
                <a:ext cx="349432" cy="425637"/>
                <a:chOff x="1631768" y="3384363"/>
                <a:chExt cx="349432" cy="425637"/>
              </a:xfrm>
            </p:grpSpPr>
            <p:cxnSp>
              <p:nvCxnSpPr>
                <p:cNvPr id="229" name="Straight Arrow Connector 228"/>
                <p:cNvCxnSpPr>
                  <a:stCxn id="258" idx="4"/>
                </p:cNvCxnSpPr>
                <p:nvPr/>
              </p:nvCxnSpPr>
              <p:spPr>
                <a:xfrm flipH="1">
                  <a:off x="1631768" y="3429000"/>
                  <a:ext cx="120834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4038603" y="4114800"/>
                <a:ext cx="1523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6781800" y="40701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/>
              <p:cNvGrpSpPr/>
              <p:nvPr/>
            </p:nvGrpSpPr>
            <p:grpSpPr>
              <a:xfrm>
                <a:off x="7696203" y="4070163"/>
                <a:ext cx="457197" cy="425637"/>
                <a:chOff x="1524003" y="3384363"/>
                <a:chExt cx="457197" cy="425637"/>
              </a:xfrm>
            </p:grpSpPr>
            <p:cxnSp>
              <p:nvCxnSpPr>
                <p:cNvPr id="227" name="Straight Arrow Connector 226"/>
                <p:cNvCxnSpPr>
                  <a:stCxn id="256" idx="4"/>
                </p:cNvCxnSpPr>
                <p:nvPr/>
              </p:nvCxnSpPr>
              <p:spPr>
                <a:xfrm flipH="1">
                  <a:off x="1524003" y="3429000"/>
                  <a:ext cx="228597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Arrow Connector 222"/>
              <p:cNvCxnSpPr>
                <a:stCxn id="258" idx="3"/>
              </p:cNvCxnSpPr>
              <p:nvPr/>
            </p:nvCxnSpPr>
            <p:spPr>
              <a:xfrm flipH="1">
                <a:off x="2819400" y="4070163"/>
                <a:ext cx="425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56" idx="3"/>
                <a:endCxn id="265" idx="7"/>
              </p:cNvCxnSpPr>
              <p:nvPr/>
            </p:nvCxnSpPr>
            <p:spPr>
              <a:xfrm flipH="1">
                <a:off x="7346763" y="4070163"/>
                <a:ext cx="4702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2667000" y="3048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endCxn id="225" idx="0"/>
              </p:cNvCxnSpPr>
              <p:nvPr/>
            </p:nvCxnSpPr>
            <p:spPr>
              <a:xfrm>
                <a:off x="2819400" y="2590800"/>
                <a:ext cx="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Oval 272"/>
            <p:cNvSpPr/>
            <p:nvPr/>
          </p:nvSpPr>
          <p:spPr>
            <a:xfrm>
              <a:off x="5943600" y="3810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</a:t>
            </a:r>
            <a:r>
              <a:rPr lang="en-US" sz="3200" b="1" dirty="0"/>
              <a:t>the definition of </a:t>
            </a:r>
            <a:r>
              <a:rPr lang="en-US" sz="3200" b="1" dirty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Extended Definition: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Type 1:</a:t>
            </a:r>
            <a:r>
              <a:rPr lang="en-US" sz="1600" dirty="0"/>
              <a:t> 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</a:t>
            </a:r>
            <a:r>
              <a:rPr lang="en-US" sz="1600" b="1" dirty="0"/>
              <a:t>OR</a:t>
            </a:r>
          </a:p>
          <a:p>
            <a:pPr marL="0" indent="0">
              <a:buNone/>
            </a:pPr>
            <a:r>
              <a:rPr lang="en-US" sz="1600" b="1" dirty="0"/>
              <a:t>Type 2:</a:t>
            </a:r>
            <a:r>
              <a:rPr lang="en-US" sz="1600" dirty="0"/>
              <a:t> Every vertex, except root, has </a:t>
            </a:r>
            <a:r>
              <a:rPr lang="en-US" sz="1600" u="sng" dirty="0"/>
              <a:t>exactly one </a:t>
            </a:r>
            <a:r>
              <a:rPr lang="en-US" sz="1600" b="1" u="sng" dirty="0"/>
              <a:t>outgoing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to</a:t>
            </a:r>
            <a:r>
              <a:rPr lang="en-US" sz="1600" dirty="0"/>
              <a:t>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162" idx="7"/>
              <a:endCxn id="93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64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48" name="Straight Arrow Connector 147"/>
              <p:cNvCxnSpPr>
                <a:stCxn id="173" idx="7"/>
                <a:endCxn id="162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74" idx="1"/>
                <a:endCxn id="162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46" name="Straight Arrow Connector 145"/>
              <p:cNvCxnSpPr>
                <a:stCxn id="167" idx="7"/>
                <a:endCxn id="164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endCxn id="164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86" idx="0"/>
              <a:endCxn id="173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44" name="Straight Arrow Connector 143"/>
              <p:cNvCxnSpPr>
                <a:stCxn id="187" idx="0"/>
                <a:endCxn id="174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88" idx="0"/>
                <a:endCxn id="174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42" name="Straight Arrow Connector 141"/>
              <p:cNvCxnSpPr>
                <a:endCxn id="167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40" name="Straight Arrow Connector 139"/>
              <p:cNvCxnSpPr>
                <a:endCxn id="171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82" idx="1"/>
                <a:endCxn id="171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33" name="Straight Arrow Connector 132"/>
              <p:cNvCxnSpPr>
                <a:stCxn id="198" idx="0"/>
                <a:endCxn id="186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99" idx="0"/>
                <a:endCxn id="186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87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28" name="Straight Arrow Connector 127"/>
              <p:cNvCxnSpPr>
                <a:stCxn id="196" idx="7"/>
                <a:endCxn id="182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97" idx="0"/>
                <a:endCxn id="182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94" idx="0"/>
              <a:endCxn id="187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95" idx="7"/>
              <a:endCxn id="182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68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</a:t>
            </a:r>
            <a:r>
              <a:rPr lang="en-US" sz="3200" b="1" dirty="0"/>
              <a:t>the definition of </a:t>
            </a:r>
            <a:r>
              <a:rPr lang="en-US" sz="3200" b="1" dirty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162" idx="7"/>
              <a:endCxn id="93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64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48" name="Straight Arrow Connector 147"/>
              <p:cNvCxnSpPr>
                <a:stCxn id="173" idx="7"/>
                <a:endCxn id="162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74" idx="1"/>
                <a:endCxn id="162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46" name="Straight Arrow Connector 145"/>
              <p:cNvCxnSpPr>
                <a:stCxn id="167" idx="7"/>
                <a:endCxn id="164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endCxn id="164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86" idx="0"/>
              <a:endCxn id="173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44" name="Straight Arrow Connector 143"/>
              <p:cNvCxnSpPr>
                <a:stCxn id="187" idx="0"/>
                <a:endCxn id="174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88" idx="0"/>
                <a:endCxn id="174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42" name="Straight Arrow Connector 141"/>
              <p:cNvCxnSpPr>
                <a:endCxn id="167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40" name="Straight Arrow Connector 139"/>
              <p:cNvCxnSpPr>
                <a:endCxn id="171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82" idx="1"/>
                <a:endCxn id="171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33" name="Straight Arrow Connector 132"/>
              <p:cNvCxnSpPr>
                <a:stCxn id="198" idx="0"/>
                <a:endCxn id="186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99" idx="0"/>
                <a:endCxn id="186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87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28" name="Straight Arrow Connector 127"/>
              <p:cNvCxnSpPr>
                <a:stCxn id="196" idx="7"/>
                <a:endCxn id="182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97" idx="0"/>
                <a:endCxn id="182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94" idx="0"/>
              <a:endCxn id="187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95" idx="7"/>
              <a:endCxn id="182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6084332"/>
            <a:ext cx="8113693" cy="590490"/>
            <a:chOff x="304800" y="6084332"/>
            <a:chExt cx="8113693" cy="59049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6084332"/>
              <a:ext cx="7980644" cy="338554"/>
              <a:chOff x="304800" y="6084332"/>
              <a:chExt cx="7980644" cy="33855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4800" y="6084332"/>
                <a:ext cx="7980644" cy="338554"/>
                <a:chOff x="304800" y="6084332"/>
                <a:chExt cx="7980644" cy="33855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1028754" y="6084332"/>
                  <a:ext cx="7256690" cy="304800"/>
                  <a:chOff x="1181154" y="5562600"/>
                  <a:chExt cx="7256690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1181154" y="5562600"/>
                    <a:ext cx="7256690" cy="457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752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62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2971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581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191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4800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5410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019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629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7239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7848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304800" y="6084332"/>
                  <a:ext cx="7438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Parent</a:t>
                  </a:r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1317025" y="6101209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05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14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124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733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343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953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562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172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781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391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001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1066800" y="6336268"/>
              <a:ext cx="7351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0  1     2    3     4    5     6    7     8    9   10   11  12   13  14  15  16  17  18  19  20   21 22  23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rooted tree of </a:t>
            </a:r>
            <a:r>
              <a:rPr lang="en-US" sz="3200" b="1" dirty="0">
                <a:solidFill>
                  <a:srgbClr val="7030A0"/>
                </a:solidFill>
              </a:rPr>
              <a:t>type 2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If nodes are labeled in a </a:t>
                </a:r>
                <a:r>
                  <a:rPr lang="en-US" sz="1800" b="1" u="sng" dirty="0"/>
                  <a:t>contiguous</a:t>
                </a:r>
                <a:r>
                  <a:rPr lang="en-US" sz="1800" dirty="0"/>
                  <a:t> range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even </a:t>
                </a:r>
                <a:r>
                  <a:rPr lang="en-US" sz="1800" u="sng" dirty="0"/>
                  <a:t>simpler</a:t>
                </a:r>
                <a:r>
                  <a:rPr lang="en-US" sz="1800" dirty="0"/>
                  <a:t> and  </a:t>
                </a:r>
                <a:r>
                  <a:rPr lang="en-US" sz="1800" u="sng" dirty="0"/>
                  <a:t>more compact</a:t>
                </a:r>
                <a:r>
                  <a:rPr lang="en-US" sz="18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                                                    Guess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l="-1809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0" idx="7"/>
              <a:endCxn id="124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27" name="Straight Arrow Connector 126"/>
              <p:cNvCxnSpPr>
                <a:stCxn id="110" idx="7"/>
                <a:endCxn id="120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2" idx="1"/>
                <a:endCxn id="120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36" name="Straight Arrow Connector 135"/>
              <p:cNvCxnSpPr>
                <a:stCxn id="106" idx="7"/>
                <a:endCxn id="118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endCxn id="118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95" idx="0"/>
              <a:endCxn id="110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>
                <a:stCxn id="100" idx="0"/>
                <a:endCxn id="112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02" idx="0"/>
                <a:endCxn id="112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53" name="Straight Arrow Connector 152"/>
              <p:cNvCxnSpPr>
                <a:endCxn id="106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56" name="Straight Arrow Connector 155"/>
              <p:cNvCxnSpPr>
                <a:endCxn id="108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94" idx="1"/>
                <a:endCxn id="108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59" name="Straight Arrow Connector 158"/>
              <p:cNvCxnSpPr>
                <a:stCxn id="68" idx="0"/>
                <a:endCxn id="95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62" idx="0"/>
                <a:endCxn id="95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endCxn id="100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84" name="Straight Arrow Connector 183"/>
              <p:cNvCxnSpPr>
                <a:stCxn id="82" idx="7"/>
                <a:endCxn id="94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83" idx="0"/>
                <a:endCxn id="94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78" idx="0"/>
              <a:endCxn id="100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81" idx="7"/>
              <a:endCxn id="94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66800" y="1676400"/>
            <a:ext cx="7387361" cy="3144797"/>
            <a:chOff x="1066800" y="1720335"/>
            <a:chExt cx="7387361" cy="3144797"/>
          </a:xfrm>
        </p:grpSpPr>
        <p:sp>
          <p:nvSpPr>
            <p:cNvPr id="5" name="TextBox 4"/>
            <p:cNvSpPr txBox="1"/>
            <p:nvPr/>
          </p:nvSpPr>
          <p:spPr>
            <a:xfrm>
              <a:off x="2586535" y="2297668"/>
              <a:ext cx="434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23                                                                    11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4039" y="3048000"/>
              <a:ext cx="5764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1             15               6                                9                              13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10859" y="3777734"/>
              <a:ext cx="714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14                              12              18              2              21               5               8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6800" y="4495800"/>
              <a:ext cx="729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16     10                20   17   19     4                                                          3      22   0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45516" y="17203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7 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0600" y="6062246"/>
            <a:ext cx="73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8    23   9   8    18  13   23         13  11  14  7     6    11  1    23   14   12  6   12  12  9     8    7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4493552" y="1300210"/>
            <a:ext cx="459448" cy="452390"/>
            <a:chOff x="1181153" y="5145522"/>
            <a:chExt cx="459448" cy="452390"/>
          </a:xfrm>
        </p:grpSpPr>
        <p:sp>
          <p:nvSpPr>
            <p:cNvPr id="188" name="Freeform 187"/>
            <p:cNvSpPr/>
            <p:nvPr/>
          </p:nvSpPr>
          <p:spPr>
            <a:xfrm>
              <a:off x="1181153" y="5145522"/>
              <a:ext cx="459448" cy="452390"/>
            </a:xfrm>
            <a:custGeom>
              <a:avLst/>
              <a:gdLst>
                <a:gd name="connsiteX0" fmla="*/ 112388 w 459448"/>
                <a:gd name="connsiteY0" fmla="*/ 452390 h 452390"/>
                <a:gd name="connsiteX1" fmla="*/ 876 w 459448"/>
                <a:gd name="connsiteY1" fmla="*/ 195912 h 452390"/>
                <a:gd name="connsiteX2" fmla="*/ 78935 w 459448"/>
                <a:gd name="connsiteY2" fmla="*/ 28644 h 452390"/>
                <a:gd name="connsiteX3" fmla="*/ 380018 w 459448"/>
                <a:gd name="connsiteY3" fmla="*/ 17493 h 452390"/>
                <a:gd name="connsiteX4" fmla="*/ 458076 w 459448"/>
                <a:gd name="connsiteY4" fmla="*/ 207063 h 452390"/>
                <a:gd name="connsiteX5" fmla="*/ 335413 w 459448"/>
                <a:gd name="connsiteY5" fmla="*/ 430088 h 4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448" h="452390">
                  <a:moveTo>
                    <a:pt x="112388" y="452390"/>
                  </a:moveTo>
                  <a:cubicBezTo>
                    <a:pt x="59419" y="359463"/>
                    <a:pt x="6451" y="266536"/>
                    <a:pt x="876" y="195912"/>
                  </a:cubicBezTo>
                  <a:cubicBezTo>
                    <a:pt x="-4700" y="125288"/>
                    <a:pt x="15745" y="58381"/>
                    <a:pt x="78935" y="28644"/>
                  </a:cubicBezTo>
                  <a:cubicBezTo>
                    <a:pt x="142125" y="-1093"/>
                    <a:pt x="316828" y="-12244"/>
                    <a:pt x="380018" y="17493"/>
                  </a:cubicBezTo>
                  <a:cubicBezTo>
                    <a:pt x="443208" y="47229"/>
                    <a:pt x="465510" y="138297"/>
                    <a:pt x="458076" y="207063"/>
                  </a:cubicBezTo>
                  <a:cubicBezTo>
                    <a:pt x="450642" y="275829"/>
                    <a:pt x="393027" y="352958"/>
                    <a:pt x="335413" y="4300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>
              <a:off x="1524000" y="5371717"/>
              <a:ext cx="116601" cy="18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24200" y="60622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6705600" y="1300210"/>
            <a:ext cx="2209800" cy="6840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Adjacency lists</a:t>
            </a:r>
          </a:p>
        </p:txBody>
      </p:sp>
    </p:spTree>
    <p:extLst>
      <p:ext uri="{BB962C8B-B14F-4D97-AF65-F5344CB8AC3E}">
        <p14:creationId xmlns:p14="http://schemas.microsoft.com/office/powerpoint/2010/main" val="352672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/>
      <p:bldP spid="6" grpId="0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</a:t>
            </a:r>
            <a:r>
              <a:rPr lang="en-US" sz="3600" b="1" dirty="0"/>
              <a:t> of rooted tree of </a:t>
            </a:r>
            <a:r>
              <a:rPr lang="en-US" sz="3600" b="1" dirty="0">
                <a:solidFill>
                  <a:srgbClr val="7030A0"/>
                </a:solidFill>
              </a:rPr>
              <a:t>type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Maintaining </a:t>
            </a:r>
            <a:r>
              <a:rPr lang="en-US" sz="2800" b="1" dirty="0">
                <a:solidFill>
                  <a:srgbClr val="7030A0"/>
                </a:solidFill>
              </a:rPr>
              <a:t>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Recap of Last Lecture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Solution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Maintain each set as a doubly linked list.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What is worst case time complexity of an operation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>
                <a:blip r:embed="rId2"/>
                <a:stretch>
                  <a:fillRect l="-616" t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8800" y="4560903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60903"/>
                <a:ext cx="1112805" cy="369332"/>
              </a:xfrm>
              <a:prstGeom prst="rect">
                <a:avLst/>
              </a:prstGeom>
              <a:blipFill>
                <a:blip r:embed="rId3"/>
                <a:stretch>
                  <a:fillRect l="-4372" t="-8197" r="-382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7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                                                   Efficient 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Maintain each set as            ?           .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47800" y="4278868"/>
            <a:ext cx="1580052" cy="902732"/>
            <a:chOff x="2189547" y="2678668"/>
            <a:chExt cx="1580052" cy="90273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9547" y="3212068"/>
              <a:ext cx="363100" cy="369332"/>
              <a:chOff x="1237100" y="4812268"/>
              <a:chExt cx="3631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99147" y="2678668"/>
              <a:ext cx="970452" cy="902732"/>
              <a:chOff x="2799147" y="2678668"/>
              <a:chExt cx="970452" cy="90273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450601" y="3962400"/>
            <a:ext cx="1026399" cy="1295400"/>
            <a:chOff x="2743200" y="2286000"/>
            <a:chExt cx="1026399" cy="1295400"/>
          </a:xfrm>
        </p:grpSpPr>
        <p:grpSp>
          <p:nvGrpSpPr>
            <p:cNvPr id="45" name="Group 4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1"/>
                <a:endCxn id="51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485492"/>
            <a:ext cx="459448" cy="762000"/>
            <a:chOff x="1181153" y="4419600"/>
            <a:chExt cx="459448" cy="762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/>
            <p:cNvSpPr txBox="1"/>
            <p:nvPr/>
          </p:nvSpPr>
          <p:spPr>
            <a:xfrm>
              <a:off x="1183401" y="48122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93552" y="4485492"/>
            <a:ext cx="459448" cy="772308"/>
            <a:chOff x="1181153" y="4419600"/>
            <a:chExt cx="459448" cy="772308"/>
          </a:xfrm>
        </p:grpSpPr>
        <p:grpSp>
          <p:nvGrpSpPr>
            <p:cNvPr id="63" name="Group 6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1201525" y="48225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95389" y="54102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{2,4,6}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402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308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{5}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410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{1,3}</a:t>
            </a:r>
          </a:p>
        </p:txBody>
      </p:sp>
      <p:sp>
        <p:nvSpPr>
          <p:cNvPr id="73" name="Freeform 72"/>
          <p:cNvSpPr/>
          <p:nvPr/>
        </p:nvSpPr>
        <p:spPr>
          <a:xfrm>
            <a:off x="2001453" y="3886200"/>
            <a:ext cx="459448" cy="452390"/>
          </a:xfrm>
          <a:custGeom>
            <a:avLst/>
            <a:gdLst>
              <a:gd name="connsiteX0" fmla="*/ 112388 w 459448"/>
              <a:gd name="connsiteY0" fmla="*/ 452390 h 452390"/>
              <a:gd name="connsiteX1" fmla="*/ 876 w 459448"/>
              <a:gd name="connsiteY1" fmla="*/ 195912 h 452390"/>
              <a:gd name="connsiteX2" fmla="*/ 78935 w 459448"/>
              <a:gd name="connsiteY2" fmla="*/ 28644 h 452390"/>
              <a:gd name="connsiteX3" fmla="*/ 380018 w 459448"/>
              <a:gd name="connsiteY3" fmla="*/ 17493 h 452390"/>
              <a:gd name="connsiteX4" fmla="*/ 458076 w 459448"/>
              <a:gd name="connsiteY4" fmla="*/ 207063 h 452390"/>
              <a:gd name="connsiteX5" fmla="*/ 335413 w 459448"/>
              <a:gd name="connsiteY5" fmla="*/ 430088 h 45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448" h="452390">
                <a:moveTo>
                  <a:pt x="112388" y="452390"/>
                </a:moveTo>
                <a:cubicBezTo>
                  <a:pt x="59419" y="359463"/>
                  <a:pt x="6451" y="266536"/>
                  <a:pt x="876" y="195912"/>
                </a:cubicBezTo>
                <a:cubicBezTo>
                  <a:pt x="-4700" y="125288"/>
                  <a:pt x="15745" y="58381"/>
                  <a:pt x="78935" y="28644"/>
                </a:cubicBezTo>
                <a:cubicBezTo>
                  <a:pt x="142125" y="-1093"/>
                  <a:pt x="316828" y="-12244"/>
                  <a:pt x="380018" y="17493"/>
                </a:cubicBezTo>
                <a:cubicBezTo>
                  <a:pt x="443208" y="47229"/>
                  <a:pt x="465510" y="138297"/>
                  <a:pt x="458076" y="207063"/>
                </a:cubicBezTo>
                <a:cubicBezTo>
                  <a:pt x="450642" y="275829"/>
                  <a:pt x="393027" y="352958"/>
                  <a:pt x="335413" y="43008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44300" y="4112395"/>
            <a:ext cx="116601" cy="1884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367325" y="4597687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660057" y="45720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7030A0"/>
                    </a:solidFill>
                  </a:rPr>
                  <a:t>SameSet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9" grpId="0"/>
      <p:bldP spid="70" grpId="0"/>
      <p:bldP spid="71" grpId="0"/>
      <p:bldP spid="72" grpId="0"/>
      <p:bldP spid="73" grpId="0" animBg="1"/>
      <p:bldP spid="6" grpId="0" animBg="1"/>
      <p:bldP spid="6" grpId="1" animBg="1"/>
      <p:bldP spid="77" grpId="0" animBg="1"/>
      <p:bldP spid="7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Maintain each set as            ?           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perform operation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belong to the same tree.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/>
                  <a:t> root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 </a:t>
                </a:r>
                <a:r>
                  <a:rPr lang="en-US" sz="2000" dirty="0"/>
                  <a:t>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u="sng" dirty="0"/>
                  <a:t>compare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/>
                  <a:t> 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; let it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20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00980" y="3768923"/>
            <a:ext cx="2628620" cy="2362200"/>
            <a:chOff x="5600980" y="3768923"/>
            <a:chExt cx="2628620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272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oup 10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961" r="-1481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" name="Group 15"/>
          <p:cNvGrpSpPr/>
          <p:nvPr/>
        </p:nvGrpSpPr>
        <p:grpSpPr>
          <a:xfrm>
            <a:off x="6096000" y="5178623"/>
            <a:ext cx="228600" cy="307777"/>
            <a:chOff x="3352800" y="3730823"/>
            <a:chExt cx="228600" cy="307777"/>
          </a:xfrm>
        </p:grpSpPr>
        <p:sp>
          <p:nvSpPr>
            <p:cNvPr id="17" name="Oval 16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42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619908" y="5105400"/>
            <a:ext cx="304892" cy="338554"/>
            <a:chOff x="5257800" y="3817323"/>
            <a:chExt cx="304892" cy="338554"/>
          </a:xfrm>
        </p:grpSpPr>
        <p:sp>
          <p:nvSpPr>
            <p:cNvPr id="20" name="Oval 19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000" t="-5455" r="-24000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7619985" y="4007334"/>
            <a:ext cx="153177" cy="1244890"/>
            <a:chOff x="7619985" y="4007334"/>
            <a:chExt cx="153177" cy="1244890"/>
          </a:xfrm>
        </p:grpSpPr>
        <p:sp>
          <p:nvSpPr>
            <p:cNvPr id="24" name="Freeform 23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endCxn id="18" idx="3"/>
          </p:cNvCxnSpPr>
          <p:nvPr/>
        </p:nvCxnSpPr>
        <p:spPr>
          <a:xfrm flipH="1">
            <a:off x="6324600" y="4000500"/>
            <a:ext cx="1244756" cy="1332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2800" y="3048000"/>
            <a:ext cx="1433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3048000"/>
            <a:ext cx="171478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0          1         2          3          4         5         6         7          8         9          10       11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3200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32551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Down Ribbon 163"/>
          <p:cNvSpPr/>
          <p:nvPr/>
        </p:nvSpPr>
        <p:spPr>
          <a:xfrm>
            <a:off x="3370634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(9,0)</a:t>
            </a:r>
          </a:p>
        </p:txBody>
      </p:sp>
    </p:spTree>
    <p:extLst>
      <p:ext uri="{BB962C8B-B14F-4D97-AF65-F5344CB8AC3E}">
        <p14:creationId xmlns:p14="http://schemas.microsoft.com/office/powerpoint/2010/main" val="33307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4" grpId="0" animBg="1"/>
      <p:bldP spid="16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1430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(2,8)</a:t>
            </a:r>
          </a:p>
        </p:txBody>
      </p:sp>
    </p:spTree>
    <p:extLst>
      <p:ext uri="{BB962C8B-B14F-4D97-AF65-F5344CB8AC3E}">
        <p14:creationId xmlns:p14="http://schemas.microsoft.com/office/powerpoint/2010/main" val="2257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89547" y="3212068"/>
            <a:ext cx="363100" cy="369332"/>
            <a:chOff x="1237100" y="4812268"/>
            <a:chExt cx="363100" cy="369332"/>
          </a:xfrm>
        </p:grpSpPr>
        <p:sp>
          <p:nvSpPr>
            <p:cNvPr id="128" name="Oval 127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8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Oval 163"/>
          <p:cNvSpPr/>
          <p:nvPr/>
        </p:nvSpPr>
        <p:spPr>
          <a:xfrm>
            <a:off x="6039948" y="2626878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5984001" y="2209800"/>
            <a:ext cx="459448" cy="452390"/>
          </a:xfrm>
          <a:custGeom>
            <a:avLst/>
            <a:gdLst>
              <a:gd name="connsiteX0" fmla="*/ 112388 w 459448"/>
              <a:gd name="connsiteY0" fmla="*/ 452390 h 452390"/>
              <a:gd name="connsiteX1" fmla="*/ 876 w 459448"/>
              <a:gd name="connsiteY1" fmla="*/ 195912 h 452390"/>
              <a:gd name="connsiteX2" fmla="*/ 78935 w 459448"/>
              <a:gd name="connsiteY2" fmla="*/ 28644 h 452390"/>
              <a:gd name="connsiteX3" fmla="*/ 380018 w 459448"/>
              <a:gd name="connsiteY3" fmla="*/ 17493 h 452390"/>
              <a:gd name="connsiteX4" fmla="*/ 458076 w 459448"/>
              <a:gd name="connsiteY4" fmla="*/ 207063 h 452390"/>
              <a:gd name="connsiteX5" fmla="*/ 335413 w 459448"/>
              <a:gd name="connsiteY5" fmla="*/ 430088 h 45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448" h="452390">
                <a:moveTo>
                  <a:pt x="112388" y="452390"/>
                </a:moveTo>
                <a:cubicBezTo>
                  <a:pt x="59419" y="359463"/>
                  <a:pt x="6451" y="266536"/>
                  <a:pt x="876" y="195912"/>
                </a:cubicBezTo>
                <a:cubicBezTo>
                  <a:pt x="-4700" y="125288"/>
                  <a:pt x="15745" y="58381"/>
                  <a:pt x="78935" y="28644"/>
                </a:cubicBezTo>
                <a:cubicBezTo>
                  <a:pt x="142125" y="-1093"/>
                  <a:pt x="316828" y="-12244"/>
                  <a:pt x="380018" y="17493"/>
                </a:cubicBezTo>
                <a:cubicBezTo>
                  <a:pt x="443208" y="47229"/>
                  <a:pt x="465510" y="138297"/>
                  <a:pt x="458076" y="207063"/>
                </a:cubicBezTo>
                <a:cubicBezTo>
                  <a:pt x="450642" y="275829"/>
                  <a:pt x="393027" y="352958"/>
                  <a:pt x="335413" y="43008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6326848" y="2435995"/>
            <a:ext cx="116601" cy="1884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647300" y="3160278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6" idx="1"/>
            <a:endCxn id="164" idx="5"/>
          </p:cNvCxnSpPr>
          <p:nvPr/>
        </p:nvCxnSpPr>
        <p:spPr>
          <a:xfrm flipH="1" flipV="1">
            <a:off x="6349873" y="2921287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60201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72915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1" name="Straight Arrow Connector 170"/>
          <p:cNvCxnSpPr>
            <a:stCxn id="127" idx="0"/>
          </p:cNvCxnSpPr>
          <p:nvPr/>
        </p:nvCxnSpPr>
        <p:spPr>
          <a:xfrm flipV="1">
            <a:off x="2401804" y="29718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(6,0)</a:t>
            </a:r>
          </a:p>
        </p:txBody>
      </p:sp>
    </p:spTree>
    <p:extLst>
      <p:ext uri="{BB962C8B-B14F-4D97-AF65-F5344CB8AC3E}">
        <p14:creationId xmlns:p14="http://schemas.microsoft.com/office/powerpoint/2010/main" val="31331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2" grpId="0" animBg="1"/>
      <p:bldP spid="17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89547" y="3212068"/>
            <a:ext cx="363100" cy="369332"/>
            <a:chOff x="1237100" y="4812268"/>
            <a:chExt cx="363100" cy="369332"/>
          </a:xfrm>
        </p:grpSpPr>
        <p:sp>
          <p:nvSpPr>
            <p:cNvPr id="128" name="Oval 127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8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Oval 163"/>
          <p:cNvSpPr/>
          <p:nvPr/>
        </p:nvSpPr>
        <p:spPr>
          <a:xfrm>
            <a:off x="3982548" y="3617478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cxnSpLocks/>
            <a:stCxn id="114" idx="1"/>
          </p:cNvCxnSpPr>
          <p:nvPr/>
        </p:nvCxnSpPr>
        <p:spPr>
          <a:xfrm flipH="1" flipV="1">
            <a:off x="3657600" y="3429000"/>
            <a:ext cx="345201" cy="3487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589900" y="4150878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6" idx="1"/>
            <a:endCxn id="164" idx="5"/>
          </p:cNvCxnSpPr>
          <p:nvPr/>
        </p:nvCxnSpPr>
        <p:spPr>
          <a:xfrm flipH="1" flipV="1">
            <a:off x="4292473" y="3911887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02801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1551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1" name="Straight Arrow Connector 170"/>
          <p:cNvCxnSpPr>
            <a:stCxn id="127" idx="0"/>
          </p:cNvCxnSpPr>
          <p:nvPr/>
        </p:nvCxnSpPr>
        <p:spPr>
          <a:xfrm flipV="1">
            <a:off x="2401804" y="29718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768336-3AE7-5146-96BB-E4F3E390E721}"/>
              </a:ext>
            </a:extLst>
          </p:cNvPr>
          <p:cNvSpPr/>
          <p:nvPr/>
        </p:nvSpPr>
        <p:spPr>
          <a:xfrm>
            <a:off x="66294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518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Pseudocode</a:t>
            </a:r>
            <a:r>
              <a:rPr lang="en-US" sz="3200" b="1" dirty="0"/>
              <a:t> for </a:t>
            </a:r>
            <a:r>
              <a:rPr lang="en-US" sz="3200" b="1" dirty="0">
                <a:solidFill>
                  <a:srgbClr val="7030A0"/>
                </a:solidFill>
              </a:rPr>
              <a:t>Union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SameSet</a:t>
            </a:r>
            <a:r>
              <a:rPr lang="en-US" sz="3200" b="1" dirty="0">
                <a:solidFill>
                  <a:srgbClr val="7030A0"/>
                </a:solidFill>
              </a:rPr>
              <a:t>()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    </a:t>
                </a:r>
                <a:r>
                  <a:rPr lang="en-US" sz="1800" dirty="0">
                    <a:solidFill>
                      <a:srgbClr val="00B050"/>
                    </a:solidFill>
                  </a:rPr>
                  <a:t>// subroutine for finding the root of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else  return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/>
                  <a:t>(Parent(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));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7030A0"/>
                    </a:solidFill>
                  </a:rPr>
                  <a:t>SameSet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</a:t>
                </a:r>
                <a:r>
                  <a:rPr lang="en-US" sz="1800" b="1" dirty="0"/>
                  <a:t>If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)     return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800" b="1" dirty="0"/>
                  <a:t> else return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Parent</m:t>
                    </m:r>
                    <m:r>
                      <m:rPr>
                        <m:nor/>
                      </m:rPr>
                      <a:rPr lang="en-US" sz="1800" b="1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1800" b="1" dirty="0"/>
                      <m:t>)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Observation: </a:t>
                </a:r>
                <a:r>
                  <a:rPr lang="en-US" sz="1800" dirty="0"/>
                  <a:t>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as well as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governed by the 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).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is time complexity of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 depth</a:t>
                </a:r>
                <a:r>
                  <a:rPr lang="en-US" sz="1800" dirty="0"/>
                  <a:t>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13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2514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interval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as a </a:t>
                </a:r>
                <a:r>
                  <a:rPr lang="en-US" sz="2000" u="sng" dirty="0"/>
                  <a:t>union</a:t>
                </a:r>
                <a:r>
                  <a:rPr lang="en-US" sz="2000" dirty="0"/>
                  <a:t> of </a:t>
                </a:r>
                <a:r>
                  <a:rPr lang="en-US" sz="2000" u="sng" dirty="0"/>
                  <a:t>a few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yes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6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0          1         2          3          4         5         6         7          8         9          10       11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2058523" y="3124200"/>
            <a:ext cx="559727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be the rooted tree structures after these union operations ? </a:t>
            </a:r>
          </a:p>
        </p:txBody>
      </p:sp>
    </p:spTree>
    <p:extLst>
      <p:ext uri="{BB962C8B-B14F-4D97-AF65-F5344CB8AC3E}">
        <p14:creationId xmlns:p14="http://schemas.microsoft.com/office/powerpoint/2010/main" val="224086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0" grpId="0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1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0          0         1          2          3         4         5         6          7         8        9         10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981200" y="1219200"/>
            <a:ext cx="459448" cy="762000"/>
            <a:chOff x="1181153" y="5145522"/>
            <a:chExt cx="459448" cy="762000"/>
          </a:xfrm>
        </p:grpSpPr>
        <p:sp>
          <p:nvSpPr>
            <p:cNvPr id="160" name="Oval 159"/>
            <p:cNvSpPr/>
            <p:nvPr/>
          </p:nvSpPr>
          <p:spPr>
            <a:xfrm>
              <a:off x="1237100" y="55626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181153" y="5145522"/>
              <a:ext cx="459448" cy="452390"/>
              <a:chOff x="1181153" y="5145522"/>
              <a:chExt cx="459448" cy="452390"/>
            </a:xfrm>
          </p:grpSpPr>
          <p:sp>
            <p:nvSpPr>
              <p:cNvPr id="162" name="Freeform 161"/>
              <p:cNvSpPr/>
              <p:nvPr/>
            </p:nvSpPr>
            <p:spPr>
              <a:xfrm>
                <a:off x="1181153" y="5145522"/>
                <a:ext cx="459448" cy="45239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1524000" y="5371717"/>
                <a:ext cx="116601" cy="18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/>
          <p:nvPr/>
        </p:nvGrpSpPr>
        <p:grpSpPr>
          <a:xfrm>
            <a:off x="2347072" y="1930687"/>
            <a:ext cx="835428" cy="507713"/>
            <a:chOff x="939673" y="5323609"/>
            <a:chExt cx="835428" cy="507713"/>
          </a:xfrm>
        </p:grpSpPr>
        <p:sp>
          <p:nvSpPr>
            <p:cNvPr id="158" name="Oval 157"/>
            <p:cNvSpPr/>
            <p:nvPr/>
          </p:nvSpPr>
          <p:spPr>
            <a:xfrm>
              <a:off x="1412001" y="54864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8" idx="1"/>
              <a:endCxn id="160" idx="5"/>
            </p:cNvCxnSpPr>
            <p:nvPr/>
          </p:nvCxnSpPr>
          <p:spPr>
            <a:xfrm flipH="1" flipV="1">
              <a:off x="939673" y="5323609"/>
              <a:ext cx="525503" cy="213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0574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225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200" y="2362200"/>
            <a:ext cx="835428" cy="507713"/>
            <a:chOff x="2286000" y="2616487"/>
            <a:chExt cx="835428" cy="507713"/>
          </a:xfrm>
        </p:grpSpPr>
        <p:grpSp>
          <p:nvGrpSpPr>
            <p:cNvPr id="176" name="Group 17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/>
              <p:cNvCxnSpPr>
                <a:stCxn id="177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5172" y="2692687"/>
            <a:ext cx="835428" cy="507713"/>
            <a:chOff x="2286000" y="2616487"/>
            <a:chExt cx="835428" cy="50771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18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784572" y="3911887"/>
            <a:ext cx="875904" cy="507713"/>
            <a:chOff x="2286000" y="2616487"/>
            <a:chExt cx="875904" cy="5077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>
                <a:stCxn id="188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620000" y="4292887"/>
            <a:ext cx="875904" cy="507713"/>
            <a:chOff x="2286000" y="2616487"/>
            <a:chExt cx="875904" cy="507713"/>
          </a:xfrm>
        </p:grpSpPr>
        <p:grpSp>
          <p:nvGrpSpPr>
            <p:cNvPr id="191" name="Group 19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181600" y="3200400"/>
            <a:ext cx="12192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of  </a:t>
                </a:r>
                <a:r>
                  <a:rPr lang="en-US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1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miley Face 55"/>
          <p:cNvSpPr/>
          <p:nvPr/>
        </p:nvSpPr>
        <p:spPr>
          <a:xfrm>
            <a:off x="7268150" y="1676400"/>
            <a:ext cx="656650" cy="696191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Improving the time complexity of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/>
                  <a:t>  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Heuristic 1:</a:t>
            </a:r>
            <a:r>
              <a:rPr lang="en-US" sz="2800" b="1" dirty="0">
                <a:solidFill>
                  <a:srgbClr val="0070C0"/>
                </a:solidFill>
              </a:rPr>
              <a:t> Union by size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Improving the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Key idea: </a:t>
                </a:r>
                <a:r>
                  <a:rPr lang="en-US" sz="1800" dirty="0"/>
                  <a:t>Change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doing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), hook the </a:t>
                </a:r>
                <a:r>
                  <a:rPr lang="en-US" sz="1800" b="1" dirty="0"/>
                  <a:t>smaller size </a:t>
                </a:r>
                <a:r>
                  <a:rPr lang="en-US" sz="1800" dirty="0"/>
                  <a:t>tree to the </a:t>
                </a:r>
                <a:r>
                  <a:rPr lang="en-US" sz="1800" b="1" dirty="0"/>
                  <a:t>root of the bigger size tree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For this purpose, keep an array</a:t>
                </a:r>
                <a:r>
                  <a:rPr lang="en-US" sz="1800" b="1" dirty="0"/>
                  <a:t> size[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,..,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n-1</a:t>
                </a:r>
                <a:r>
                  <a:rPr lang="en-US" sz="18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size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 =  number of nodes in the tree containing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</a:t>
                </a:r>
                <a:r>
                  <a:rPr lang="en-US" sz="1800" dirty="0"/>
                  <a:t>(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is a </a:t>
                </a:r>
                <a:r>
                  <a:rPr lang="en-US" sz="1800" b="1" dirty="0"/>
                  <a:t>root</a:t>
                </a:r>
                <a:r>
                  <a:rPr lang="en-US" sz="1800" dirty="0"/>
                  <a:t> and zero otherwise)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0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00400" y="1905000"/>
            <a:ext cx="2628620" cy="2362200"/>
            <a:chOff x="5600980" y="3768923"/>
            <a:chExt cx="262862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454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Group 23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2000" r="-12727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3" name="Group 32"/>
          <p:cNvGrpSpPr/>
          <p:nvPr/>
        </p:nvGrpSpPr>
        <p:grpSpPr>
          <a:xfrm>
            <a:off x="3695420" y="3314700"/>
            <a:ext cx="228600" cy="307777"/>
            <a:chOff x="3352800" y="3730823"/>
            <a:chExt cx="228600" cy="307777"/>
          </a:xfrm>
        </p:grpSpPr>
        <p:sp>
          <p:nvSpPr>
            <p:cNvPr id="34" name="Oval 33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68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219328" y="3241477"/>
            <a:ext cx="304892" cy="338554"/>
            <a:chOff x="5257800" y="3817323"/>
            <a:chExt cx="304892" cy="338554"/>
          </a:xfrm>
        </p:grpSpPr>
        <p:sp>
          <p:nvSpPr>
            <p:cNvPr id="37" name="Oval 36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00" t="-5455" r="-26000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19405" y="2143411"/>
            <a:ext cx="153177" cy="1244890"/>
            <a:chOff x="7619985" y="4007334"/>
            <a:chExt cx="153177" cy="1244890"/>
          </a:xfrm>
        </p:grpSpPr>
        <p:sp>
          <p:nvSpPr>
            <p:cNvPr id="40" name="Freeform 39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3742470" y="2058889"/>
            <a:ext cx="1426306" cy="845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429001" y="2209800"/>
            <a:ext cx="373168" cy="1285852"/>
            <a:chOff x="7588707" y="4007334"/>
            <a:chExt cx="153177" cy="1204332"/>
          </a:xfrm>
        </p:grpSpPr>
        <p:sp>
          <p:nvSpPr>
            <p:cNvPr id="44" name="Freeform 43"/>
            <p:cNvSpPr/>
            <p:nvPr/>
          </p:nvSpPr>
          <p:spPr>
            <a:xfrm>
              <a:off x="7588707" y="4007335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682542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93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1          1         1          1         1         1         1         1          1         1          1          1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1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1800" y="19812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0          1         5          1         1         1         0         0          0         0          3          0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9          1         2          3          4         5         2         10       2         6          10       10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own Ribbon 196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(11,0)</a:t>
            </a:r>
          </a:p>
        </p:txBody>
      </p:sp>
    </p:spTree>
    <p:extLst>
      <p:ext uri="{BB962C8B-B14F-4D97-AF65-F5344CB8AC3E}">
        <p14:creationId xmlns:p14="http://schemas.microsoft.com/office/powerpoint/2010/main" val="23659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4048" y="2373868"/>
            <a:ext cx="418704" cy="369332"/>
            <a:chOff x="1183401" y="4812268"/>
            <a:chExt cx="418704" cy="369332"/>
          </a:xfrm>
        </p:grpSpPr>
        <p:sp>
          <p:nvSpPr>
            <p:cNvPr id="142" name="Oval 14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0          1         5          1         1         1         0         0          0         0          3          0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9          1         2          3          4         5         2         10       2         6          10       10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1" idx="1"/>
          </p:cNvCxnSpPr>
          <p:nvPr/>
        </p:nvCxnSpPr>
        <p:spPr>
          <a:xfrm flipH="1" flipV="1">
            <a:off x="2460902" y="2212848"/>
            <a:ext cx="4323146" cy="3456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Pseudocode</a:t>
            </a:r>
            <a:r>
              <a:rPr lang="en-US" sz="3600" b="1" dirty="0">
                <a:solidFill>
                  <a:srgbClr val="7030A0"/>
                </a:solidFill>
              </a:rPr>
              <a:t> for </a:t>
            </a:r>
            <a:r>
              <a:rPr lang="en-US" sz="3600" b="1" dirty="0">
                <a:solidFill>
                  <a:srgbClr val="C00000"/>
                </a:solidFill>
              </a:rPr>
              <a:t>modified</a:t>
            </a:r>
            <a:r>
              <a:rPr lang="en-US" sz="3600" b="1" dirty="0">
                <a:solidFill>
                  <a:srgbClr val="7030A0"/>
                </a:solidFill>
              </a:rPr>
              <a:t> Union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&lt;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Parent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b="1" dirty="0"/>
                      <m:t>);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Else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Question: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How to show that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will now take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only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It suffices if we can show that </a:t>
                </a:r>
                <a:r>
                  <a:rPr lang="en-US" sz="1800" b="1" dirty="0"/>
                  <a:t>Depth(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is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  <a:blipFill rotWithShape="1">
                <a:blip r:embed="rId2"/>
                <a:stretch>
                  <a:fillRect l="-720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Can we </a:t>
            </a:r>
            <a:r>
              <a:rPr lang="en-US" sz="3600" b="1" dirty="0">
                <a:solidFill>
                  <a:srgbClr val="7030A0"/>
                </a:solidFill>
              </a:rPr>
              <a:t>infer</a:t>
            </a:r>
            <a:r>
              <a:rPr lang="en-US" sz="3600" b="1" dirty="0"/>
              <a:t> </a:t>
            </a:r>
            <a:r>
              <a:rPr lang="en-US" sz="3600" b="1" u="sng" dirty="0"/>
              <a:t>history</a:t>
            </a:r>
            <a:r>
              <a:rPr lang="en-US" sz="3600" b="1" dirty="0"/>
              <a:t> of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Answer: Can not be inferred with any certainty .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515345" y="1828800"/>
            <a:ext cx="1544253" cy="1295400"/>
            <a:chOff x="3515345" y="1828800"/>
            <a:chExt cx="1544253" cy="1295400"/>
          </a:xfrm>
        </p:grpSpPr>
        <p:grpSp>
          <p:nvGrpSpPr>
            <p:cNvPr id="14" name="Group 13"/>
            <p:cNvGrpSpPr/>
            <p:nvPr/>
          </p:nvGrpSpPr>
          <p:grpSpPr>
            <a:xfrm>
              <a:off x="4033199" y="1828800"/>
              <a:ext cx="1026399" cy="1295400"/>
              <a:chOff x="2743200" y="2286000"/>
              <a:chExt cx="1026399" cy="1295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743200" y="2286000"/>
                <a:ext cx="459448" cy="762000"/>
                <a:chOff x="1181153" y="5145522"/>
                <a:chExt cx="459448" cy="762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9" idx="1"/>
                  <a:endCxn id="21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5345" y="2754868"/>
              <a:ext cx="363100" cy="369332"/>
              <a:chOff x="1237100" y="4812268"/>
              <a:chExt cx="363100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3727602" y="2514600"/>
              <a:ext cx="417596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436755" y="2634734"/>
            <a:ext cx="2563202" cy="1745398"/>
            <a:chOff x="6248400" y="501133"/>
            <a:chExt cx="2563202" cy="1745398"/>
          </a:xfrm>
        </p:grpSpPr>
        <p:sp>
          <p:nvSpPr>
            <p:cNvPr id="68" name="TextBox 67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Which one of these was </a:t>
              </a:r>
            </a:p>
            <a:p>
              <a:r>
                <a:rPr lang="en-US" dirty="0"/>
                <a:t>Added before the other ?</a:t>
              </a:r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 flipV="1">
              <a:off x="6302911" y="946268"/>
              <a:ext cx="1099067" cy="208798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8" idx="0"/>
            </p:cNvCxnSpPr>
            <p:nvPr/>
          </p:nvCxnSpPr>
          <p:spPr>
            <a:xfrm rot="16200000" flipV="1">
              <a:off x="6933628" y="1003827"/>
              <a:ext cx="1048762" cy="14398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Can we </a:t>
            </a:r>
            <a:r>
              <a:rPr lang="en-US" sz="3600" b="1" dirty="0">
                <a:solidFill>
                  <a:srgbClr val="7030A0"/>
                </a:solidFill>
              </a:rPr>
              <a:t>infer</a:t>
            </a:r>
            <a:r>
              <a:rPr lang="en-US" sz="3600" b="1" dirty="0"/>
              <a:t> </a:t>
            </a:r>
            <a:r>
              <a:rPr lang="en-US" sz="3600" b="1" u="sng" dirty="0"/>
              <a:t>history</a:t>
            </a:r>
            <a:r>
              <a:rPr lang="en-US" sz="3600" b="1" dirty="0"/>
              <a:t> of a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(09) was added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before</a:t>
                </a:r>
                <a:r>
                  <a:rPr lang="en-US" sz="2000" dirty="0">
                    <a:sym typeface="Wingdings" pitchFamily="2" charset="2"/>
                  </a:rPr>
                  <a:t>  (96).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The edges on a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>
                    <a:sym typeface="Wingdings" pitchFamily="2" charset="2"/>
                  </a:rPr>
                  <a:t> from node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to root were inserted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in </a:t>
                </a:r>
                <a:r>
                  <a:rPr lang="en-US" sz="2000" u="sng" dirty="0">
                    <a:sym typeface="Wingdings" pitchFamily="2" charset="2"/>
                  </a:rPr>
                  <a:t>the order</a:t>
                </a:r>
                <a:r>
                  <a:rPr lang="en-US" sz="2000" dirty="0">
                    <a:sym typeface="Wingdings" pitchFamily="2" charset="2"/>
                  </a:rPr>
                  <a:t> they appear on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81945" y="4192360"/>
            <a:ext cx="363100" cy="369332"/>
            <a:chOff x="1237100" y="4812268"/>
            <a:chExt cx="363100" cy="369332"/>
          </a:xfrm>
        </p:grpSpPr>
        <p:sp>
          <p:nvSpPr>
            <p:cNvPr id="6" name="Oval 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3506560"/>
            <a:ext cx="418704" cy="369332"/>
            <a:chOff x="1183401" y="4812268"/>
            <a:chExt cx="418704" cy="369332"/>
          </a:xfrm>
        </p:grpSpPr>
        <p:sp>
          <p:nvSpPr>
            <p:cNvPr id="9" name="Oval 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1041" y="4202668"/>
            <a:ext cx="418704" cy="369332"/>
            <a:chOff x="1201525" y="4822576"/>
            <a:chExt cx="418704" cy="369332"/>
          </a:xfrm>
        </p:grpSpPr>
        <p:sp>
          <p:nvSpPr>
            <p:cNvPr id="12" name="Oval 1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3199" y="1828800"/>
            <a:ext cx="1300801" cy="1502033"/>
            <a:chOff x="2743200" y="2286000"/>
            <a:chExt cx="1300801" cy="1502033"/>
          </a:xfrm>
        </p:grpSpPr>
        <p:grpSp>
          <p:nvGrpSpPr>
            <p:cNvPr id="15" name="Group 1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Arrow Connector 19"/>
            <p:cNvCxnSpPr>
              <a:endCxn id="21" idx="5"/>
            </p:cNvCxnSpPr>
            <p:nvPr/>
          </p:nvCxnSpPr>
          <p:spPr>
            <a:xfrm flipH="1" flipV="1">
              <a:off x="3109072" y="2997487"/>
              <a:ext cx="934929" cy="790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7948" y="3288268"/>
            <a:ext cx="970452" cy="1055132"/>
            <a:chOff x="2799147" y="2678668"/>
            <a:chExt cx="970452" cy="1055132"/>
          </a:xfrm>
        </p:grpSpPr>
        <p:sp>
          <p:nvSpPr>
            <p:cNvPr id="28" name="Oval 27"/>
            <p:cNvSpPr/>
            <p:nvPr/>
          </p:nvSpPr>
          <p:spPr>
            <a:xfrm>
              <a:off x="2799147" y="27030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9072" y="2997487"/>
              <a:ext cx="660527" cy="700235"/>
              <a:chOff x="939673" y="5323609"/>
              <a:chExt cx="660527" cy="70023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37100" y="5678922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28" idx="5"/>
              </p:cNvCxnSpPr>
              <p:nvPr/>
            </p:nvCxnSpPr>
            <p:spPr>
              <a:xfrm flipH="1" flipV="1">
                <a:off x="939673" y="5323609"/>
                <a:ext cx="350602" cy="405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2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15345" y="2754868"/>
            <a:ext cx="363100" cy="369332"/>
            <a:chOff x="1237100" y="4812268"/>
            <a:chExt cx="363100" cy="369332"/>
          </a:xfrm>
        </p:grpSpPr>
        <p:sp>
          <p:nvSpPr>
            <p:cNvPr id="35" name="Oval 34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3727602" y="25146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68869" y="3875892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2"/>
          </p:cNvCxnSpPr>
          <p:nvPr/>
        </p:nvCxnSpPr>
        <p:spPr>
          <a:xfrm flipV="1">
            <a:off x="3194202" y="3875892"/>
            <a:ext cx="520350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27602" y="3124200"/>
            <a:ext cx="0" cy="4132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810745" y="3974068"/>
            <a:ext cx="363100" cy="369332"/>
            <a:chOff x="1237100" y="4812268"/>
            <a:chExt cx="363100" cy="369332"/>
          </a:xfrm>
        </p:grpSpPr>
        <p:sp>
          <p:nvSpPr>
            <p:cNvPr id="46" name="Oval 4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5023002" y="3607088"/>
            <a:ext cx="310998" cy="366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743200" y="3352800"/>
            <a:ext cx="373245" cy="369332"/>
            <a:chOff x="1226955" y="4812268"/>
            <a:chExt cx="373245" cy="369332"/>
          </a:xfrm>
        </p:grpSpPr>
        <p:sp>
          <p:nvSpPr>
            <p:cNvPr id="50" name="Oval 49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26955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52" name="Straight Arrow Connector 51"/>
          <p:cNvCxnSpPr>
            <a:endCxn id="35" idx="2"/>
          </p:cNvCxnSpPr>
          <p:nvPr/>
        </p:nvCxnSpPr>
        <p:spPr>
          <a:xfrm flipV="1">
            <a:off x="2965602" y="2951739"/>
            <a:ext cx="549743" cy="401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163441" y="3440668"/>
            <a:ext cx="398675" cy="369332"/>
            <a:chOff x="1201525" y="4822576"/>
            <a:chExt cx="398675" cy="369332"/>
          </a:xfrm>
        </p:grpSpPr>
        <p:sp>
          <p:nvSpPr>
            <p:cNvPr id="57" name="Oval 5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01525" y="48225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cxnSp>
        <p:nvCxnSpPr>
          <p:cNvPr id="59" name="Straight Arrow Connector 58"/>
          <p:cNvCxnSpPr>
            <a:endCxn id="36" idx="3"/>
          </p:cNvCxnSpPr>
          <p:nvPr/>
        </p:nvCxnSpPr>
        <p:spPr>
          <a:xfrm flipH="1" flipV="1">
            <a:off x="3878445" y="2939534"/>
            <a:ext cx="494348" cy="501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178501" y="1600200"/>
            <a:ext cx="3633101" cy="2209799"/>
            <a:chOff x="5178501" y="1600200"/>
            <a:chExt cx="3633101" cy="2209799"/>
          </a:xfrm>
        </p:grpSpPr>
        <p:sp>
          <p:nvSpPr>
            <p:cNvPr id="41" name="TextBox 40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Which one of these was </a:t>
              </a:r>
            </a:p>
            <a:p>
              <a:r>
                <a:rPr lang="en-US" dirty="0"/>
                <a:t>Added before the other ?</a:t>
              </a:r>
            </a:p>
          </p:txBody>
        </p:sp>
        <p:cxnSp>
          <p:nvCxnSpPr>
            <p:cNvPr id="43" name="Curved Connector 42"/>
            <p:cNvCxnSpPr/>
            <p:nvPr/>
          </p:nvCxnSpPr>
          <p:spPr>
            <a:xfrm rot="5400000">
              <a:off x="5053209" y="2048656"/>
              <a:ext cx="1284684" cy="1034100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1" idx="2"/>
            </p:cNvCxnSpPr>
            <p:nvPr/>
          </p:nvCxnSpPr>
          <p:spPr>
            <a:xfrm rot="5400000">
              <a:off x="5878867" y="2158865"/>
              <a:ext cx="1563469" cy="1738800"/>
            </a:xfrm>
            <a:prstGeom prst="curved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00800" y="4583668"/>
            <a:ext cx="398675" cy="369332"/>
            <a:chOff x="1201525" y="4822576"/>
            <a:chExt cx="398675" cy="369332"/>
          </a:xfrm>
        </p:grpSpPr>
        <p:sp>
          <p:nvSpPr>
            <p:cNvPr id="67" name="Oval 6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01525" y="4822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 flipV="1">
            <a:off x="6097124" y="4256892"/>
            <a:ext cx="377747" cy="4170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Ribbon 71"/>
          <p:cNvSpPr/>
          <p:nvPr/>
        </p:nvSpPr>
        <p:spPr>
          <a:xfrm>
            <a:off x="0" y="1676400"/>
            <a:ext cx="2934895" cy="75101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union, we join </a:t>
            </a:r>
            <a:r>
              <a:rPr lang="en-US" b="1" dirty="0">
                <a:solidFill>
                  <a:srgbClr val="7030A0"/>
                </a:solidFill>
              </a:rPr>
              <a:t>roots</a:t>
            </a:r>
            <a:r>
              <a:rPr lang="en-US" dirty="0">
                <a:solidFill>
                  <a:schemeClr val="tx1"/>
                </a:solidFill>
              </a:rPr>
              <a:t> of two trees.</a:t>
            </a:r>
          </a:p>
        </p:txBody>
      </p:sp>
    </p:spTree>
    <p:extLst>
      <p:ext uri="{BB962C8B-B14F-4D97-AF65-F5344CB8AC3E}">
        <p14:creationId xmlns:p14="http://schemas.microsoft.com/office/powerpoint/2010/main" val="28589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68" grpId="0"/>
      <p:bldP spid="76" grpId="0"/>
      <p:bldP spid="77" grpId="0"/>
      <p:bldP spid="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Edges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would have been added in the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		       …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r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65940" cy="1295400"/>
                  <a:chOff x="2743200" y="2286000"/>
                  <a:chExt cx="1065940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58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306146" cy="1127704"/>
                  <a:chOff x="5745398" y="2377496"/>
                  <a:chExt cx="1306146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701671" cy="583913"/>
                    <a:chOff x="3109072" y="2997487"/>
                    <a:chExt cx="701671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333" r="-2258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14800" y="4355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355068"/>
                  <a:ext cx="3802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own Ribbon 2"/>
          <p:cNvSpPr/>
          <p:nvPr/>
        </p:nvSpPr>
        <p:spPr>
          <a:xfrm>
            <a:off x="4419600" y="2362200"/>
            <a:ext cx="4724400" cy="880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Let us visit the history.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  (how this tree came into being ? 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7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no. of elements in </a:t>
                </a:r>
                <a:r>
                  <a:rPr lang="en-US" sz="1800" dirty="0" err="1"/>
                  <a:t>subtree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at that moment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no. of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 is inserted,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>
                <a:blip r:embed="rId3"/>
                <a:stretch>
                  <a:fillRect l="-1144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048000" y="4074210"/>
            <a:ext cx="685800" cy="1259790"/>
            <a:chOff x="3048000" y="4074210"/>
            <a:chExt cx="685800" cy="1259790"/>
          </a:xfrm>
        </p:grpSpPr>
        <p:sp>
          <p:nvSpPr>
            <p:cNvPr id="37" name="Isosceles Triangle 36"/>
            <p:cNvSpPr/>
            <p:nvPr/>
          </p:nvSpPr>
          <p:spPr>
            <a:xfrm>
              <a:off x="3048000" y="4443542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25673" y="4074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6179" y="407421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179" y="4074210"/>
                  <a:ext cx="380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7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1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4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#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is inserted,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>
                <a:blip r:embed="rId3"/>
                <a:stretch>
                  <a:fillRect l="-1144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362200" y="3540810"/>
            <a:ext cx="685800" cy="1283732"/>
            <a:chOff x="2362200" y="3540810"/>
            <a:chExt cx="685800" cy="1283732"/>
          </a:xfrm>
        </p:grpSpPr>
        <p:sp>
          <p:nvSpPr>
            <p:cNvPr id="36" name="Isosceles Triangle 35"/>
            <p:cNvSpPr/>
            <p:nvPr/>
          </p:nvSpPr>
          <p:spPr>
            <a:xfrm>
              <a:off x="2362200" y="3934084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X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3680" y="3540810"/>
              <a:ext cx="404244" cy="369332"/>
              <a:chOff x="3406499" y="3212068"/>
              <a:chExt cx="404244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8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7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2" grpId="0" animBg="1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#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after insertion of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/>
                  <a:t> 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Oval 22"/>
          <p:cNvSpPr/>
          <p:nvPr/>
        </p:nvSpPr>
        <p:spPr>
          <a:xfrm>
            <a:off x="2603680" y="35652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53218" y="3657600"/>
            <a:ext cx="1061582" cy="914400"/>
            <a:chOff x="3053218" y="3657600"/>
            <a:chExt cx="1061582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Arguing in a similar manner for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blipFill rotWithShape="1">
                <a:blip r:embed="rId9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600" y="1547942"/>
            <a:ext cx="2280782" cy="2209800"/>
            <a:chOff x="609600" y="1547942"/>
            <a:chExt cx="2280782" cy="2209800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1547942"/>
              <a:ext cx="2280782" cy="2209800"/>
              <a:chOff x="609600" y="1547942"/>
              <a:chExt cx="2280782" cy="2209800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609600" y="22576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1219200" y="28672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062525" y="3097837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751579" y="1547942"/>
                <a:ext cx="459448" cy="762000"/>
                <a:chOff x="1181153" y="5145522"/>
                <a:chExt cx="459448" cy="762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1117451" y="2259429"/>
                <a:ext cx="660527" cy="583913"/>
                <a:chOff x="939673" y="5323609"/>
                <a:chExt cx="660527" cy="583913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1"/>
                  <a:endCxn id="12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27779" y="194061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𝒒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701778" y="2782438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0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831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/>
            <p:nvPr/>
          </p:nvCxnSpPr>
          <p:spPr>
            <a:xfrm flipH="1" flipV="1">
              <a:off x="2306253" y="3326229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30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0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Theorem: </a:t>
            </a:r>
            <a:r>
              <a:rPr lang="en-US" sz="2000" dirty="0"/>
              <a:t>Given a collection of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singleton sets </a:t>
            </a:r>
          </a:p>
          <a:p>
            <a:pPr marL="0" indent="0">
              <a:buNone/>
            </a:pPr>
            <a:r>
              <a:rPr lang="en-US" sz="2000" dirty="0"/>
              <a:t>followed by a sequence of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find</a:t>
            </a:r>
            <a:r>
              <a:rPr lang="en-US" sz="2000" dirty="0"/>
              <a:t> operations,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dirty="0"/>
              <a:t>there is a data structure based that achieves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time per operation.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Can we achieve even better bounds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Yes.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</p:spPr>
        <p:txBody>
          <a:bodyPr/>
          <a:lstStyle/>
          <a:p>
            <a:r>
              <a:rPr lang="en-US" sz="3600" b="1" dirty="0"/>
              <a:t>A new heuristic for better time complexity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Heuristic 2:</a:t>
            </a:r>
            <a:r>
              <a:rPr lang="en-US" sz="2800" b="1" dirty="0">
                <a:solidFill>
                  <a:srgbClr val="0070C0"/>
                </a:solidFill>
              </a:rPr>
              <a:t> Path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This is how this heuristic got invented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 time complexity of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/>
                  <a:t> operation is proportional to the depth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its rooted tree.</a:t>
                </a:r>
              </a:p>
              <a:p>
                <a:r>
                  <a:rPr lang="en-US" sz="1800" dirty="0"/>
                  <a:t>If the elements are stored closer to the root, faster will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Find()</a:t>
                </a:r>
                <a:r>
                  <a:rPr lang="en-US" sz="1800" dirty="0"/>
                  <a:t>  be and hence faster will be the overall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algorithm for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 was used in some application of </a:t>
                </a:r>
                <a:r>
                  <a:rPr lang="en-US" sz="1800" b="1" dirty="0"/>
                  <a:t>data-bases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clever programmer did the following modification to the code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/>
                  <a:t>.</a:t>
                </a:r>
              </a:p>
              <a:p>
                <a:pPr marL="400050" lvl="1" indent="0">
                  <a:buNone/>
                </a:pPr>
                <a:r>
                  <a:rPr lang="en-US" sz="1400" dirty="0"/>
                  <a:t>While executing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we traverse the path from node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/>
                  <a:t>to the root.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/>
                  <a:t>be the nodes traversed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being the root node. At the end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if we update parent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en-US" sz="1400" dirty="0"/>
                  <a:t>≤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&lt;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400" dirty="0"/>
                  <a:t>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, we achieve a reduction in depth of many nodes. This modification increases the time complexity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 by at most a constant factor. But this little modification increased the overall speed of the application very significantly.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heuristic is called </a:t>
                </a:r>
                <a:r>
                  <a:rPr lang="en-US" sz="1800" b="1" dirty="0"/>
                  <a:t>path compression</a:t>
                </a:r>
                <a:r>
                  <a:rPr lang="en-US" sz="1800" dirty="0"/>
                  <a:t>. It is shown pictorially on the following slide.</a:t>
                </a:r>
              </a:p>
              <a:p>
                <a:pPr marL="0" indent="0">
                  <a:buNone/>
                </a:pPr>
                <a:r>
                  <a:rPr lang="en-US" sz="1800" dirty="0"/>
                  <a:t>It remained a  </a:t>
                </a:r>
                <a:r>
                  <a:rPr lang="en-US" sz="1800" u="sng" dirty="0"/>
                  <a:t>mystery for many years</a:t>
                </a:r>
                <a:r>
                  <a:rPr lang="en-US" sz="1800" dirty="0"/>
                  <a:t> to provide a theoretical explanation for its practical success. 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Path compression during </a:t>
            </a:r>
            <a:r>
              <a:rPr lang="en-US" sz="3600" b="1" dirty="0">
                <a:solidFill>
                  <a:srgbClr val="7030A0"/>
                </a:solidFill>
              </a:rPr>
              <a:t>Find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i</a:t>
            </a:r>
            <a:r>
              <a:rPr lang="en-US" sz="3600" b="1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149212" y="4148308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2667000" y="2839461"/>
            <a:ext cx="609600" cy="87280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3352800" y="2157542"/>
            <a:ext cx="685800" cy="1271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1905000" y="3452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457200" y="49007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62275" y="4650605"/>
            <a:ext cx="228600" cy="307777"/>
            <a:chOff x="3276600" y="4267200"/>
            <a:chExt cx="228600" cy="307777"/>
          </a:xfrm>
        </p:grpSpPr>
        <p:sp>
          <p:nvSpPr>
            <p:cNvPr id="86" name="Oval 85"/>
            <p:cNvSpPr/>
            <p:nvPr/>
          </p:nvSpPr>
          <p:spPr>
            <a:xfrm>
              <a:off x="3323650" y="4343400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6600" y="4267200"/>
              <a:ext cx="226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38200" y="1543973"/>
            <a:ext cx="3158679" cy="3180427"/>
            <a:chOff x="838200" y="1543973"/>
            <a:chExt cx="3158679" cy="3180427"/>
          </a:xfrm>
        </p:grpSpPr>
        <p:grpSp>
          <p:nvGrpSpPr>
            <p:cNvPr id="44" name="Group 43"/>
            <p:cNvGrpSpPr/>
            <p:nvPr/>
          </p:nvGrpSpPr>
          <p:grpSpPr>
            <a:xfrm>
              <a:off x="1354287" y="3898171"/>
              <a:ext cx="279244" cy="307777"/>
              <a:chOff x="3276600" y="4267200"/>
              <a:chExt cx="279244" cy="30777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76600" y="4267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33975" y="2590800"/>
              <a:ext cx="263214" cy="307777"/>
              <a:chOff x="3276600" y="4267200"/>
              <a:chExt cx="263214" cy="30777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76600" y="4267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57875" y="1907405"/>
              <a:ext cx="266420" cy="307777"/>
              <a:chOff x="3276600" y="4267200"/>
              <a:chExt cx="266420" cy="30777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42672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10075" y="3202805"/>
              <a:ext cx="269626" cy="307777"/>
              <a:chOff x="3276600" y="4267200"/>
              <a:chExt cx="269626" cy="30777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76600" y="4267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1561807" y="3378245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314807" y="2780097"/>
              <a:ext cx="556925" cy="53099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004618" y="2077461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838200" y="4114800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537431" y="1543973"/>
              <a:ext cx="459448" cy="457200"/>
              <a:chOff x="5484152" y="4191000"/>
              <a:chExt cx="459448" cy="4572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5484152" y="41910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715000" y="4546822"/>
                <a:ext cx="149855" cy="101378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>
            <a:off x="7239000" y="2248421"/>
            <a:ext cx="609600" cy="1104379"/>
            <a:chOff x="7162800" y="2664023"/>
            <a:chExt cx="609600" cy="1104379"/>
          </a:xfrm>
        </p:grpSpPr>
        <p:sp>
          <p:nvSpPr>
            <p:cNvPr id="113" name="Isosceles Triangle 112"/>
            <p:cNvSpPr/>
            <p:nvPr/>
          </p:nvSpPr>
          <p:spPr>
            <a:xfrm>
              <a:off x="7162800" y="2895600"/>
              <a:ext cx="609600" cy="87280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H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315200" y="2664023"/>
              <a:ext cx="263214" cy="307777"/>
              <a:chOff x="2971800" y="2743200"/>
              <a:chExt cx="263214" cy="30777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1800" y="2743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6477000" y="2233742"/>
            <a:ext cx="685800" cy="1119058"/>
            <a:chOff x="6400800" y="2667000"/>
            <a:chExt cx="685800" cy="1119058"/>
          </a:xfrm>
        </p:grpSpPr>
        <p:sp>
          <p:nvSpPr>
            <p:cNvPr id="114" name="Isosceles Triangle 113"/>
            <p:cNvSpPr/>
            <p:nvPr/>
          </p:nvSpPr>
          <p:spPr>
            <a:xfrm>
              <a:off x="6400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591580" y="2667000"/>
              <a:ext cx="269626" cy="307777"/>
              <a:chOff x="2971800" y="2743200"/>
              <a:chExt cx="269626" cy="30777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971800" y="2743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5715000" y="2233742"/>
            <a:ext cx="685800" cy="1119058"/>
            <a:chOff x="5638800" y="2667000"/>
            <a:chExt cx="685800" cy="1119058"/>
          </a:xfrm>
        </p:grpSpPr>
        <p:sp>
          <p:nvSpPr>
            <p:cNvPr id="115" name="Isosceles Triangle 114"/>
            <p:cNvSpPr/>
            <p:nvPr/>
          </p:nvSpPr>
          <p:spPr>
            <a:xfrm>
              <a:off x="5638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867400" y="2667000"/>
              <a:ext cx="279244" cy="307777"/>
              <a:chOff x="2971800" y="2743200"/>
              <a:chExt cx="279244" cy="30777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71800" y="2743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4953000" y="2233742"/>
            <a:ext cx="685800" cy="1119058"/>
            <a:chOff x="4876800" y="2667000"/>
            <a:chExt cx="685800" cy="1119058"/>
          </a:xfrm>
        </p:grpSpPr>
        <p:sp>
          <p:nvSpPr>
            <p:cNvPr id="116" name="Isosceles Triangle 115"/>
            <p:cNvSpPr/>
            <p:nvPr/>
          </p:nvSpPr>
          <p:spPr>
            <a:xfrm>
              <a:off x="4876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067580" y="2667000"/>
              <a:ext cx="243175" cy="307777"/>
              <a:chOff x="2971800" y="2743200"/>
              <a:chExt cx="243175" cy="30777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971800" y="2743200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</p:grpSp>
      </p:grpSp>
      <p:cxnSp>
        <p:nvCxnSpPr>
          <p:cNvPr id="129" name="Straight Arrow Connector 128"/>
          <p:cNvCxnSpPr>
            <a:endCxn id="106" idx="1"/>
          </p:cNvCxnSpPr>
          <p:nvPr/>
        </p:nvCxnSpPr>
        <p:spPr>
          <a:xfrm flipV="1">
            <a:off x="7543800" y="2021310"/>
            <a:ext cx="533400" cy="33383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1"/>
          </p:cNvCxnSpPr>
          <p:nvPr/>
        </p:nvCxnSpPr>
        <p:spPr>
          <a:xfrm flipV="1">
            <a:off x="6865603" y="2021310"/>
            <a:ext cx="1211597" cy="3531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172200" y="2021309"/>
            <a:ext cx="1905000" cy="3353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6" idx="1"/>
          </p:cNvCxnSpPr>
          <p:nvPr/>
        </p:nvCxnSpPr>
        <p:spPr>
          <a:xfrm flipV="1">
            <a:off x="5334000" y="2021310"/>
            <a:ext cx="2743200" cy="2886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191000" y="3338828"/>
            <a:ext cx="533400" cy="1004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7924800" y="1600200"/>
            <a:ext cx="685800" cy="1752600"/>
            <a:chOff x="7924800" y="1600200"/>
            <a:chExt cx="685800" cy="17526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7924800" y="1867421"/>
              <a:ext cx="685800" cy="1485379"/>
              <a:chOff x="7848600" y="2283023"/>
              <a:chExt cx="685800" cy="1485379"/>
            </a:xfrm>
          </p:grpSpPr>
          <p:sp>
            <p:nvSpPr>
              <p:cNvPr id="102" name="Isosceles Triangle 101"/>
              <p:cNvSpPr/>
              <p:nvPr/>
            </p:nvSpPr>
            <p:spPr>
              <a:xfrm>
                <a:off x="7848600" y="2514600"/>
                <a:ext cx="685800" cy="1253802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8001000" y="2283023"/>
                <a:ext cx="266420" cy="307777"/>
                <a:chOff x="2971800" y="2743200"/>
                <a:chExt cx="266420" cy="30777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3033425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743200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</a:t>
                  </a:r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7998752" y="1600200"/>
              <a:ext cx="459448" cy="457200"/>
              <a:chOff x="7998752" y="1600200"/>
              <a:chExt cx="459448" cy="4572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7998752" y="16002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8308346" y="1958427"/>
                <a:ext cx="74926" cy="9897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51" grpId="0" animBg="1"/>
      <p:bldP spid="56" grpId="0" animBg="1"/>
      <p:bldP spid="61" grpId="0" animBg="1"/>
      <p:bldP spid="84" grpId="0" animBg="1"/>
      <p:bldP spid="1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Pseudocode</a:t>
            </a:r>
            <a:r>
              <a:rPr lang="en-US" sz="3600" b="1" dirty="0">
                <a:solidFill>
                  <a:srgbClr val="7030A0"/>
                </a:solidFill>
              </a:rPr>
              <a:t> for the </a:t>
            </a:r>
            <a:r>
              <a:rPr lang="en-US" sz="3600" b="1" dirty="0">
                <a:solidFill>
                  <a:srgbClr val="C00000"/>
                </a:solidFill>
              </a:rPr>
              <a:t>modified</a:t>
            </a:r>
            <a:r>
              <a:rPr lang="en-US" sz="3600" b="1" dirty="0">
                <a:solidFill>
                  <a:srgbClr val="7030A0"/>
                </a:solidFill>
              </a:rPr>
              <a:t> Find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else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return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Concluding slide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Theorem:</a:t>
                </a:r>
                <a:r>
                  <a:rPr lang="en-US" sz="1800" dirty="0"/>
                  <a:t> Given a collection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singleton sets </a:t>
                </a:r>
              </a:p>
              <a:p>
                <a:pPr marL="0" indent="0">
                  <a:buNone/>
                </a:pPr>
                <a:r>
                  <a:rPr lang="en-US" sz="1800" dirty="0"/>
                  <a:t>followed by a sequence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 operations,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exists a  data structure that achieves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complexity.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Here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: the number of times we need to take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of a number till we get 1.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see how “</a:t>
                </a:r>
                <a:r>
                  <a:rPr lang="en-US" sz="1800" b="1" dirty="0"/>
                  <a:t>extremely slow growing</a:t>
                </a:r>
                <a:r>
                  <a:rPr lang="en-US" sz="1800" dirty="0"/>
                  <a:t>” is the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function, see the following example.  </a:t>
                </a:r>
              </a:p>
              <a:p>
                <a:pPr marL="0" indent="0">
                  <a:buNone/>
                </a:pPr>
                <a:r>
                  <a:rPr lang="en-US" sz="1800" dirty="0"/>
                  <a:t>If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(&gt;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64000</m:t>
                        </m:r>
                      </m:sup>
                    </m:sSup>
                  </m:oMath>
                </a14:m>
                <a:r>
                  <a:rPr lang="en-US" sz="1800" dirty="0"/>
                  <a:t>),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is just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Although 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is effectively a small constant for every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 real life, the crazy theoreticians still </a:t>
                </a:r>
                <a:r>
                  <a:rPr lang="en-US" sz="1800" b="1" dirty="0"/>
                  <a:t>do not </a:t>
                </a:r>
                <a:r>
                  <a:rPr lang="en-US" sz="1800" dirty="0"/>
                  <a:t>consider it a constant</a:t>
                </a:r>
                <a:r>
                  <a:rPr lang="en-US" sz="1800" dirty="0">
                    <a:sym typeface="Wingdings" pitchFamily="2" charset="2"/>
                  </a:rPr>
                  <a:t> since it is an increasing function of </a:t>
                </a:r>
                <a:r>
                  <a:rPr lang="en-US" sz="1800" b="1" i="0" dirty="0">
                    <a:solidFill>
                      <a:srgbClr val="0070C0"/>
                    </a:solidFill>
                    <a:latin typeface="+mj-lt"/>
                  </a:rPr>
                  <a:t>n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The proof will be discussed in one full lecture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CS345.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Keep pondering over it for next one year.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Lesson for all: </a:t>
                </a:r>
                <a:r>
                  <a:rPr lang="en-US" sz="1800" dirty="0"/>
                  <a:t>There are simple algorithm which may have very difficult analysis.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593" t="-579" r="-963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9CE31-1A4B-3B35-2807-4FC0C88FC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Data Structure </a:t>
            </a:r>
            <a:r>
              <a:rPr lang="en-US" sz="4000" b="1" dirty="0"/>
              <a:t>for </a:t>
            </a:r>
            <a:endParaRPr lang="en-IN" sz="4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1244BC-A211-7A3C-2353-621308DF1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Range minima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D9FAD-0F45-979F-C3E7-F125217C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CCF73-0E7F-B60B-40C7-487CF4E75D55}"/>
              </a:ext>
            </a:extLst>
          </p:cNvPr>
          <p:cNvSpPr txBox="1"/>
          <p:nvPr/>
        </p:nvSpPr>
        <p:spPr>
          <a:xfrm>
            <a:off x="48818" y="5074245"/>
            <a:ext cx="9095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Attention</a:t>
            </a:r>
            <a:r>
              <a:rPr lang="en-US" dirty="0"/>
              <a:t>: </a:t>
            </a:r>
          </a:p>
          <a:p>
            <a:r>
              <a:rPr lang="en-US" dirty="0"/>
              <a:t>First make sincere attempt to design the data structure on your </a:t>
            </a:r>
            <a:r>
              <a:rPr lang="en-US" dirty="0" err="1"/>
              <a:t>ownbefore</a:t>
            </a:r>
            <a:r>
              <a:rPr lang="en-US" dirty="0"/>
              <a:t> proceeding further. </a:t>
            </a:r>
          </a:p>
          <a:p>
            <a:r>
              <a:rPr lang="en-US" dirty="0"/>
              <a:t>It is for your own benefit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3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Question:</a:t>
            </a:r>
            <a:r>
              <a:rPr lang="en-US" sz="1600" dirty="0"/>
              <a:t> What should be stored in an internal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?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Answer: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b="1" dirty="0"/>
              <a:t>	minimum</a:t>
            </a:r>
            <a:r>
              <a:rPr lang="en-US" sz="1600" dirty="0"/>
              <a:t> value stored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20957" y="5867400"/>
            <a:ext cx="236064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9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>
                <a:solidFill>
                  <a:srgbClr val="7030A0"/>
                </a:solidFill>
              </a:rPr>
              <a:t>Report-Min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>
                <a:solidFill>
                  <a:srgbClr val="7030A0"/>
                </a:solidFill>
              </a:rPr>
              <a:t>Report-Min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Oval 192"/>
          <p:cNvSpPr/>
          <p:nvPr/>
        </p:nvSpPr>
        <p:spPr>
          <a:xfrm>
            <a:off x="25146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656043" y="3048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027643" y="3810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13443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574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Brace 205"/>
          <p:cNvSpPr/>
          <p:nvPr/>
        </p:nvSpPr>
        <p:spPr>
          <a:xfrm rot="5400000">
            <a:off x="3891778" y="3667802"/>
            <a:ext cx="385622" cy="32608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5" grpId="0" animBg="1"/>
      <p:bldP spid="196" grpId="0" animBg="1"/>
      <p:bldP spid="20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1600" b="1" dirty="0"/>
                  <a:t>Data structure:  </a:t>
                </a:r>
                <a:r>
                  <a:rPr lang="en-US" sz="1600" dirty="0"/>
                  <a:t>An array </a:t>
                </a:r>
                <a:r>
                  <a:rPr lang="en-US" sz="1600" b="1" dirty="0"/>
                  <a:t>A</a:t>
                </a:r>
                <a:r>
                  <a:rPr lang="en-US" sz="1600" dirty="0"/>
                  <a:t> of size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-1</a:t>
                </a:r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Copy the sequence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/>
                  <a:t>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≺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600" dirty="0"/>
                  <a:t> into   ??</a:t>
                </a:r>
              </a:p>
              <a:p>
                <a:pPr marL="0" indent="0">
                  <a:buNone/>
                </a:pPr>
                <a:r>
                  <a:rPr lang="en-US" sz="1600" dirty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600" dirty="0"/>
                  <a:t>=  ?? </a:t>
                </a:r>
              </a:p>
              <a:p>
                <a:pPr marL="0" indent="0">
                  <a:buNone/>
                </a:pPr>
                <a:r>
                  <a:rPr lang="en-US" sz="1600" dirty="0"/>
                  <a:t>How to check if a node is left child or right child of its parent ?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1                                                                     2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3                               4                                  5                              6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7               8               9              10               11            12             13              14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15    16    17     18    19    20    21     22    23    24     25     26   27    28     29     30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  <a:r>
                  <a:rPr lang="en-US" sz="1600" dirty="0"/>
                  <a:t>[(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12" t="-5357" r="-44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]…</a:t>
                </a:r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08" t="-5455" r="-25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40" name="TextBox 13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41" name="Right Arrow Callout 14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4" name="TextBox 143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92" name="TextBox 19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/>
                  <a:t>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If(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&lt;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</a:t>
                </a:r>
                <a:r>
                  <a:rPr lang="en-US" sz="2000" b="1" dirty="0">
                    <a:sym typeface="Wingdings" pitchFamily="2" charset="2"/>
                  </a:rPr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≥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4343400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There is an </a:t>
            </a:r>
            <a:r>
              <a:rPr lang="en-US" b="1" dirty="0">
                <a:solidFill>
                  <a:schemeClr val="tx1"/>
                </a:solidFill>
              </a:rPr>
              <a:t>error</a:t>
            </a:r>
            <a:r>
              <a:rPr lang="en-US" dirty="0">
                <a:solidFill>
                  <a:schemeClr val="tx1"/>
                </a:solidFill>
              </a:rPr>
              <a:t> in the above </a:t>
            </a:r>
            <a:r>
              <a:rPr lang="en-US" dirty="0" err="1">
                <a:solidFill>
                  <a:schemeClr val="tx1"/>
                </a:solidFill>
              </a:rPr>
              <a:t>pseudocode</a:t>
            </a:r>
            <a:r>
              <a:rPr lang="en-US" dirty="0">
                <a:solidFill>
                  <a:schemeClr val="tx1"/>
                </a:solidFill>
              </a:rPr>
              <a:t>. Try spotting it. </a:t>
            </a:r>
          </a:p>
        </p:txBody>
      </p:sp>
    </p:spTree>
    <p:extLst>
      <p:ext uri="{BB962C8B-B14F-4D97-AF65-F5344CB8AC3E}">
        <p14:creationId xmlns:p14="http://schemas.microsoft.com/office/powerpoint/2010/main" val="41171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/>
                  <a:t>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If( A[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≥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5483352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Here is the correct </a:t>
            </a:r>
            <a:r>
              <a:rPr lang="en-US" dirty="0" err="1">
                <a:solidFill>
                  <a:schemeClr val="tx1"/>
                </a:solidFill>
              </a:rPr>
              <a:t>pseudocode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9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If (A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)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                      …                        </a:t>
                </a:r>
                <a:r>
                  <a:rPr lang="en-US" sz="2000" dirty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                      …                        </a:t>
                </a:r>
                <a:r>
                  <a:rPr lang="en-US" sz="2000" dirty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return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b="1" dirty="0"/>
                  <a:t>;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3"/>
                <a:stretch>
                  <a:fillRect l="-741" t="-757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&lt;&gt;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73" t="-8197" r="-3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553200" y="3962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343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199" y="4724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5105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6781800" y="4800600"/>
            <a:ext cx="2209800" cy="993648"/>
          </a:xfrm>
          <a:prstGeom prst="cloudCallout">
            <a:avLst>
              <a:gd name="adj1" fmla="val -26889"/>
              <a:gd name="adj2" fmla="val 770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 to a </a:t>
            </a:r>
            <a:r>
              <a:rPr lang="en-US" b="1" dirty="0">
                <a:solidFill>
                  <a:srgbClr val="7030A0"/>
                </a:solidFill>
              </a:rPr>
              <a:t>sequence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5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4800600"/>
            <a:ext cx="10999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This is called segment tree or interval tree or ? in the literature. </a:t>
            </a:r>
          </a:p>
          <a:p>
            <a:pPr marL="0" indent="0">
              <a:buNone/>
            </a:pPr>
            <a:r>
              <a:rPr lang="en-US" sz="2000" dirty="0"/>
              <a:t>But we all know – what is in a name ?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6C31"/>
                </a:solidFill>
              </a:rPr>
              <a:t>A Binary tree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12365</TotalTime>
  <Words>4267</Words>
  <Application>Microsoft Office PowerPoint</Application>
  <PresentationFormat>On-screen Show (4:3)</PresentationFormat>
  <Paragraphs>995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Recap of Last Lecture</vt:lpstr>
      <vt:lpstr>Intervals</vt:lpstr>
      <vt:lpstr>Hierarchy of intervals</vt:lpstr>
      <vt:lpstr>Hierarchy of intervals</vt:lpstr>
      <vt:lpstr>Hierarchy of intervals</vt:lpstr>
      <vt:lpstr>Which data structure emerges ?</vt:lpstr>
      <vt:lpstr>PowerPoint Presentation</vt:lpstr>
      <vt:lpstr>Problem 2</vt:lpstr>
      <vt:lpstr>Dynamic Range Minima Problem</vt:lpstr>
      <vt:lpstr>Dynamic Range Minima Problem</vt:lpstr>
      <vt:lpstr>Rooted tree</vt:lpstr>
      <vt:lpstr>A typical rooted tree we studied</vt:lpstr>
      <vt:lpstr>A typical rooted tree we studied</vt:lpstr>
      <vt:lpstr>Extending the definition of rooted tree</vt:lpstr>
      <vt:lpstr>Extending the definition of rooted tree</vt:lpstr>
      <vt:lpstr>Extending the definition of rooted tree</vt:lpstr>
      <vt:lpstr>Data structure for rooted tree of type 2</vt:lpstr>
      <vt:lpstr>Application of rooted tree of type 2</vt:lpstr>
      <vt:lpstr>Sets under two operations</vt:lpstr>
      <vt:lpstr>Sets under two operations</vt:lpstr>
      <vt:lpstr>Data structure for sets</vt:lpstr>
      <vt:lpstr>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Pseudocode for Union and SameSet() </vt:lpstr>
      <vt:lpstr>Time complexity of Find(i) </vt:lpstr>
      <vt:lpstr>Time complexity of Find(i) </vt:lpstr>
      <vt:lpstr>Improving the time complexity of Find(i)   </vt:lpstr>
      <vt:lpstr>Improving the Time complexity</vt:lpstr>
      <vt:lpstr>Efficient data structure for sets</vt:lpstr>
      <vt:lpstr>Efficient data structure for sets</vt:lpstr>
      <vt:lpstr>Efficient data structure for sets</vt:lpstr>
      <vt:lpstr>Pseudocode for modified Union </vt:lpstr>
      <vt:lpstr>Can we infer history of a tree?</vt:lpstr>
      <vt:lpstr>Can we infer history of a tree?</vt:lpstr>
      <vt:lpstr>How to show that depth of any element = O(log n) ?</vt:lpstr>
      <vt:lpstr>How to show that depth of any element = O(log n) ?</vt:lpstr>
      <vt:lpstr>How to show that depth of any element = O(log n) ?</vt:lpstr>
      <vt:lpstr>How to show that depth of any element = O(log n) ?</vt:lpstr>
      <vt:lpstr>PowerPoint Presentation</vt:lpstr>
      <vt:lpstr>A new heuristic for better time complexity</vt:lpstr>
      <vt:lpstr>This is how this heuristic got invented</vt:lpstr>
      <vt:lpstr>Path compression during Find(i)</vt:lpstr>
      <vt:lpstr>Pseudocode for the modified Find </vt:lpstr>
      <vt:lpstr>Concluding slide </vt:lpstr>
      <vt:lpstr>Data Structure for </vt:lpstr>
      <vt:lpstr>Data structure for dynamic range minima</vt:lpstr>
      <vt:lpstr>Data structure for dynamic range minima</vt:lpstr>
      <vt:lpstr>Data structure for dynamic range minima</vt:lpstr>
      <vt:lpstr>Data structure for dynamic range minima</vt:lpstr>
      <vt:lpstr>Update(i,a) </vt:lpstr>
      <vt:lpstr>Update(i,a) </vt:lpstr>
      <vt:lpstr>Report-Min(i,j)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1160</cp:revision>
  <dcterms:created xsi:type="dcterms:W3CDTF">2011-12-03T04:13:03Z</dcterms:created>
  <dcterms:modified xsi:type="dcterms:W3CDTF">2022-10-26T10:55:32Z</dcterms:modified>
</cp:coreProperties>
</file>