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393" r:id="rId2"/>
    <p:sldId id="415" r:id="rId3"/>
    <p:sldId id="416" r:id="rId4"/>
    <p:sldId id="364" r:id="rId5"/>
    <p:sldId id="418" r:id="rId6"/>
    <p:sldId id="419" r:id="rId7"/>
    <p:sldId id="395" r:id="rId8"/>
    <p:sldId id="420" r:id="rId9"/>
    <p:sldId id="421" r:id="rId10"/>
    <p:sldId id="422" r:id="rId11"/>
    <p:sldId id="423" r:id="rId12"/>
    <p:sldId id="424" r:id="rId13"/>
    <p:sldId id="425" r:id="rId14"/>
    <p:sldId id="402" r:id="rId15"/>
    <p:sldId id="442" r:id="rId16"/>
    <p:sldId id="427" r:id="rId17"/>
    <p:sldId id="373" r:id="rId18"/>
    <p:sldId id="374" r:id="rId19"/>
    <p:sldId id="354" r:id="rId20"/>
    <p:sldId id="428" r:id="rId21"/>
    <p:sldId id="376" r:id="rId22"/>
    <p:sldId id="377" r:id="rId23"/>
    <p:sldId id="380" r:id="rId24"/>
    <p:sldId id="383" r:id="rId25"/>
    <p:sldId id="385" r:id="rId26"/>
    <p:sldId id="382" r:id="rId27"/>
    <p:sldId id="381" r:id="rId28"/>
    <p:sldId id="379" r:id="rId29"/>
    <p:sldId id="387" r:id="rId30"/>
    <p:sldId id="431" r:id="rId31"/>
    <p:sldId id="398" r:id="rId32"/>
    <p:sldId id="443" r:id="rId33"/>
    <p:sldId id="38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6" autoAdjust="0"/>
    <p:restoredTop sz="94118" autoAdjust="0"/>
  </p:normalViewPr>
  <p:slideViewPr>
    <p:cSldViewPr>
      <p:cViewPr varScale="1">
        <p:scale>
          <a:sx n="72" d="100"/>
          <a:sy n="72" d="100"/>
        </p:scale>
        <p:origin x="10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1.jpeg"/><Relationship Id="rId4" Type="http://schemas.openxmlformats.org/officeDocument/2006/relationships/image" Target="../media/image28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Lecture 32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Greedy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Algorithms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Order Statistic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Ribbon 20"/>
          <p:cNvSpPr/>
          <p:nvPr/>
        </p:nvSpPr>
        <p:spPr>
          <a:xfrm>
            <a:off x="2895600" y="46101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sp>
        <p:nvSpPr>
          <p:cNvPr id="23" name="Down Ribbon 22"/>
          <p:cNvSpPr/>
          <p:nvPr/>
        </p:nvSpPr>
        <p:spPr>
          <a:xfrm>
            <a:off x="1676399" y="4495800"/>
            <a:ext cx="5959827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Instead of getting disappointed, try to realize that this counterexample points towards some other strategy which might work.</a:t>
            </a:r>
          </a:p>
        </p:txBody>
      </p:sp>
    </p:spTree>
    <p:extLst>
      <p:ext uri="{BB962C8B-B14F-4D97-AF65-F5344CB8AC3E}">
        <p14:creationId xmlns:p14="http://schemas.microsoft.com/office/powerpoint/2010/main" val="59830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1" grpId="1" animBg="1"/>
      <p:bldP spid="24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Such a job will make </a:t>
            </a:r>
            <a:r>
              <a:rPr lang="en-US" sz="1800" b="1" dirty="0"/>
              <a:t>least use of the server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this</a:t>
            </a:r>
            <a:r>
              <a:rPr lang="en-US" sz="1800" dirty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2743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29200" y="2971800"/>
              <a:ext cx="1219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4800" y="2971800"/>
            <a:ext cx="2133600" cy="228600"/>
            <a:chOff x="4267200" y="3124200"/>
            <a:chExt cx="2133600" cy="2286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181600" y="3124200"/>
              <a:ext cx="1219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67200" y="33528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Ribbon 26"/>
          <p:cNvSpPr/>
          <p:nvPr/>
        </p:nvSpPr>
        <p:spPr>
          <a:xfrm>
            <a:off x="1981200" y="4267200"/>
            <a:ext cx="70866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20100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7" grpId="0" animBg="1"/>
      <p:bldP spid="2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Such a job will make </a:t>
            </a:r>
            <a:r>
              <a:rPr lang="en-US" sz="1800" b="1" dirty="0"/>
              <a:t>least use of the server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this</a:t>
            </a:r>
            <a:r>
              <a:rPr lang="en-US" sz="1800" dirty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1371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0" y="2971800"/>
              <a:ext cx="1676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Down Ribbon 22"/>
          <p:cNvSpPr/>
          <p:nvPr/>
        </p:nvSpPr>
        <p:spPr>
          <a:xfrm>
            <a:off x="2895600" y="44196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9400" y="2819400"/>
            <a:ext cx="3429000" cy="152400"/>
            <a:chOff x="2971800" y="2971800"/>
            <a:chExt cx="3429000" cy="152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971800" y="29718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4400" y="3124200"/>
              <a:ext cx="1676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Ribbon 25"/>
          <p:cNvSpPr/>
          <p:nvPr/>
        </p:nvSpPr>
        <p:spPr>
          <a:xfrm>
            <a:off x="1600200" y="4267200"/>
            <a:ext cx="594360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Instead of getting disappointed, try to realize that this counterexample points towards some other strategy which might work.</a:t>
            </a:r>
          </a:p>
        </p:txBody>
      </p:sp>
    </p:spTree>
    <p:extLst>
      <p:ext uri="{BB962C8B-B14F-4D97-AF65-F5344CB8AC3E}">
        <p14:creationId xmlns:p14="http://schemas.microsoft.com/office/powerpoint/2010/main" val="358424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3" grpId="0" animBg="1"/>
      <p:bldP spid="23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result in </a:t>
            </a:r>
            <a:r>
              <a:rPr lang="en-US" sz="1800" b="1" dirty="0"/>
              <a:t>least number of other jobs to be discarded</a:t>
            </a:r>
            <a:r>
              <a:rPr lang="en-US" sz="1800" dirty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81200" y="2971800"/>
            <a:ext cx="4724400" cy="0"/>
            <a:chOff x="2133600" y="3124200"/>
            <a:chExt cx="4724400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34290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482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8674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own Ribbon 55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381403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03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Homework: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b="1" dirty="0">
                <a:solidFill>
                  <a:srgbClr val="7030A0"/>
                </a:solidFill>
              </a:rPr>
              <a:t>Strategy 3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7030A0"/>
                </a:solidFill>
              </a:rPr>
              <a:t>Strategy 4</a:t>
            </a:r>
            <a:r>
              <a:rPr lang="en-US" sz="2000" b="1" dirty="0">
                <a:solidFill>
                  <a:srgbClr val="C0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000" dirty="0"/>
              <a:t>Prove their correctness or give a counterexample.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2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</a:t>
                </a:r>
                <a:r>
                  <a:rPr lang="en-US" sz="1800" b="1" dirty="0"/>
                  <a:t> </a:t>
                </a:r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elements and a positive integer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b="1" u="sng" dirty="0"/>
                  <a:t>smallest</a:t>
                </a:r>
                <a:r>
                  <a:rPr lang="en-US" sz="1800" dirty="0"/>
                  <a:t> element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Applications:</a:t>
                </a:r>
                <a:r>
                  <a:rPr lang="en-US" sz="1800" b="1" dirty="0"/>
                  <a:t> </a:t>
                </a:r>
                <a:r>
                  <a:rPr lang="en-US" sz="1800" dirty="0"/>
                  <a:t>As wide as that of sorting.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Trivial algorithm: </a:t>
                </a:r>
                <a:r>
                  <a:rPr lang="en-US" sz="1800" dirty="0"/>
                  <a:t>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             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  <a:r>
                  <a:rPr lang="en-US" sz="1800" dirty="0"/>
                  <a:t>To design an algorithm with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 complexity.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>
                <a:blip r:embed="rId2"/>
                <a:stretch>
                  <a:fillRect l="-589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2516459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1524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124200"/>
            <a:ext cx="1257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69814-AA8C-2C4B-96BA-755DCEEDD835}"/>
                  </a:ext>
                </a:extLst>
              </p:cNvPr>
              <p:cNvSpPr txBox="1"/>
              <p:nvPr/>
            </p:nvSpPr>
            <p:spPr>
              <a:xfrm>
                <a:off x="5562600" y="5594925"/>
                <a:ext cx="1391728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𝟏𝟗𝟕𝟐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69814-AA8C-2C4B-96BA-755DCEED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594925"/>
                <a:ext cx="1391728" cy="646331"/>
              </a:xfrm>
              <a:prstGeom prst="rect">
                <a:avLst/>
              </a:prstGeom>
              <a:blipFill>
                <a:blip r:embed="rId3"/>
                <a:stretch>
                  <a:fillRect l="-909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0B0A87-40E0-0048-9D66-3A30F5A46828}"/>
                  </a:ext>
                </a:extLst>
              </p:cNvPr>
              <p:cNvSpPr txBox="1"/>
              <p:nvPr/>
            </p:nvSpPr>
            <p:spPr>
              <a:xfrm>
                <a:off x="2079986" y="5662394"/>
                <a:ext cx="1391728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𝟏𝟗𝟒𝟓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0B0A87-40E0-0048-9D66-3A30F5A4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86" y="5662394"/>
                <a:ext cx="1391728" cy="646331"/>
              </a:xfrm>
              <a:prstGeom prst="rect">
                <a:avLst/>
              </a:prstGeom>
              <a:blipFill>
                <a:blip r:embed="rId4"/>
                <a:stretch>
                  <a:fillRect l="-901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>
            <a:extLst>
              <a:ext uri="{FF2B5EF4-FFF2-40B4-BE49-F238E27FC236}">
                <a16:creationId xmlns:a16="http://schemas.microsoft.com/office/drawing/2014/main" id="{30AD2AE3-6F3A-7744-97E3-AFEDAF38F545}"/>
              </a:ext>
            </a:extLst>
          </p:cNvPr>
          <p:cNvSpPr/>
          <p:nvPr/>
        </p:nvSpPr>
        <p:spPr>
          <a:xfrm>
            <a:off x="3771900" y="57150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61FF31-5CD5-E446-8195-7E1F4D9F3349}"/>
              </a:ext>
            </a:extLst>
          </p:cNvPr>
          <p:cNvGrpSpPr/>
          <p:nvPr/>
        </p:nvGrpSpPr>
        <p:grpSpPr>
          <a:xfrm>
            <a:off x="5791200" y="2286000"/>
            <a:ext cx="2549159" cy="1664732"/>
            <a:chOff x="5791200" y="2286000"/>
            <a:chExt cx="2549159" cy="1664732"/>
          </a:xfrm>
        </p:grpSpPr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BF30AE02-30C1-2A4D-8B72-5939CA989714}"/>
                </a:ext>
              </a:extLst>
            </p:cNvPr>
            <p:cNvSpPr/>
            <p:nvPr/>
          </p:nvSpPr>
          <p:spPr>
            <a:xfrm>
              <a:off x="6629400" y="22860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E8A77F-BEAB-FC4E-84F5-77EC59195A9D}"/>
                </a:ext>
              </a:extLst>
            </p:cNvPr>
            <p:cNvSpPr txBox="1"/>
            <p:nvPr/>
          </p:nvSpPr>
          <p:spPr>
            <a:xfrm>
              <a:off x="5791200" y="3212068"/>
              <a:ext cx="2549159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But sorting takes </a:t>
              </a:r>
              <a:r>
                <a:rPr lang="en-US" sz="1400" b="1" dirty="0">
                  <a:solidFill>
                    <a:srgbClr val="C00000"/>
                  </a:solidFill>
                </a:rPr>
                <a:t>O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70C0"/>
                  </a:solidFill>
                </a:rPr>
                <a:t>n</a:t>
              </a:r>
              <a:r>
                <a:rPr lang="en-US" sz="1400" dirty="0"/>
                <a:t> log </a:t>
              </a:r>
              <a:r>
                <a:rPr lang="en-US" sz="1400" b="1" dirty="0">
                  <a:solidFill>
                    <a:srgbClr val="0070C0"/>
                  </a:solidFill>
                </a:rPr>
                <a:t>n</a:t>
              </a:r>
              <a:r>
                <a:rPr lang="en-US" sz="1400" dirty="0"/>
                <a:t>) time</a:t>
              </a:r>
            </a:p>
            <a:p>
              <a:pPr algn="ctr"/>
              <a:r>
                <a:rPr lang="en-US" sz="1400" dirty="0"/>
                <a:t>and appears to be an overkill </a:t>
              </a:r>
            </a:p>
            <a:p>
              <a:pPr algn="ctr"/>
              <a:r>
                <a:rPr lang="en-US" sz="1400" dirty="0"/>
                <a:t>for this simple problem.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9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" grpId="0" animBg="1"/>
      <p:bldP spid="1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We shall now introduce some notations which will help in a neat description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98896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</a:t>
                </a:r>
                <a:r>
                  <a:rPr lang="en-US" sz="2000" dirty="0"/>
                  <a:t>the given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consisting of all elements </a:t>
                </a:r>
                <a:r>
                  <a:rPr lang="en-US" sz="2000" b="1" dirty="0"/>
                  <a:t>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consisting of all elements </a:t>
                </a:r>
                <a:r>
                  <a:rPr lang="en-US" sz="2000" b="1" dirty="0"/>
                  <a:t>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1</a:t>
                </a:r>
                <a:r>
                  <a:rPr lang="en-US" sz="2000" b="1" dirty="0">
                    <a:sym typeface="Wingdings" pitchFamily="2" charset="2"/>
                  </a:rPr>
                  <a:t> + </a:t>
                </a:r>
                <a:r>
                  <a:rPr lang="en-US" sz="2000" dirty="0">
                    <a:sym typeface="Wingdings" pitchFamily="2" charset="2"/>
                  </a:rPr>
                  <a:t>number of elements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that are smaller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</a:t>
                </a: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</a:t>
                </a:r>
                <a:r>
                  <a:rPr lang="en-US" sz="2000" dirty="0">
                    <a:sym typeface="Wingdings" pitchFamily="2" charset="2"/>
                  </a:rPr>
                  <a:t>algorithm to partition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</a:t>
                </a:r>
                <a:r>
                  <a:rPr lang="en-US" sz="2000" dirty="0"/>
                  <a:t>t</a:t>
                </a:r>
                <a:r>
                  <a:rPr lang="en-US" sz="2000" dirty="0">
                    <a:sym typeface="Wingdings" pitchFamily="2" charset="2"/>
                  </a:rPr>
                  <a:t>his algorithm returns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=rank(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  <a:blipFill rotWithShape="1">
                <a:blip r:embed="rId2"/>
                <a:stretch>
                  <a:fillRect l="-727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2130425"/>
                <a:ext cx="8229600" cy="1470025"/>
              </a:xfrm>
            </p:spPr>
            <p:txBody>
              <a:bodyPr/>
              <a:lstStyle/>
              <a:p>
                <a:r>
                  <a:rPr lang="en-US" sz="3600" b="1" dirty="0"/>
                  <a:t>Why should an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b="1" dirty="0"/>
                  <a:t>time algorithm exist 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2130425"/>
                <a:ext cx="8229600" cy="1470025"/>
              </a:xfrm>
              <a:blipFill>
                <a:blip r:embed="rId2"/>
                <a:stretch>
                  <a:fillRect l="-2311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(inspiration from </a:t>
            </a:r>
            <a:r>
              <a:rPr lang="en-US" sz="2800" b="1" dirty="0" err="1">
                <a:solidFill>
                  <a:srgbClr val="7030A0"/>
                </a:solidFill>
              </a:rPr>
              <a:t>QuickSort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Path</a:t>
            </a:r>
            <a:r>
              <a:rPr lang="en-US" sz="3200" dirty="0"/>
              <a:t> </a:t>
            </a:r>
            <a:r>
              <a:rPr lang="en-US" sz="3200" b="1" dirty="0"/>
              <a:t>to the </a:t>
            </a:r>
            <a:r>
              <a:rPr lang="en-US" sz="3200" b="1" dirty="0">
                <a:solidFill>
                  <a:srgbClr val="7030A0"/>
                </a:solidFill>
              </a:rPr>
              <a:t>solution</a:t>
            </a:r>
            <a:r>
              <a:rPr lang="en-US" sz="3200" b="1" dirty="0"/>
              <a:t> of a problem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999710" cy="318533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Examples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intuition/insight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Strategy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77000" y="20574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7000" y="29718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/>
          <p:cNvSpPr/>
          <p:nvPr/>
        </p:nvSpPr>
        <p:spPr>
          <a:xfrm rot="1994739">
            <a:off x="5508577" y="3628230"/>
            <a:ext cx="342628" cy="1506540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964668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Failure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867" y="4964668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Better Insight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5679891" y="5334000"/>
            <a:ext cx="2321109" cy="685800"/>
          </a:xfrm>
          <a:prstGeom prst="curved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8023794">
            <a:off x="7470709" y="3482400"/>
            <a:ext cx="396619" cy="1569599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477000" y="6096000"/>
            <a:ext cx="676367" cy="4572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38495" y="64886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Success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5486400"/>
            <a:ext cx="12457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formula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4583668"/>
            <a:ext cx="19618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Have perseverance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107668"/>
            <a:ext cx="55767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 there is a </a:t>
            </a:r>
            <a:r>
              <a:rPr lang="en-US" b="1" dirty="0"/>
              <a:t>systematic approach</a:t>
            </a:r>
            <a:r>
              <a:rPr lang="en-US" dirty="0"/>
              <a:t> which usually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9" grpId="0" animBg="1"/>
      <p:bldP spid="20" grpId="0" animBg="1"/>
      <p:bldP spid="2" grpId="0" animBg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49289" cy="826532"/>
            <a:chOff x="2535348" y="2514600"/>
            <a:chExt cx="449289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2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61038" cy="641866"/>
            <a:chOff x="3124200" y="2362200"/>
            <a:chExt cx="4661038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602" t="-8197" r="-172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222306" cy="609600"/>
            <a:chOff x="3581400" y="1600200"/>
            <a:chExt cx="4222306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783"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F3A29C8B-60A1-0044-B3AD-21D03A964481}"/>
              </a:ext>
            </a:extLst>
          </p:cNvPr>
          <p:cNvSpPr/>
          <p:nvPr/>
        </p:nvSpPr>
        <p:spPr>
          <a:xfrm>
            <a:off x="2494322" y="497739"/>
            <a:ext cx="1676391" cy="674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Line Callout 1 50">
                <a:extLst>
                  <a:ext uri="{FF2B5EF4-FFF2-40B4-BE49-F238E27FC236}">
                    <a16:creationId xmlns:a16="http://schemas.microsoft.com/office/drawing/2014/main" id="{83F6D708-40A5-1D4C-B13E-2AAEC3E7A815}"/>
                  </a:ext>
                </a:extLst>
              </p:cNvPr>
              <p:cNvSpPr/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885"/>
                  <a:gd name="adj4" fmla="val 5248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discard the </a:t>
                </a:r>
                <a:r>
                  <a:rPr lang="en-US" b="1" dirty="0">
                    <a:solidFill>
                      <a:schemeClr val="tx1"/>
                    </a:solidFill>
                  </a:rPr>
                  <a:t>golden</a:t>
                </a:r>
                <a:r>
                  <a:rPr lang="en-US" dirty="0">
                    <a:solidFill>
                      <a:schemeClr val="tx1"/>
                    </a:solidFill>
                  </a:rPr>
                  <a:t> elements.</a:t>
                </a:r>
              </a:p>
            </p:txBody>
          </p:sp>
        </mc:Choice>
        <mc:Fallback>
          <p:sp>
            <p:nvSpPr>
              <p:cNvPr id="51" name="Line Callout 1 50">
                <a:extLst>
                  <a:ext uri="{FF2B5EF4-FFF2-40B4-BE49-F238E27FC236}">
                    <a16:creationId xmlns:a16="http://schemas.microsoft.com/office/drawing/2014/main" id="{83F6D708-40A5-1D4C-B13E-2AAEC3E7A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885"/>
                  <a:gd name="adj4" fmla="val 52480"/>
                </a:avLst>
              </a:prstGeom>
              <a:blipFill>
                <a:blip r:embed="rId8"/>
                <a:stretch>
                  <a:fillRect t="-1852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Line Callout 1 52">
                <a:extLst>
                  <a:ext uri="{FF2B5EF4-FFF2-40B4-BE49-F238E27FC236}">
                    <a16:creationId xmlns:a16="http://schemas.microsoft.com/office/drawing/2014/main" id="{925AF924-5DD8-CD4B-A993-3992332AFA33}"/>
                  </a:ext>
                </a:extLst>
              </p:cNvPr>
              <p:cNvSpPr/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750"/>
                  <a:gd name="adj4" fmla="val 4622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discard the </a:t>
                </a:r>
                <a:r>
                  <a:rPr lang="en-US" b="1" dirty="0">
                    <a:solidFill>
                      <a:schemeClr val="tx1"/>
                    </a:solidFill>
                  </a:rPr>
                  <a:t>blue</a:t>
                </a:r>
                <a:r>
                  <a:rPr lang="en-US" dirty="0">
                    <a:solidFill>
                      <a:schemeClr val="tx1"/>
                    </a:solidFill>
                  </a:rPr>
                  <a:t> elements.</a:t>
                </a:r>
              </a:p>
            </p:txBody>
          </p:sp>
        </mc:Choice>
        <mc:Fallback>
          <p:sp>
            <p:nvSpPr>
              <p:cNvPr id="53" name="Line Callout 1 52">
                <a:extLst>
                  <a:ext uri="{FF2B5EF4-FFF2-40B4-BE49-F238E27FC236}">
                    <a16:creationId xmlns:a16="http://schemas.microsoft.com/office/drawing/2014/main" id="{925AF924-5DD8-CD4B-A993-3992332AF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750"/>
                  <a:gd name="adj4" fmla="val 46223"/>
                </a:avLst>
              </a:prstGeom>
              <a:blipFill>
                <a:blip r:embed="rId9"/>
                <a:stretch>
                  <a:fillRect b="-101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/>
      <p:bldP spid="19" grpId="0" animBg="1"/>
      <p:bldP spid="51" grpId="0" animBg="1"/>
      <p:bldP spid="51" grpId="1" animBg="1"/>
      <p:bldP spid="53" grpId="0" animBg="1"/>
      <p:bldP spid="5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 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Average case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Worst case time complexity 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19600" y="5410200"/>
            <a:ext cx="4343400" cy="457200"/>
            <a:chOff x="4419600" y="5715000"/>
            <a:chExt cx="43434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5257800" y="5715000"/>
              <a:ext cx="35052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Analysis is simpler than </a:t>
              </a:r>
              <a:r>
                <a:rPr lang="en-US" b="1" dirty="0">
                  <a:solidFill>
                    <a:srgbClr val="7030A0"/>
                  </a:solidFill>
                </a:rPr>
                <a:t>Quick Sort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7" name="Straight Connector 6"/>
            <p:cNvCxnSpPr>
              <a:endCxn id="2" idx="1"/>
            </p:cNvCxnSpPr>
            <p:nvPr/>
          </p:nvCxnSpPr>
          <p:spPr>
            <a:xfrm>
              <a:off x="4419600" y="59436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657600" y="57912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67200"/>
            <a:ext cx="1028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24384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0" y="5410200"/>
            <a:ext cx="76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Towards worst case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…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6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Key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Inspiration</a:t>
                </a:r>
                <a:r>
                  <a:rPr lang="en-US" sz="2000" dirty="0"/>
                  <a:t> from some recurrences.</a:t>
                </a:r>
              </a:p>
              <a:p>
                <a:endParaRPr lang="en-US" sz="1800" dirty="0"/>
              </a:p>
              <a:p>
                <a:endParaRPr lang="en-US" sz="2000" dirty="0"/>
              </a:p>
              <a:p>
                <a:r>
                  <a:rPr lang="en-US" sz="2000" dirty="0"/>
                  <a:t>Concept of </a:t>
                </a:r>
                <a:r>
                  <a:rPr lang="en-US" sz="2000" b="1" dirty="0"/>
                  <a:t>approximate median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Learning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862254"/>
            <a:ext cx="415756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 isn’t is surprising that knowledge of recurrence </a:t>
            </a:r>
          </a:p>
          <a:p>
            <a:r>
              <a:rPr lang="en-US" sz="1600" dirty="0"/>
              <a:t>can help  in the design an efficient algorithm)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996625"/>
            <a:ext cx="46482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the usual trick: </a:t>
            </a:r>
          </a:p>
          <a:p>
            <a:r>
              <a:rPr lang="en-US" sz="1600" dirty="0"/>
              <a:t>When a problem appears difficult, weaken the problem and try to solve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6063" y="4114800"/>
            <a:ext cx="464820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also a natural choice. </a:t>
            </a:r>
          </a:p>
          <a:p>
            <a:r>
              <a:rPr lang="en-US" sz="1600" dirty="0"/>
              <a:t>Can we fine tune this algorithm to achieve our goal ?</a:t>
            </a:r>
          </a:p>
        </p:txBody>
      </p:sp>
    </p:spTree>
    <p:extLst>
      <p:ext uri="{BB962C8B-B14F-4D97-AF65-F5344CB8AC3E}">
        <p14:creationId xmlns:p14="http://schemas.microsoft.com/office/powerpoint/2010/main" val="88119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Revisiting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 </a:t>
                </a:r>
                <a:r>
                  <a:rPr lang="en-US" sz="2000" dirty="0"/>
                  <a:t>what is the solution of recurrence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/10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Sketch (by gradual unfolding):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/>
                  <a:t>  +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/>
                  <a:t> + …</a:t>
                </a:r>
                <a:r>
                  <a:rPr lang="en-US" sz="2000" dirty="0">
                    <a:solidFill>
                      <a:srgbClr val="0070C0"/>
                    </a:solidFill>
                  </a:rPr>
                  <a:t>]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1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                  </a:t>
                </a: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   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67400" y="5638800"/>
                <a:ext cx="126669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638800"/>
                <a:ext cx="12666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51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Revisiting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 </a:t>
                </a:r>
                <a:r>
                  <a:rPr lang="en-US" sz="2000" dirty="0"/>
                  <a:t>what is the solution of recurrence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Sketch: </a:t>
                </a:r>
                <a:r>
                  <a:rPr lang="en-US" sz="2000" dirty="0"/>
                  <a:t>(by induction) </a:t>
                </a:r>
              </a:p>
              <a:p>
                <a:pPr marL="0" indent="0">
                  <a:buNone/>
                </a:pPr>
                <a:r>
                  <a:rPr lang="en-US" sz="2000" dirty="0"/>
                  <a:t>Assertion: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Induction step: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</a:t>
                </a:r>
                <a:r>
                  <a:rPr lang="en-US" sz="2000" dirty="0"/>
                  <a:t>≤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1" dirty="0"/>
                  <a:t>≥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c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2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……..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5334000"/>
                <a:ext cx="125226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34000"/>
                <a:ext cx="12522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8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678704A-796E-4C49-9918-2E4E7E6223D7}"/>
              </a:ext>
            </a:extLst>
          </p:cNvPr>
          <p:cNvSpPr/>
          <p:nvPr/>
        </p:nvSpPr>
        <p:spPr>
          <a:xfrm>
            <a:off x="3276600" y="4267200"/>
            <a:ext cx="1676391" cy="674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Concept of </a:t>
            </a:r>
            <a:r>
              <a:rPr lang="en-US" sz="3200" b="1" dirty="0">
                <a:solidFill>
                  <a:srgbClr val="7030A0"/>
                </a:solidFill>
              </a:rPr>
              <a:t>approximate median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Definition:</a:t>
                </a:r>
                <a:r>
                  <a:rPr lang="en-US" sz="2000" dirty="0"/>
                  <a:t> Given a constant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en-US" sz="2000" dirty="0"/>
                  <a:t>approximate median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b="1" dirty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is in the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219200" y="4876800"/>
            <a:ext cx="6725029" cy="548406"/>
            <a:chOff x="1219200" y="4876800"/>
            <a:chExt cx="6725029" cy="548406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4876800"/>
              <a:ext cx="446661" cy="521732"/>
              <a:chOff x="1219200" y="4876800"/>
              <a:chExt cx="446661" cy="5217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80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534539" y="4876800"/>
              <a:ext cx="451982" cy="521732"/>
              <a:chOff x="1219200" y="4876800"/>
              <a:chExt cx="451982" cy="521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3276600" y="4876800"/>
              <a:ext cx="567078" cy="521732"/>
              <a:chOff x="1219200" y="4876800"/>
              <a:chExt cx="567078" cy="52173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97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7478139" y="4876800"/>
              <a:ext cx="466090" cy="521732"/>
              <a:chOff x="1219200" y="4876800"/>
              <a:chExt cx="466090" cy="5217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5528922" y="4876800"/>
              <a:ext cx="932243" cy="548406"/>
              <a:chOff x="1219200" y="4876800"/>
              <a:chExt cx="932243" cy="548406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6154" r="-7843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Oval 36"/>
            <p:cNvSpPr/>
            <p:nvPr/>
          </p:nvSpPr>
          <p:spPr>
            <a:xfrm>
              <a:off x="2209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384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672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72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76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7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81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086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ight Brace 49"/>
          <p:cNvSpPr/>
          <p:nvPr/>
        </p:nvSpPr>
        <p:spPr>
          <a:xfrm rot="16200000">
            <a:off x="4404301" y="3368098"/>
            <a:ext cx="381001" cy="248400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86200" y="4888468"/>
            <a:ext cx="367986" cy="521732"/>
            <a:chOff x="4280214" y="5029200"/>
            <a:chExt cx="367986" cy="521732"/>
          </a:xfrm>
        </p:grpSpPr>
        <p:sp>
          <p:nvSpPr>
            <p:cNvPr id="38" name="Oval 37"/>
            <p:cNvSpPr/>
            <p:nvPr/>
          </p:nvSpPr>
          <p:spPr>
            <a:xfrm>
              <a:off x="44196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/>
          <p:cNvSpPr/>
          <p:nvPr/>
        </p:nvSpPr>
        <p:spPr>
          <a:xfrm>
            <a:off x="2345472" y="2743200"/>
            <a:ext cx="4169627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3124200"/>
            <a:ext cx="3124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0" grpId="0" animBg="1"/>
      <p:bldP spid="6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Learning from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    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 + </a:t>
                </a:r>
                <a:r>
                  <a:rPr lang="en-US" sz="1800" b="1" dirty="0"/>
                  <a:t>T(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00602" y="1905000"/>
            <a:ext cx="251088" cy="8382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800600" y="2971800"/>
            <a:ext cx="153924" cy="17526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411" y="4876800"/>
            <a:ext cx="9973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Lesson 1</a:t>
            </a:r>
            <a:endParaRPr lang="en-US" sz="20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11"/>
              <p:cNvSpPr/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time complexity of the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if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approximate</a:t>
                </a:r>
                <a:r>
                  <a:rPr lang="en-US" dirty="0">
                    <a:solidFill>
                      <a:schemeClr val="tx1"/>
                    </a:solidFill>
                  </a:rPr>
                  <a:t> median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333" r="-17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T(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" grpId="0" animBg="1"/>
      <p:bldP spid="11" grpId="0" animBg="1"/>
      <p:bldP spid="12" grpId="0" animBg="1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Algorithm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(A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linear time </a:t>
                </a:r>
                <a:r>
                  <a:rPr lang="en-US" sz="2800" dirty="0">
                    <a:solidFill>
                      <a:schemeClr val="tx1"/>
                    </a:solidFill>
                  </a:rPr>
                  <a:t>algorithm)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</a:t>
            </a:r>
            <a:r>
              <a:rPr lang="en-US" sz="3200" b="1" dirty="0"/>
              <a:t>of the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/>
                  <a:t>Compute a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</m:t>
                    </m:r>
                  </m:oMath>
                </a14:m>
                <a:r>
                  <a:rPr lang="en-US" sz="1600" dirty="0"/>
                  <a:t> time, we get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</a:t>
                </a:r>
                <a:r>
                  <a:rPr lang="en-US" sz="1600" dirty="0"/>
                  <a:t>time </a:t>
                </a:r>
                <a:r>
                  <a:rPr lang="en-US" sz="1600" dirty="0" err="1"/>
                  <a:t>algo</a:t>
                </a:r>
                <a:r>
                  <a:rPr lang="en-US" sz="16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that appears too much to expect from us. Isn’t it ? </a:t>
                </a:r>
              </a:p>
              <a:p>
                <a:pPr marL="0" indent="0">
                  <a:buNone/>
                </a:pPr>
                <a:r>
                  <a:rPr lang="en-US" sz="1600" dirty="0"/>
                  <a:t>So what to do </a:t>
                </a:r>
                <a:r>
                  <a:rPr lang="en-US" sz="1600" dirty="0">
                    <a:sym typeface="Wingdings" pitchFamily="2" charset="2"/>
                  </a:rPr>
                  <a:t> </a:t>
                </a:r>
                <a:r>
                  <a:rPr lang="en-US" sz="1600" dirty="0"/>
                  <a:t>?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)+</m:t>
                    </m:r>
                    <m:r>
                      <m:rPr>
                        <m:nor/>
                      </m:rPr>
                      <a:rPr lang="en-US" sz="16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b="1" dirty="0"/>
                      <m:t>T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m:rPr>
                        <m:nor/>
                      </m:rPr>
                      <a:rPr lang="en-US" sz="1600" b="1" i="0" dirty="0" smtClean="0"/>
                      <m:t> </m:t>
                    </m:r>
                  </m:oMath>
                </a14:m>
                <a:r>
                  <a:rPr lang="en-US" sz="1600" dirty="0"/>
                  <a:t>time for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&lt;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, the </a:t>
                </a:r>
              </a:p>
              <a:p>
                <a:pPr marL="0" indent="0">
                  <a:buNone/>
                </a:pPr>
                <a:r>
                  <a:rPr lang="en-US" sz="1600" dirty="0"/>
                  <a:t>time complexity of the algorithm will still be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  <a:blipFill rotWithShape="1">
                <a:blip r:embed="rId2"/>
                <a:stretch>
                  <a:fillRect l="-720" t="-571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2" y="1535668"/>
            <a:ext cx="1573840" cy="369332"/>
            <a:chOff x="5715185" y="2402120"/>
            <a:chExt cx="1442437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 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t="-8197" r="-6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1310197" y="6324600"/>
            <a:ext cx="59288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Spend some time on this observation to infer what it hints at.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1512332"/>
            <a:ext cx="9144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5903" y="5288346"/>
            <a:ext cx="19009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Hint: use </a:t>
            </a:r>
            <a:r>
              <a:rPr lang="en-US" b="1" dirty="0">
                <a:solidFill>
                  <a:srgbClr val="006C31"/>
                </a:solidFill>
              </a:rPr>
              <a:t>Lesson 2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5715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Today’s lecture will demonstrate this approach </a:t>
            </a:r>
            <a:r>
              <a:rPr lang="en-US" sz="2800" b="1" dirty="0">
                <a:sym typeface="Wingdings" pitchFamily="2" charset="2"/>
              </a:rPr>
              <a:t></a:t>
            </a:r>
            <a:br>
              <a:rPr lang="en-US" sz="2800" b="1" dirty="0">
                <a:sym typeface="Wingdings" pitchFamily="2" charset="2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Problem :</a:t>
            </a:r>
            <a:r>
              <a:rPr lang="en-US" sz="2800" b="1" dirty="0">
                <a:solidFill>
                  <a:srgbClr val="7030A0"/>
                </a:solidFill>
              </a:rPr>
              <a:t> JOB Scheduling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Largest subset of non-overlapping job</a:t>
            </a:r>
          </a:p>
        </p:txBody>
      </p:sp>
    </p:spTree>
    <p:extLst>
      <p:ext uri="{BB962C8B-B14F-4D97-AF65-F5344CB8AC3E}">
        <p14:creationId xmlns:p14="http://schemas.microsoft.com/office/powerpoint/2010/main" val="67884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</a:t>
            </a:r>
            <a:r>
              <a:rPr lang="en-US" sz="3200" b="1" dirty="0"/>
              <a:t>of the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/>
                  <a:t>Compute a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&lt;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, we are done </a:t>
                </a:r>
                <a:r>
                  <a:rPr lang="en-US" sz="1600" dirty="0">
                    <a:sym typeface="Wingdings" pitchFamily="2" charset="2"/>
                  </a:rPr>
                  <a:t>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  <a:blipFill>
                <a:blip r:embed="rId2"/>
                <a:stretch>
                  <a:fillRect l="-750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2" y="1535668"/>
            <a:ext cx="1573840" cy="369332"/>
            <a:chOff x="5715185" y="2402120"/>
            <a:chExt cx="1442437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 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t="-8197" r="-6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7239000" y="1512332"/>
            <a:ext cx="9144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5903" y="5288346"/>
            <a:ext cx="19009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Hint: use </a:t>
            </a:r>
            <a:r>
              <a:rPr lang="en-US" b="1" dirty="0">
                <a:solidFill>
                  <a:srgbClr val="006C31"/>
                </a:solidFill>
              </a:rPr>
              <a:t>Lesson 2</a:t>
            </a:r>
            <a:endParaRPr lang="en-US" sz="20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 </a:t>
                </a:r>
                <a:r>
                  <a:rPr lang="en-US" sz="1800" dirty="0"/>
                  <a:t>How to compute 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1" dirty="0"/>
                      <m:t>+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T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time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&lt;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Question</a:t>
                </a:r>
                <a:r>
                  <a:rPr lang="en-US" sz="1800" dirty="0"/>
                  <a:t>:  Can we form a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IN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     </a:t>
                </a:r>
                <a:r>
                  <a:rPr lang="en-IN" sz="1800" b="1" dirty="0"/>
                  <a:t>exact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/>
                  <a:t>-</a:t>
                </a:r>
                <a:r>
                  <a:rPr lang="en-IN" sz="1800" b="1" dirty="0"/>
                  <a:t>approximate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1800" dirty="0"/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  <a:blipFill rotWithShape="1">
                <a:blip r:embed="rId2"/>
                <a:stretch>
                  <a:fillRect l="-708" t="-641" b="-9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59989" y="2209800"/>
            <a:ext cx="3493211" cy="1034534"/>
            <a:chOff x="-64211" y="1480066"/>
            <a:chExt cx="3493211" cy="1034534"/>
          </a:xfrm>
        </p:grpSpPr>
        <p:sp>
          <p:nvSpPr>
            <p:cNvPr id="26" name="Oval 25"/>
            <p:cNvSpPr/>
            <p:nvPr/>
          </p:nvSpPr>
          <p:spPr>
            <a:xfrm>
              <a:off x="381000" y="1480066"/>
              <a:ext cx="3048000" cy="1034534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2"/>
                <p:cNvSpPr txBox="1"/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810000" y="4419600"/>
            <a:ext cx="1676400" cy="577334"/>
            <a:chOff x="152400" y="4528066"/>
            <a:chExt cx="1676400" cy="577334"/>
          </a:xfrm>
        </p:grpSpPr>
        <p:sp>
          <p:nvSpPr>
            <p:cNvPr id="29" name="Oval 28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83"/>
                <p:cNvSpPr txBox="1"/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Down Arrow 30"/>
          <p:cNvSpPr/>
          <p:nvPr/>
        </p:nvSpPr>
        <p:spPr>
          <a:xfrm>
            <a:off x="4766925" y="33528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1752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8D4-CD0B-0943-A750-96750F01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EB2-1292-6248-8A20-5FDC6EDE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Ponder over how to achieve the aim mentioned in the previous slide.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CAE49-5DC8-E041-9B66-2251BE08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motivational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Though it was </a:t>
                </a:r>
                <a:r>
                  <a:rPr lang="en-US" sz="1800" b="1" dirty="0"/>
                  <a:t>intuitively appealing</a:t>
                </a:r>
                <a:r>
                  <a:rPr lang="en-US" sz="1800" dirty="0"/>
                  <a:t> to believe that there exists an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algorithm to compute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smallest element, it remained a challenge for many years to design such an algorithm…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1972</a:t>
                </a:r>
                <a:r>
                  <a:rPr lang="en-US" sz="1800" dirty="0"/>
                  <a:t>, five well known researchers: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Blum, Floyd, Pratt, 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Rivest</a:t>
                </a:r>
                <a:r>
                  <a:rPr lang="en-US" sz="1800" dirty="0"/>
                  <a:t>, and 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Tarjan</a:t>
                </a:r>
                <a:r>
                  <a:rPr lang="en-US" sz="1800" dirty="0"/>
                  <a:t> designed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algorithm. It was designed during a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lunch break </a:t>
                </a:r>
                <a:r>
                  <a:rPr lang="en-US" sz="1800" dirty="0"/>
                  <a:t>of a conference when these five researchers sat together for the first time to solve the problem.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this way, the problem which remained unsolved for many years got solved in less than an hour</a:t>
                </a:r>
                <a:r>
                  <a:rPr lang="en-US" sz="1800" dirty="0">
                    <a:sym typeface="Wingdings" pitchFamily="2" charset="2"/>
                  </a:rPr>
                  <a:t>. But one should not ignore the efforts these researchers spent for years before arriving at the solution … It was their effort whose fruit got ripened in that hour .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</a:p>
              <a:p>
                <a:r>
                  <a:rPr lang="en-US" sz="18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finish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/>
                  <a:t>: 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Server can execute </a:t>
                </a:r>
                <a:r>
                  <a:rPr lang="en-US" sz="1800" u="sng" dirty="0"/>
                  <a:t>at most one job </a:t>
                </a:r>
                <a:r>
                  <a:rPr lang="en-US" sz="1800" dirty="0"/>
                  <a:t>at any moment of time.</a:t>
                </a:r>
              </a:p>
              <a:p>
                <a:r>
                  <a:rPr lang="en-US" sz="1800" b="1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if scheduled, has to be scheduled during  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),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)] only.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To select the </a:t>
                </a:r>
                <a:r>
                  <a:rPr lang="en-US" sz="1800" b="1" dirty="0"/>
                  <a:t>largest </a:t>
                </a:r>
                <a:r>
                  <a:rPr lang="en-US" sz="1800" dirty="0"/>
                  <a:t>subset of </a:t>
                </a:r>
                <a:r>
                  <a:rPr lang="en-US" sz="1800" b="1" u="sng" dirty="0"/>
                  <a:t>non-overlapping</a:t>
                </a:r>
                <a:r>
                  <a:rPr lang="en-US" sz="1800" dirty="0"/>
                  <a:t> jobs.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58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398" y="238780"/>
            <a:ext cx="301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Formal Description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4191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INPUT: 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981200" y="3048000"/>
            <a:ext cx="4114800" cy="685800"/>
            <a:chOff x="1981200" y="2971800"/>
            <a:chExt cx="4114800" cy="6858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09800" y="32766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43200" y="3657600"/>
              <a:ext cx="2667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33800" y="838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Example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086" y="4495800"/>
            <a:ext cx="5736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makes sense to work with pictures than these numbers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8" name="Down Ribbon 27"/>
          <p:cNvSpPr/>
          <p:nvPr/>
        </p:nvSpPr>
        <p:spPr>
          <a:xfrm>
            <a:off x="2209800" y="5867400"/>
            <a:ext cx="4419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find solution for the above example.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62238" y="5181600"/>
            <a:ext cx="291976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7" grpId="0"/>
      <p:bldP spid="5" grpId="0" animBg="1"/>
      <p:bldP spid="5" grpId="1" animBg="1"/>
      <p:bldP spid="28" grpId="0" animBg="1"/>
      <p:bldP spid="28" grpId="1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INPUT: 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35052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09800" y="3352800"/>
            <a:ext cx="1524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5052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400" y="3048000"/>
            <a:ext cx="1828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244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91000" y="3352800"/>
            <a:ext cx="8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1600" y="33528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43200" y="3733800"/>
            <a:ext cx="2667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3810000" y="4495800"/>
            <a:ext cx="33528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strategy come to your mind?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3800" y="838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Example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any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a strategy based on some intuition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Transform the strategy into an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514600" y="2514600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9218" y="2438400"/>
            <a:ext cx="1098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Try to prove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correctness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of the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7" name="Down Arrow 6"/>
          <p:cNvSpPr/>
          <p:nvPr/>
        </p:nvSpPr>
        <p:spPr>
          <a:xfrm>
            <a:off x="5029200" y="2514600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9047" y="2667000"/>
            <a:ext cx="128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Try to design a </a:t>
            </a:r>
          </a:p>
          <a:p>
            <a:r>
              <a:rPr lang="en-US" sz="1400" dirty="0" err="1">
                <a:solidFill>
                  <a:srgbClr val="C00000"/>
                </a:solidFill>
              </a:rPr>
              <a:t>conterexample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514600" y="3898392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029200" y="3822192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4" name="Down Ribbon 13"/>
          <p:cNvSpPr/>
          <p:nvPr/>
        </p:nvSpPr>
        <p:spPr>
          <a:xfrm>
            <a:off x="2209800" y="5330952"/>
            <a:ext cx="377322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 as soon as either of these goals is reached</a:t>
            </a:r>
          </a:p>
        </p:txBody>
      </p:sp>
    </p:spTree>
    <p:extLst>
      <p:ext uri="{BB962C8B-B14F-4D97-AF65-F5344CB8AC3E}">
        <p14:creationId xmlns:p14="http://schemas.microsoft.com/office/powerpoint/2010/main" val="16521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/>
      <p:bldP spid="10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</a:t>
            </a:r>
            <a:r>
              <a:rPr lang="en-US" sz="1800" b="1" dirty="0"/>
              <a:t>to make optimum use of server</a:t>
            </a:r>
            <a:r>
              <a:rPr lang="en-US" sz="1800" dirty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09800" y="3200400"/>
            <a:ext cx="3200400" cy="304800"/>
            <a:chOff x="2209800" y="3200400"/>
            <a:chExt cx="3200400" cy="304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209800" y="3352800"/>
              <a:ext cx="1295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90800" y="3505200"/>
              <a:ext cx="2438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76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09800" y="3200400"/>
            <a:ext cx="3200400" cy="152400"/>
            <a:chOff x="2362200" y="3429000"/>
            <a:chExt cx="3200400" cy="152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362200" y="3581400"/>
              <a:ext cx="1295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4290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own Ribbon 24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329669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</a:t>
            </a:r>
            <a:r>
              <a:rPr lang="en-US" sz="1800" b="1" dirty="0"/>
              <a:t>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11878</TotalTime>
  <Words>2417</Words>
  <Application>Microsoft Macintosh PowerPoint</Application>
  <PresentationFormat>On-screen Show (4:3)</PresentationFormat>
  <Paragraphs>465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Data Structures and Algorithms (ESO207A) </vt:lpstr>
      <vt:lpstr>Path to the solution of a problem</vt:lpstr>
      <vt:lpstr>Today’s lecture will demonstrate this approach  </vt:lpstr>
      <vt:lpstr>  A job scheduling problem  </vt:lpstr>
      <vt:lpstr>PowerPoint Presentation</vt:lpstr>
      <vt:lpstr>  </vt:lpstr>
      <vt:lpstr>Designing algorithm for any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Problem definition</vt:lpstr>
      <vt:lpstr>Notations</vt:lpstr>
      <vt:lpstr>Notations </vt:lpstr>
      <vt:lpstr>Why should an O(n) time algorithm exist ?</vt:lpstr>
      <vt:lpstr>QuickSelect(S,i)</vt:lpstr>
      <vt:lpstr>Pseudocode for QuickSelect(S,i) </vt:lpstr>
      <vt:lpstr>Towards worst case O(n) time algorithm …</vt:lpstr>
      <vt:lpstr>Key ideas</vt:lpstr>
      <vt:lpstr>Revisiting Recurrences</vt:lpstr>
      <vt:lpstr>Revisiting recurrences</vt:lpstr>
      <vt:lpstr>Concept of approximate median</vt:lpstr>
      <vt:lpstr>Learning from QuickSelect(S,i)</vt:lpstr>
      <vt:lpstr>Algorithm 2</vt:lpstr>
      <vt:lpstr>Overview of the algorithm</vt:lpstr>
      <vt:lpstr>Overview of the algorithm</vt:lpstr>
      <vt:lpstr>PowerPoint Presentation</vt:lpstr>
      <vt:lpstr>Homework</vt:lpstr>
      <vt:lpstr>A motivational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1145</cp:revision>
  <dcterms:created xsi:type="dcterms:W3CDTF">2011-12-03T04:13:03Z</dcterms:created>
  <dcterms:modified xsi:type="dcterms:W3CDTF">2022-10-28T15:12:05Z</dcterms:modified>
</cp:coreProperties>
</file>