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93" r:id="rId2"/>
    <p:sldId id="400" r:id="rId3"/>
    <p:sldId id="364" r:id="rId4"/>
    <p:sldId id="402" r:id="rId5"/>
    <p:sldId id="426" r:id="rId6"/>
    <p:sldId id="427" r:id="rId7"/>
    <p:sldId id="404" r:id="rId8"/>
    <p:sldId id="405" r:id="rId9"/>
    <p:sldId id="406" r:id="rId10"/>
    <p:sldId id="407" r:id="rId11"/>
    <p:sldId id="425" r:id="rId12"/>
    <p:sldId id="408" r:id="rId13"/>
    <p:sldId id="443" r:id="rId14"/>
    <p:sldId id="399" r:id="rId15"/>
    <p:sldId id="385" r:id="rId16"/>
    <p:sldId id="381" r:id="rId17"/>
    <p:sldId id="379" r:id="rId18"/>
    <p:sldId id="387" r:id="rId19"/>
    <p:sldId id="444" r:id="rId20"/>
    <p:sldId id="386" r:id="rId21"/>
    <p:sldId id="389" r:id="rId22"/>
    <p:sldId id="392" r:id="rId23"/>
    <p:sldId id="391" r:id="rId24"/>
    <p:sldId id="370" r:id="rId25"/>
    <p:sldId id="371" r:id="rId26"/>
    <p:sldId id="448" r:id="rId27"/>
    <p:sldId id="376" r:id="rId28"/>
    <p:sldId id="44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94620" autoAdjust="0"/>
  </p:normalViewPr>
  <p:slideViewPr>
    <p:cSldViewPr>
      <p:cViewPr varScale="1">
        <p:scale>
          <a:sx n="72" d="100"/>
          <a:sy n="72" d="100"/>
        </p:scale>
        <p:origin x="20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eg"/><Relationship Id="rId10" Type="http://schemas.openxmlformats.org/officeDocument/2006/relationships/image" Target="../media/image31.png"/><Relationship Id="rId4" Type="http://schemas.openxmlformats.org/officeDocument/2006/relationships/image" Target="../media/image282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1.png"/><Relationship Id="rId7" Type="http://schemas.openxmlformats.org/officeDocument/2006/relationships/image" Target="../media/image3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8.png"/><Relationship Id="rId7" Type="http://schemas.openxmlformats.org/officeDocument/2006/relationships/image" Target="../media/image36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2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21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20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33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Greedy Algorithms - II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Final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>
                    <a:solidFill>
                      <a:srgbClr val="7030A0"/>
                    </a:solidFill>
                  </a:rPr>
                  <a:t>th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order statistic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Running time of  the above algorithm: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                                     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Correctness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 in </a:t>
                </a:r>
                <a:r>
                  <a:rPr lang="en-US" sz="1800" b="1" dirty="0"/>
                  <a:t>the optimal </a:t>
                </a:r>
                <a:r>
                  <a:rPr lang="en-US" sz="1800" dirty="0"/>
                  <a:t>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Too strong a claim !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61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4507468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66800" y="4583668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81200" y="3669268"/>
            <a:ext cx="4114800" cy="685800"/>
            <a:chOff x="1981200" y="2971800"/>
            <a:chExt cx="41148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9800" y="3276600"/>
              <a:ext cx="609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3657600"/>
              <a:ext cx="2895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xplosion 2 25"/>
          <p:cNvSpPr/>
          <p:nvPr/>
        </p:nvSpPr>
        <p:spPr>
          <a:xfrm>
            <a:off x="6038850" y="1676400"/>
            <a:ext cx="2190750" cy="15240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81200" y="3962400"/>
            <a:ext cx="4114800" cy="152400"/>
            <a:chOff x="1981200" y="3962400"/>
            <a:chExt cx="4114800" cy="152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1200" y="41148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200" y="41148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91000" y="3962400"/>
              <a:ext cx="800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600" y="39624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Correctness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/>
                  <a:t>There exists </a:t>
                </a:r>
                <a:r>
                  <a:rPr lang="en-US" sz="1800" b="1" dirty="0"/>
                  <a:t>an optimal </a:t>
                </a:r>
                <a:r>
                  <a:rPr lang="en-US" sz="1800" dirty="0"/>
                  <a:t>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  <a:r>
                  <a:rPr lang="en-US" sz="1800" dirty="0"/>
                  <a:t>Consider any optimal solution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. Let us 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∉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is also an optimal solution.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Reason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has no overlapping intervals. Give arguments.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>
                <a:blip r:embed="rId2"/>
                <a:stretch>
                  <a:fillRect l="-595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200" y="4419600"/>
            <a:ext cx="4114800" cy="457200"/>
            <a:chOff x="1600200" y="4419600"/>
            <a:chExt cx="41148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6482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81600" y="4724400"/>
              <a:ext cx="533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48768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05200" y="4419600"/>
              <a:ext cx="12791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95400" y="3657600"/>
            <a:ext cx="685800" cy="369332"/>
            <a:chOff x="1295400" y="3657600"/>
            <a:chExt cx="685800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95400" y="39624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2860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&lt;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51" t="-9836" r="-3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20" t="-9836" r="-62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&lt;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26" t="-10000" r="-3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571999" y="2286000"/>
            <a:ext cx="3352801" cy="692634"/>
            <a:chOff x="4571999" y="2286000"/>
            <a:chExt cx="3352801" cy="692634"/>
          </a:xfrm>
        </p:grpSpPr>
        <p:sp>
          <p:nvSpPr>
            <p:cNvPr id="23" name="Right Arrow 22"/>
            <p:cNvSpPr/>
            <p:nvPr/>
          </p:nvSpPr>
          <p:spPr>
            <a:xfrm>
              <a:off x="4571999" y="2787134"/>
              <a:ext cx="2228833" cy="191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682484" y="2286000"/>
              <a:ext cx="242316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7239000" y="3124200"/>
            <a:ext cx="1371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does not overlap </a:t>
                </a:r>
              </a:p>
              <a:p>
                <a:r>
                  <a:rPr lang="en-US" dirty="0"/>
                  <a:t>With any interval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are done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074" t="-3311" r="-322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724399" y="1981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0167" y="1600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1" grpId="0" animBg="1"/>
      <p:bldP spid="30" grpId="0" animBg="1"/>
      <p:bldP spid="31" grpId="0" animBg="1"/>
      <p:bldP spid="32" grpId="0" animBg="1"/>
      <p:bldP spid="35" grpId="0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implementation of the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</a:t>
                </a:r>
                <a:r>
                  <a:rPr lang="en-US" sz="1800" b="1" dirty="0"/>
                  <a:t> </a:t>
                </a:r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elements and a positive integer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b="1" u="sng" dirty="0"/>
                  <a:t>smallest</a:t>
                </a:r>
                <a:r>
                  <a:rPr lang="en-US" sz="1800" dirty="0"/>
                  <a:t> element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  <a:r>
                  <a:rPr lang="en-US" sz="1800" dirty="0"/>
                  <a:t>To design an algorithm with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 complexity.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5146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Lessons </a:t>
            </a:r>
            <a:r>
              <a:rPr lang="en-US" sz="3200" b="1" dirty="0"/>
              <a:t>from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1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</a:t>
                </a: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   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2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……..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4495800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95800"/>
                <a:ext cx="1252266" cy="369332"/>
              </a:xfrm>
              <a:prstGeom prst="rect">
                <a:avLst/>
              </a:prstGeom>
              <a:blipFill>
                <a:blip r:embed="rId3"/>
                <a:stretch>
                  <a:fillRect t="-10000" r="-303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B24FF2-E164-C44E-9425-B50CD98DCB45}"/>
                  </a:ext>
                </a:extLst>
              </p:cNvPr>
              <p:cNvSpPr txBox="1"/>
              <p:nvPr/>
            </p:nvSpPr>
            <p:spPr>
              <a:xfrm>
                <a:off x="5791200" y="3048000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B24FF2-E164-C44E-9425-B50CD98D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048000"/>
                <a:ext cx="1266693" cy="369332"/>
              </a:xfrm>
              <a:prstGeom prst="rect">
                <a:avLst/>
              </a:prstGeom>
              <a:blipFill>
                <a:blip r:embed="rId4"/>
                <a:stretch>
                  <a:fillRect t="-6667" r="-3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   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2" y="1905000"/>
            <a:ext cx="251088" cy="8382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00600" y="2971800"/>
            <a:ext cx="153924" cy="17526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411" y="4876800"/>
            <a:ext cx="9973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Lesson 1</a:t>
            </a:r>
            <a:endParaRPr lang="en-US" sz="20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time complexity of the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approximate</a:t>
                </a:r>
                <a:r>
                  <a:rPr lang="en-US" dirty="0">
                    <a:solidFill>
                      <a:schemeClr val="tx1"/>
                    </a:solidFill>
                  </a:rPr>
                  <a:t> median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943600" y="5490713"/>
            <a:ext cx="2362200" cy="52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333" r="-17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" grpId="0" animBg="1"/>
      <p:bldP spid="11" grpId="0" animBg="1"/>
      <p:bldP spid="12" grpId="0" animBg="1"/>
      <p:bldP spid="13" grpId="0" animBg="1"/>
      <p:bldP spid="13" grpId="1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/>
                  <a:t>Compute 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</a:t>
                </a:r>
                <a:r>
                  <a:rPr lang="en-US" sz="1600" dirty="0"/>
                  <a:t>time </a:t>
                </a:r>
                <a:r>
                  <a:rPr lang="en-US" sz="1600" dirty="0" err="1"/>
                  <a:t>algo</a:t>
                </a:r>
                <a:r>
                  <a:rPr lang="en-US" sz="16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/>
                  <a:t>So what to do </a:t>
                </a:r>
                <a:r>
                  <a:rPr lang="en-US" sz="1600" dirty="0">
                    <a:sym typeface="Wingdings" pitchFamily="2" charset="2"/>
                  </a:rPr>
                  <a:t> </a:t>
                </a:r>
                <a:r>
                  <a:rPr lang="en-US" sz="1600" dirty="0"/>
                  <a:t>?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&lt;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 the </a:t>
                </a:r>
              </a:p>
              <a:p>
                <a:pPr marL="0" indent="0">
                  <a:buNone/>
                </a:pPr>
                <a:r>
                  <a:rPr lang="en-US" sz="1600" dirty="0"/>
                  <a:t>time complexity of the algorithm will 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Spend some time on this observation to infer what it hints 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use </a:t>
            </a:r>
            <a:r>
              <a:rPr lang="en-US" b="1" dirty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6388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1800" dirty="0"/>
                  <a:t>How 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/>
                  <a:t>:  Can 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</a:t>
                </a:r>
                <a:r>
                  <a:rPr lang="en-IN" sz="1800" b="1" dirty="0"/>
                  <a:t>exact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/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  <a:blipFill rotWithShape="1">
                <a:blip r:embed="rId2"/>
                <a:stretch>
                  <a:fillRect l="-708" t="-641" b="-9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86200" y="4528066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5052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1752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4D9FD-0ECA-1F4C-83CE-A78131DD2F64}"/>
              </a:ext>
            </a:extLst>
          </p:cNvPr>
          <p:cNvSpPr txBox="1"/>
          <p:nvPr/>
        </p:nvSpPr>
        <p:spPr>
          <a:xfrm>
            <a:off x="3077195" y="6366431"/>
            <a:ext cx="26875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Homework</a:t>
            </a:r>
            <a:r>
              <a:rPr lang="en-US" dirty="0"/>
              <a:t> in the last 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DE4DAC-FD02-A442-B846-92F88765BE51}"/>
              </a:ext>
            </a:extLst>
          </p:cNvPr>
          <p:cNvSpPr/>
          <p:nvPr/>
        </p:nvSpPr>
        <p:spPr>
          <a:xfrm>
            <a:off x="4800600" y="467941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037B25-CF11-1B4F-80A9-61B0BCC2154C}"/>
              </a:ext>
            </a:extLst>
          </p:cNvPr>
          <p:cNvCxnSpPr>
            <a:cxnSpLocks/>
          </p:cNvCxnSpPr>
          <p:nvPr/>
        </p:nvCxnSpPr>
        <p:spPr>
          <a:xfrm flipV="1">
            <a:off x="4987413" y="4708267"/>
            <a:ext cx="1565787" cy="27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E878E65-EBA5-E946-B1B4-F1F115E7801E}"/>
              </a:ext>
            </a:extLst>
          </p:cNvPr>
          <p:cNvSpPr/>
          <p:nvPr/>
        </p:nvSpPr>
        <p:spPr>
          <a:xfrm>
            <a:off x="4724400" y="259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8C5BFD-34C9-2542-9784-E86D90C39B7D}"/>
              </a:ext>
            </a:extLst>
          </p:cNvPr>
          <p:cNvCxnSpPr>
            <a:cxnSpLocks/>
          </p:cNvCxnSpPr>
          <p:nvPr/>
        </p:nvCxnSpPr>
        <p:spPr>
          <a:xfrm flipV="1">
            <a:off x="4911213" y="2622014"/>
            <a:ext cx="2022987" cy="25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4B982D-C14C-2D4B-8BC5-7697AB8ACB92}"/>
              </a:ext>
            </a:extLst>
          </p:cNvPr>
          <p:cNvSpPr txBox="1"/>
          <p:nvPr/>
        </p:nvSpPr>
        <p:spPr>
          <a:xfrm>
            <a:off x="6523779" y="44947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FF4BF-A4AD-CC46-99DB-93013608BA77}"/>
                  </a:ext>
                </a:extLst>
              </p:cNvPr>
              <p:cNvSpPr txBox="1"/>
              <p:nvPr/>
            </p:nvSpPr>
            <p:spPr>
              <a:xfrm>
                <a:off x="6858000" y="2462665"/>
                <a:ext cx="2366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FF4BF-A4AD-CC46-99DB-93013608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462665"/>
                <a:ext cx="2366802" cy="369332"/>
              </a:xfrm>
              <a:prstGeom prst="rect">
                <a:avLst/>
              </a:prstGeom>
              <a:blipFill>
                <a:blip r:embed="rId7"/>
                <a:stretch>
                  <a:fillRect t="-3226" r="-107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CE8BD-DE2A-B34B-8A14-F7D2777B34AF}"/>
                  </a:ext>
                </a:extLst>
              </p:cNvPr>
              <p:cNvSpPr txBox="1"/>
              <p:nvPr/>
            </p:nvSpPr>
            <p:spPr>
              <a:xfrm>
                <a:off x="5108344" y="3575883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CE8BD-DE2A-B34B-8A14-F7D2777B3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44" y="3575883"/>
                <a:ext cx="1140056" cy="369332"/>
              </a:xfrm>
              <a:prstGeom prst="rect">
                <a:avLst/>
              </a:prstGeom>
              <a:blipFill>
                <a:blip r:embed="rId8"/>
                <a:stretch>
                  <a:fillRect l="-4396" t="-6667" r="-32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4D575-55E4-1D48-AC64-12FFF85A2383}"/>
                  </a:ext>
                </a:extLst>
              </p:cNvPr>
              <p:cNvSpPr txBox="1"/>
              <p:nvPr/>
            </p:nvSpPr>
            <p:spPr>
              <a:xfrm>
                <a:off x="5638800" y="4964668"/>
                <a:ext cx="5357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4D575-55E4-1D48-AC64-12FFF85A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64668"/>
                <a:ext cx="5357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BA141-06C4-5C4D-BEDD-16920A9A2163}"/>
                  </a:ext>
                </a:extLst>
              </p:cNvPr>
              <p:cNvSpPr txBox="1"/>
              <p:nvPr/>
            </p:nvSpPr>
            <p:spPr>
              <a:xfrm>
                <a:off x="5941276" y="3124200"/>
                <a:ext cx="3866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BA141-06C4-5C4D-BEDD-16920A9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276" y="3124200"/>
                <a:ext cx="3866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3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12" grpId="0" animBg="1"/>
      <p:bldP spid="5" grpId="0" animBg="1"/>
      <p:bldP spid="6" grpId="0" animBg="1"/>
      <p:bldP spid="18" grpId="0" animBg="1"/>
      <p:bldP spid="11" grpId="0"/>
      <p:bldP spid="22" grpId="0"/>
      <p:bldP spid="13" grpId="0"/>
      <p:bldP spid="14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</a:t>
            </a:r>
            <a:r>
              <a:rPr lang="en-US" sz="3600" b="1" dirty="0"/>
              <a:t>of the </a:t>
            </a:r>
            <a:r>
              <a:rPr lang="en-US" sz="3600" b="1" dirty="0">
                <a:solidFill>
                  <a:srgbClr val="006C31"/>
                </a:solidFill>
              </a:rPr>
              <a:t>Previous Lecture</a:t>
            </a:r>
            <a:endParaRPr lang="en-US" sz="32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8AF7DE6-AE5D-C34E-8534-F8D2B26FD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dirty="0"/>
                  <a:t> with 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desired parameters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/>
                  <a:t>   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This step forms the core of the algorithm and is indeed a brilliant stroke of inspiration. </a:t>
                </a:r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The student is strongly recommended to ponder over this idea from various angles.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1800" dirty="0"/>
                  <a:t>Divide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into </a:t>
                </a:r>
                <a:r>
                  <a:rPr lang="en-US" sz="1800" b="1" dirty="0"/>
                  <a:t>groups</a:t>
                </a:r>
                <a:r>
                  <a:rPr lang="en-US" sz="1800" dirty="0"/>
                  <a:t>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 </a:t>
                </a:r>
                <a:r>
                  <a:rPr lang="en-US" sz="1800" dirty="0"/>
                  <a:t>elements;</a:t>
                </a:r>
                <a:r>
                  <a:rPr lang="en-US" sz="1800" b="1" dirty="0"/>
                  <a:t> </a:t>
                </a:r>
              </a:p>
              <a:p>
                <a:r>
                  <a:rPr lang="en-US" sz="1800" dirty="0"/>
                  <a:t>Compute median of each group by sorting;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be the set of medians;</a:t>
                </a:r>
              </a:p>
              <a:p>
                <a:r>
                  <a:rPr lang="en-US" sz="1800" dirty="0"/>
                  <a:t>Compute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, let it be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an 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indeed.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rank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1800" dirty="0"/>
                  <a:t>. Each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has two elements smaller than itself in its respective group. Hence there are at least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/>
                  <a:t>smaller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In a similar way,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/>
                  <a:t>greater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Hence,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(See the animation on the following slide to get a better understanding of this explanation.)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  <a:blipFill rotWithShape="1">
                <a:blip r:embed="rId3"/>
                <a:stretch>
                  <a:fillRect l="-772" t="-588" r="-119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2362200"/>
            <a:ext cx="799590" cy="876304"/>
            <a:chOff x="5715183" y="1663700"/>
            <a:chExt cx="732831" cy="1022350"/>
          </a:xfrm>
        </p:grpSpPr>
        <p:sp>
          <p:nvSpPr>
            <p:cNvPr id="6" name="Right Brace 5"/>
            <p:cNvSpPr/>
            <p:nvPr/>
          </p:nvSpPr>
          <p:spPr>
            <a:xfrm>
              <a:off x="5715183" y="1663700"/>
              <a:ext cx="153741" cy="102235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76795" y="3352800"/>
            <a:ext cx="1049656" cy="369332"/>
            <a:chOff x="5715185" y="2402120"/>
            <a:chExt cx="962019" cy="430886"/>
          </a:xfrm>
        </p:grpSpPr>
        <p:sp>
          <p:nvSpPr>
            <p:cNvPr id="9" name="Right Brace 8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9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781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    2          …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dirty="0"/>
                  <a:t>          …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blipFill rotWithShape="1">
                <a:blip r:embed="rId2"/>
                <a:stretch>
                  <a:fillRect l="-914" r="-10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2498" y="1944629"/>
            <a:ext cx="1257302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ight Brace 24"/>
          <p:cNvSpPr/>
          <p:nvPr/>
        </p:nvSpPr>
        <p:spPr>
          <a:xfrm rot="5400000">
            <a:off x="856485" y="896115"/>
            <a:ext cx="192027" cy="19050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2761486" y="896115"/>
            <a:ext cx="192027" cy="19049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>
            <a:off x="4818887" y="743717"/>
            <a:ext cx="192025" cy="2209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459623" y="1944629"/>
            <a:ext cx="1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82" name="Group 81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48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048000" y="3429000"/>
            <a:ext cx="2667000" cy="76200"/>
            <a:chOff x="3048000" y="3429000"/>
            <a:chExt cx="2667000" cy="76200"/>
          </a:xfrm>
        </p:grpSpPr>
        <p:sp>
          <p:nvSpPr>
            <p:cNvPr id="84" name="Oval 83"/>
            <p:cNvSpPr/>
            <p:nvPr/>
          </p:nvSpPr>
          <p:spPr>
            <a:xfrm>
              <a:off x="3048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766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05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029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334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6388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715002" y="4571998"/>
            <a:ext cx="816739" cy="597930"/>
            <a:chOff x="5699466" y="1663700"/>
            <a:chExt cx="748548" cy="697583"/>
          </a:xfrm>
        </p:grpSpPr>
        <p:sp>
          <p:nvSpPr>
            <p:cNvPr id="51" name="Right Brace 50"/>
            <p:cNvSpPr/>
            <p:nvPr/>
          </p:nvSpPr>
          <p:spPr>
            <a:xfrm>
              <a:off x="5699466" y="1663700"/>
              <a:ext cx="169458" cy="697583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738" t="-8333" r="-17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93A2D90-0BA7-F743-9B93-D18DEA2B4EC2}"/>
              </a:ext>
            </a:extLst>
          </p:cNvPr>
          <p:cNvSpPr/>
          <p:nvPr/>
        </p:nvSpPr>
        <p:spPr>
          <a:xfrm>
            <a:off x="0" y="1355725"/>
            <a:ext cx="369009" cy="422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396F05-B386-C740-BD90-F1AC48CBEF27}"/>
              </a:ext>
            </a:extLst>
          </p:cNvPr>
          <p:cNvSpPr/>
          <p:nvPr/>
        </p:nvSpPr>
        <p:spPr>
          <a:xfrm>
            <a:off x="3429000" y="1371600"/>
            <a:ext cx="369009" cy="422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  <p:bldP spid="3" grpId="0" uiExpand="1" build="p"/>
      <p:bldP spid="25" grpId="0" animBg="1"/>
      <p:bldP spid="73" grpId="0" animBg="1"/>
      <p:bldP spid="74" grpId="0" animBg="1"/>
      <p:bldP spid="45" grpId="0"/>
      <p:bldP spid="76" grpId="0"/>
      <p:bldP spid="91" grpId="0"/>
      <p:bldP spid="5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the set of medians;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i="1" dirty="0"/>
                  <a:t>Spend some time to answer this question before moving ahead.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3"/>
                <a:stretch>
                  <a:fillRect l="-566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981200" y="3319046"/>
            <a:ext cx="3733800" cy="338554"/>
            <a:chOff x="1981200" y="3319046"/>
            <a:chExt cx="373380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25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12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3048000" y="3429000"/>
              <a:ext cx="2667000" cy="76200"/>
              <a:chOff x="3048000" y="3429000"/>
              <a:chExt cx="2667000" cy="762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048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766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05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29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6388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51" name="Group 50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we say about rank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9" grpId="0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981200" y="2514600"/>
            <a:ext cx="5334000" cy="2442929"/>
            <a:chOff x="1981200" y="2514600"/>
            <a:chExt cx="5334000" cy="2442929"/>
          </a:xfrm>
        </p:grpSpPr>
        <p:grpSp>
          <p:nvGrpSpPr>
            <p:cNvPr id="52" name="Group 51"/>
            <p:cNvGrpSpPr/>
            <p:nvPr/>
          </p:nvGrpSpPr>
          <p:grpSpPr>
            <a:xfrm>
              <a:off x="1981200" y="2514600"/>
              <a:ext cx="5334000" cy="1905000"/>
              <a:chOff x="1981200" y="2514600"/>
              <a:chExt cx="53340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1200" y="2514600"/>
                <a:ext cx="5334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62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2895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81200" y="4038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4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43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55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    …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dirty="0"/>
                    <a:t>          …   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14" r="-10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Time required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: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276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971800" y="1752600"/>
            <a:ext cx="3352800" cy="381000"/>
            <a:chOff x="2743200" y="1905000"/>
            <a:chExt cx="3352800" cy="3810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743200" y="2286000"/>
              <a:ext cx="3352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Increasing order of values in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𝑴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04" t="-5455" r="-1522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7543800" y="2362200"/>
            <a:ext cx="597611" cy="2133600"/>
            <a:chOff x="7543800" y="2362200"/>
            <a:chExt cx="597611" cy="2133600"/>
          </a:xfrm>
        </p:grpSpPr>
        <p:sp>
          <p:nvSpPr>
            <p:cNvPr id="54" name="Right Brace 53"/>
            <p:cNvSpPr/>
            <p:nvPr/>
          </p:nvSpPr>
          <p:spPr>
            <a:xfrm>
              <a:off x="7543800" y="2362200"/>
              <a:ext cx="22860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1981200" y="2514600"/>
            <a:ext cx="2743200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43399" y="3276600"/>
            <a:ext cx="2969709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Surely </a:t>
                </a:r>
                <a:r>
                  <a:rPr lang="en-US" sz="1600" b="1" dirty="0"/>
                  <a:t>smaller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567" t="-5455" r="-376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Surely </a:t>
                </a:r>
                <a:r>
                  <a:rPr lang="en-US" sz="1600" b="1" dirty="0"/>
                  <a:t>greater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1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2410522" y="2933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90800" y="304800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3" idx="1"/>
          </p:cNvCxnSpPr>
          <p:nvPr/>
        </p:nvCxnSpPr>
        <p:spPr>
          <a:xfrm flipV="1">
            <a:off x="2562922" y="3461266"/>
            <a:ext cx="1780478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flipV="1">
            <a:off x="6610815" y="3695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781800" y="3505200"/>
            <a:ext cx="5029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48200" y="3499366"/>
            <a:ext cx="2133600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Bring back the remaining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associated with each element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place them in the increasing order from top to bottom</a:t>
                </a: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blipFill rotWithShape="1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76421" y="1219200"/>
            <a:ext cx="6091179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4" grpId="0" animBg="1"/>
      <p:bldP spid="43" grpId="0"/>
      <p:bldP spid="44" grpId="0"/>
      <p:bldP spid="6" grpId="0" animBg="1"/>
      <p:bldP spid="49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Sort </a:t>
                </a:r>
                <a:r>
                  <a:rPr lang="en-US" sz="2000" dirty="0"/>
                  <a:t>each group and </a:t>
                </a:r>
                <a:r>
                  <a:rPr lang="en-US" sz="2000" b="1" dirty="0"/>
                  <a:t>add its median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/>
                  <a:t>|/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38800" y="1752600"/>
            <a:ext cx="836459" cy="1066800"/>
            <a:chOff x="5638800" y="1752600"/>
            <a:chExt cx="836459" cy="1066800"/>
          </a:xfrm>
        </p:grpSpPr>
        <p:sp>
          <p:nvSpPr>
            <p:cNvPr id="2" name="Right Brace 1"/>
            <p:cNvSpPr/>
            <p:nvPr/>
          </p:nvSpPr>
          <p:spPr>
            <a:xfrm>
              <a:off x="5638800" y="1752600"/>
              <a:ext cx="230124" cy="10668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7400" y="2133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n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3733800"/>
            <a:ext cx="1169025" cy="1752600"/>
            <a:chOff x="5715000" y="1447800"/>
            <a:chExt cx="1169025" cy="1752600"/>
          </a:xfrm>
        </p:grpSpPr>
        <p:sp>
          <p:nvSpPr>
            <p:cNvPr id="10" name="Right Brace 9"/>
            <p:cNvSpPr/>
            <p:nvPr/>
          </p:nvSpPr>
          <p:spPr>
            <a:xfrm>
              <a:off x="5715000" y="1447800"/>
              <a:ext cx="153924" cy="17526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2133600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T(</a:t>
              </a:r>
              <a:r>
                <a:rPr lang="en-US" b="1" dirty="0">
                  <a:solidFill>
                    <a:srgbClr val="0070C0"/>
                  </a:solidFill>
                </a:rPr>
                <a:t>7n/10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2600" y="3276600"/>
            <a:ext cx="1598459" cy="369332"/>
            <a:chOff x="5562600" y="3276600"/>
            <a:chExt cx="1598459" cy="369332"/>
          </a:xfrm>
        </p:grpSpPr>
        <p:sp>
          <p:nvSpPr>
            <p:cNvPr id="13" name="Left Arrow 12"/>
            <p:cNvSpPr/>
            <p:nvPr/>
          </p:nvSpPr>
          <p:spPr>
            <a:xfrm>
              <a:off x="5562600" y="3276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3276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n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792" y="2831068"/>
            <a:ext cx="1734970" cy="369332"/>
            <a:chOff x="5574792" y="2831068"/>
            <a:chExt cx="1734970" cy="369332"/>
          </a:xfrm>
        </p:grpSpPr>
        <p:sp>
          <p:nvSpPr>
            <p:cNvPr id="12" name="Left Arrow 11"/>
            <p:cNvSpPr/>
            <p:nvPr/>
          </p:nvSpPr>
          <p:spPr>
            <a:xfrm>
              <a:off x="5574792" y="2895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175" y="283106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T(</a:t>
              </a:r>
              <a:r>
                <a:rPr lang="en-US" b="1" dirty="0">
                  <a:solidFill>
                    <a:srgbClr val="0070C0"/>
                  </a:solidFill>
                </a:rPr>
                <a:t>n/5</a:t>
              </a:r>
              <a:r>
                <a:rPr lang="en-US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=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n/5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7n/10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[Learning from Recurrence of type II]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2000" dirty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elements, we can compute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smallest element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worst case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What if we divide the set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dirty="0"/>
                  <a:t> into groups of size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</a:t>
            </a:r>
            <a:r>
              <a:rPr lang="en-US" sz="3600" b="1" dirty="0"/>
              <a:t>from previous class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) : Average Time complexity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>
                <a:blip r:embed="rId2"/>
                <a:stretch>
                  <a:fillRect l="-778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4102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Analysis is simpler 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810000" y="4267200"/>
            <a:ext cx="1028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4384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54102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6D73B-51F5-9945-912E-0950B6B13177}"/>
              </a:ext>
            </a:extLst>
          </p:cNvPr>
          <p:cNvSpPr/>
          <p:nvPr/>
        </p:nvSpPr>
        <p:spPr>
          <a:xfrm>
            <a:off x="1219200" y="6158116"/>
            <a:ext cx="4953000" cy="623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DB8C-6D38-EB4A-851C-84E9780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FEDB3-F8B2-7945-B208-E33C11532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: Average Time complexity 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/>
                  <a:t>)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= 1/(n-1) times the </a:t>
                </a:r>
                <a:r>
                  <a:rPr lang="en-US" sz="2400"/>
                  <a:t>following sum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)          +   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     +                                   +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)            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    +                                     +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:                                      :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)            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Looks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too difficult </a:t>
                </a:r>
                <a:r>
                  <a:rPr lang="en-US" sz="2400" dirty="0">
                    <a:sym typeface="Wingdings" pitchFamily="2" charset="2"/>
                  </a:rPr>
                  <a:t>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ym typeface="Wingdings" pitchFamily="2" charset="2"/>
                  </a:rPr>
                  <a:t>Apply your creative skills to </a:t>
                </a:r>
                <a:r>
                  <a:rPr lang="en-US" sz="2400" dirty="0" err="1">
                    <a:sym typeface="Wingdings" pitchFamily="2" charset="2"/>
                  </a:rPr>
                  <a:t>byepass</a:t>
                </a:r>
                <a:r>
                  <a:rPr lang="en-US" sz="2400" dirty="0">
                    <a:sym typeface="Wingdings" pitchFamily="2" charset="2"/>
                  </a:rPr>
                  <a:t> the messy calculations. 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FEDB3-F8B2-7945-B208-E33C11532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 b="-19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D7598-4118-4D44-9810-18E014C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93F3E-05C6-BC44-A038-0E727788B36C}"/>
              </a:ext>
            </a:extLst>
          </p:cNvPr>
          <p:cNvSpPr/>
          <p:nvPr/>
        </p:nvSpPr>
        <p:spPr>
          <a:xfrm>
            <a:off x="4771102" y="2954594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A6DAB-5775-1548-B7EA-0E79CACE59E2}"/>
              </a:ext>
            </a:extLst>
          </p:cNvPr>
          <p:cNvSpPr/>
          <p:nvPr/>
        </p:nvSpPr>
        <p:spPr>
          <a:xfrm>
            <a:off x="4724400" y="34290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683F8-7333-DF46-AD9D-B139883B6A83}"/>
              </a:ext>
            </a:extLst>
          </p:cNvPr>
          <p:cNvSpPr/>
          <p:nvPr/>
        </p:nvSpPr>
        <p:spPr>
          <a:xfrm>
            <a:off x="4876800" y="38100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3CBB9-5847-0C48-8809-832B1175C695}"/>
              </a:ext>
            </a:extLst>
          </p:cNvPr>
          <p:cNvSpPr/>
          <p:nvPr/>
        </p:nvSpPr>
        <p:spPr>
          <a:xfrm>
            <a:off x="5029200" y="47244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1727C-AE76-A049-A27D-F5AE53264863}"/>
              </a:ext>
            </a:extLst>
          </p:cNvPr>
          <p:cNvSpPr/>
          <p:nvPr/>
        </p:nvSpPr>
        <p:spPr>
          <a:xfrm>
            <a:off x="5105400" y="51054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CD6AE-E547-9144-9CC2-A4C9FF8F6FAA}"/>
              </a:ext>
            </a:extLst>
          </p:cNvPr>
          <p:cNvSpPr/>
          <p:nvPr/>
        </p:nvSpPr>
        <p:spPr>
          <a:xfrm>
            <a:off x="5029200" y="42672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during  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)] only.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561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398" y="238780"/>
            <a:ext cx="301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191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81200" y="2971800"/>
            <a:ext cx="4724400" cy="0"/>
            <a:chOff x="2133600" y="3124200"/>
            <a:chExt cx="4724400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4290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482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867400" y="31242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own Ribbon 55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47178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56" grpId="0" animBg="1"/>
      <p:bldP spid="5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19400" y="3505200"/>
            <a:ext cx="3200400" cy="152400"/>
            <a:chOff x="2819400" y="3505200"/>
            <a:chExt cx="32004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8194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194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40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340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14800" y="32004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194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4000" y="3200400"/>
            <a:ext cx="685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Ribbon 49"/>
          <p:cNvSpPr/>
          <p:nvPr/>
        </p:nvSpPr>
        <p:spPr>
          <a:xfrm>
            <a:off x="2895600" y="46482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424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93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3657600" cy="304800"/>
            <a:chOff x="1219200" y="3048000"/>
            <a:chExt cx="36576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962400" y="3200400"/>
            <a:ext cx="14859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6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Ribbon 17"/>
          <p:cNvSpPr/>
          <p:nvPr/>
        </p:nvSpPr>
        <p:spPr>
          <a:xfrm>
            <a:off x="1828800" y="4343400"/>
            <a:ext cx="71628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is indeed a correct solution for this example. We should try to prove the correctness of the </a:t>
            </a:r>
            <a:r>
              <a:rPr lang="en-US" sz="1600" dirty="0" err="1">
                <a:solidFill>
                  <a:schemeClr val="tx1"/>
                </a:solidFill>
              </a:rPr>
              <a:t>algorithm.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But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first we give a full description of the algorithm based on this strategy.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5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11912</TotalTime>
  <Words>2161</Words>
  <Application>Microsoft Macintosh PowerPoint</Application>
  <PresentationFormat>On-screen Show (4:3)</PresentationFormat>
  <Paragraphs>425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Data Structures and Algorithms (ESO207A) </vt:lpstr>
      <vt:lpstr>RECAP of the Previous Lecture</vt:lpstr>
      <vt:lpstr>  A job scheduling problem 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Algorithm “earliest finish time” Description</vt:lpstr>
      <vt:lpstr>Algorithm “earliest finish time” Correctness</vt:lpstr>
      <vt:lpstr>Algorithm “earliest finish time” Correctness</vt:lpstr>
      <vt:lpstr>Homework</vt:lpstr>
      <vt:lpstr>Problem definition</vt:lpstr>
      <vt:lpstr>Lessons from recurrences</vt:lpstr>
      <vt:lpstr>Learning from QuickSelect(S,i)</vt:lpstr>
      <vt:lpstr>Algorithm 2</vt:lpstr>
      <vt:lpstr>Overview of the algorithm</vt:lpstr>
      <vt:lpstr>PowerPoint Presentation</vt:lpstr>
      <vt:lpstr>Forming the subset M with  desired parameters</vt:lpstr>
      <vt:lpstr>Forming the subset M </vt:lpstr>
      <vt:lpstr>Forming the subset M </vt:lpstr>
      <vt:lpstr>Forming the subset M </vt:lpstr>
      <vt:lpstr>Pseudocode for Select(S,i) </vt:lpstr>
      <vt:lpstr>Analysis</vt:lpstr>
      <vt:lpstr>Homework</vt:lpstr>
      <vt:lpstr>Homework from previous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1147</cp:revision>
  <dcterms:created xsi:type="dcterms:W3CDTF">2011-12-03T04:13:03Z</dcterms:created>
  <dcterms:modified xsi:type="dcterms:W3CDTF">2022-10-31T05:51:16Z</dcterms:modified>
</cp:coreProperties>
</file>