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436" r:id="rId2"/>
    <p:sldId id="400" r:id="rId3"/>
    <p:sldId id="418" r:id="rId4"/>
    <p:sldId id="376" r:id="rId5"/>
    <p:sldId id="449" r:id="rId6"/>
    <p:sldId id="452" r:id="rId7"/>
    <p:sldId id="350" r:id="rId8"/>
    <p:sldId id="419" r:id="rId9"/>
    <p:sldId id="420" r:id="rId10"/>
    <p:sldId id="422" r:id="rId11"/>
    <p:sldId id="425" r:id="rId12"/>
    <p:sldId id="421" r:id="rId13"/>
    <p:sldId id="426" r:id="rId14"/>
    <p:sldId id="455" r:id="rId15"/>
    <p:sldId id="423" r:id="rId16"/>
    <p:sldId id="429" r:id="rId17"/>
    <p:sldId id="465" r:id="rId18"/>
    <p:sldId id="466" r:id="rId19"/>
    <p:sldId id="467" r:id="rId20"/>
    <p:sldId id="497" r:id="rId21"/>
    <p:sldId id="441" r:id="rId22"/>
    <p:sldId id="498" r:id="rId23"/>
    <p:sldId id="499" r:id="rId24"/>
    <p:sldId id="500" r:id="rId25"/>
    <p:sldId id="494" r:id="rId26"/>
    <p:sldId id="50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 autoAdjust="0"/>
    <p:restoredTop sz="94732" autoAdjust="0"/>
  </p:normalViewPr>
  <p:slideViewPr>
    <p:cSldViewPr>
      <p:cViewPr varScale="1">
        <p:scale>
          <a:sx n="72" d="100"/>
          <a:sy n="72" d="100"/>
        </p:scale>
        <p:origin x="201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11/2/22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11/2/22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11/2/22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71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34</a:t>
            </a:r>
            <a:endParaRPr lang="en-US" sz="2000" b="1" dirty="0">
              <a:solidFill>
                <a:srgbClr val="7030A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74269" y="5219700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Greedy Algorithms - III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                                   </a:t>
            </a:r>
            <a:r>
              <a:rPr lang="en-US" sz="2000" b="1" dirty="0">
                <a:solidFill>
                  <a:srgbClr val="C00000"/>
                </a:solidFill>
              </a:rPr>
              <a:t>Formal description of the problem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Input:</a:t>
            </a:r>
            <a:r>
              <a:rPr lang="en-US" sz="2000" dirty="0"/>
              <a:t> an undirected graph </a:t>
            </a:r>
            <a:r>
              <a:rPr lang="en-US" sz="2000" b="1" dirty="0">
                <a:solidFill>
                  <a:srgbClr val="0070C0"/>
                </a:solidFill>
              </a:rPr>
              <a:t>G</a:t>
            </a:r>
            <a:r>
              <a:rPr lang="en-US" sz="2000" dirty="0"/>
              <a:t>=(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E</a:t>
            </a:r>
            <a:r>
              <a:rPr lang="en-US" sz="2000" dirty="0"/>
              <a:t>).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Aim: </a:t>
            </a:r>
            <a:r>
              <a:rPr lang="en-US" sz="2000" dirty="0"/>
              <a:t>compute a </a:t>
            </a:r>
            <a:r>
              <a:rPr lang="en-US" sz="2000" b="1" dirty="0" err="1"/>
              <a:t>subgraph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E’</a:t>
            </a:r>
            <a:r>
              <a:rPr lang="en-US" sz="2000" dirty="0"/>
              <a:t>), </a:t>
            </a:r>
            <a:r>
              <a:rPr lang="en-US" sz="2000" b="1" dirty="0">
                <a:solidFill>
                  <a:srgbClr val="0070C0"/>
                </a:solidFill>
              </a:rPr>
              <a:t>E’ </a:t>
            </a:r>
            <a:r>
              <a:rPr lang="en-US" sz="2000" b="1" dirty="0">
                <a:latin typeface="Cambria Math"/>
                <a:ea typeface="Cambria Math"/>
              </a:rPr>
              <a:t>⊆</a:t>
            </a:r>
            <a:r>
              <a:rPr lang="en-US" sz="2000" b="1" dirty="0">
                <a:solidFill>
                  <a:srgbClr val="0070C0"/>
                </a:solidFill>
              </a:rPr>
              <a:t> E </a:t>
            </a:r>
            <a:r>
              <a:rPr lang="en-US" sz="2000" dirty="0"/>
              <a:t>such that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Connectivity</a:t>
            </a:r>
            <a:r>
              <a:rPr lang="en-US" sz="2000" dirty="0"/>
              <a:t> among all </a:t>
            </a:r>
            <a:r>
              <a:rPr lang="en-US" sz="2000" b="1" dirty="0">
                <a:solidFill>
                  <a:srgbClr val="0070C0"/>
                </a:solidFill>
              </a:rPr>
              <a:t>V </a:t>
            </a:r>
            <a:r>
              <a:rPr lang="en-US" sz="2000" dirty="0"/>
              <a:t>is guaranteed in the </a:t>
            </a:r>
            <a:r>
              <a:rPr lang="en-US" sz="2000" b="1" dirty="0" err="1"/>
              <a:t>subgraph</a:t>
            </a:r>
            <a:r>
              <a:rPr lang="en-US" sz="2000" dirty="0"/>
              <a:t>.</a:t>
            </a:r>
          </a:p>
          <a:p>
            <a:r>
              <a:rPr lang="en-US" sz="2000" b="1" dirty="0"/>
              <a:t>|</a:t>
            </a:r>
            <a:r>
              <a:rPr lang="en-US" sz="2000" b="1" dirty="0">
                <a:solidFill>
                  <a:srgbClr val="0070C0"/>
                </a:solidFill>
              </a:rPr>
              <a:t>E’</a:t>
            </a:r>
            <a:r>
              <a:rPr lang="en-US" sz="2000" b="1" dirty="0"/>
              <a:t>| </a:t>
            </a:r>
            <a:r>
              <a:rPr lang="en-US" sz="2000" dirty="0"/>
              <a:t>is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minimum</a:t>
            </a:r>
            <a:r>
              <a:rPr lang="en-US" sz="2000" b="1" dirty="0"/>
              <a:t>.</a:t>
            </a:r>
            <a:r>
              <a:rPr lang="en-US" sz="2000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2133600" y="4419600"/>
            <a:ext cx="4953000" cy="9936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will such a </a:t>
            </a:r>
            <a:r>
              <a:rPr lang="en-US" dirty="0" err="1">
                <a:solidFill>
                  <a:schemeClr val="tx1"/>
                </a:solidFill>
              </a:rPr>
              <a:t>subgraph</a:t>
            </a:r>
            <a:r>
              <a:rPr lang="en-US" dirty="0">
                <a:solidFill>
                  <a:schemeClr val="tx1"/>
                </a:solidFill>
              </a:rPr>
              <a:t> look like ?</a:t>
            </a:r>
          </a:p>
        </p:txBody>
      </p:sp>
    </p:spTree>
    <p:extLst>
      <p:ext uri="{BB962C8B-B14F-4D97-AF65-F5344CB8AC3E}">
        <p14:creationId xmlns:p14="http://schemas.microsoft.com/office/powerpoint/2010/main" val="1552422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9539897E-E291-2846-9483-49398B08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1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endCxn id="8" idx="1"/>
          </p:cNvCxnSpPr>
          <p:nvPr/>
        </p:nvCxnSpPr>
        <p:spPr>
          <a:xfrm>
            <a:off x="2819400" y="3003364"/>
            <a:ext cx="403318" cy="981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Is this </a:t>
            </a:r>
            <a:r>
              <a:rPr lang="en-US" sz="2400" dirty="0" err="1"/>
              <a:t>subgraph</a:t>
            </a:r>
            <a:r>
              <a:rPr lang="en-US" sz="2400" dirty="0"/>
              <a:t> meeting our requirement 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77200" y="2362200"/>
            <a:ext cx="48551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45426" y="2373868"/>
            <a:ext cx="45557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12226" y="2373868"/>
            <a:ext cx="45557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91F87C8D-25AB-AB4D-89AF-A22340F5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1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0" grpId="1" animBg="1"/>
      <p:bldP spid="52" grpId="0" animBg="1"/>
      <p:bldP spid="52" grpId="1" animBg="1"/>
      <p:bldP spid="54" grpId="0" animBg="1"/>
      <p:bldP spid="5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The following definitions are 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equivalent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000" dirty="0"/>
                  <a:t>An undirected graph which is </a:t>
                </a:r>
                <a:r>
                  <a:rPr lang="en-US" sz="2000" b="1" dirty="0"/>
                  <a:t>connected</a:t>
                </a:r>
                <a:r>
                  <a:rPr lang="en-US" sz="2000" dirty="0"/>
                  <a:t> but does </a:t>
                </a:r>
                <a:r>
                  <a:rPr lang="en-US" sz="2000" b="1" dirty="0"/>
                  <a:t>not have any cycle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An undirected graph where each pair of vertices has </a:t>
                </a:r>
                <a:r>
                  <a:rPr lang="en-US" sz="2000" b="1" dirty="0"/>
                  <a:t>a unique path </a:t>
                </a:r>
                <a:r>
                  <a:rPr lang="en-US" sz="2000" dirty="0"/>
                  <a:t>between them.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An undirected </a:t>
                </a:r>
                <a:r>
                  <a:rPr lang="en-US" sz="2000" b="1" dirty="0"/>
                  <a:t>connected</a:t>
                </a:r>
                <a:r>
                  <a:rPr lang="en-US" sz="2000" dirty="0"/>
                  <a:t> graph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edges</a:t>
                </a:r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An undirected graph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edges </a:t>
                </a:r>
                <a:r>
                  <a:rPr lang="en-US" sz="2000" dirty="0"/>
                  <a:t>and </a:t>
                </a:r>
                <a:r>
                  <a:rPr lang="en-US" sz="2000" b="1" dirty="0"/>
                  <a:t> without any cycle</a:t>
                </a:r>
                <a:r>
                  <a:rPr lang="en-US" sz="2000" dirty="0"/>
                  <a:t>.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1">
                <a:blip r:embed="rId2"/>
                <a:stretch>
                  <a:fillRect l="-1000" t="-1078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2438400"/>
            <a:ext cx="3124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200400"/>
            <a:ext cx="3124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3962400"/>
            <a:ext cx="3124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8400" y="4648200"/>
            <a:ext cx="2667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Spanning tree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Definition: </a:t>
            </a:r>
            <a:r>
              <a:rPr lang="en-US" sz="1800" dirty="0"/>
              <a:t>For an undirected graph (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,</a:t>
            </a:r>
            <a:r>
              <a:rPr lang="en-US" sz="1800" b="1" dirty="0">
                <a:solidFill>
                  <a:srgbClr val="0070C0"/>
                </a:solidFill>
              </a:rPr>
              <a:t>E</a:t>
            </a:r>
            <a:r>
              <a:rPr lang="en-US" sz="1800" dirty="0"/>
              <a:t>), </a:t>
            </a:r>
          </a:p>
          <a:p>
            <a:pPr marL="0" indent="0">
              <a:buNone/>
            </a:pPr>
            <a:r>
              <a:rPr lang="en-US" sz="1800" dirty="0"/>
              <a:t>A spanning tree is a </a:t>
            </a:r>
            <a:r>
              <a:rPr lang="en-US" sz="1800" b="1" dirty="0" err="1"/>
              <a:t>subgraph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,</a:t>
            </a:r>
            <a:r>
              <a:rPr lang="en-US" sz="1800" b="1" dirty="0">
                <a:solidFill>
                  <a:srgbClr val="0070C0"/>
                </a:solidFill>
              </a:rPr>
              <a:t>E’</a:t>
            </a:r>
            <a:r>
              <a:rPr lang="en-US" sz="1800" dirty="0"/>
              <a:t>), </a:t>
            </a:r>
            <a:r>
              <a:rPr lang="en-US" sz="1800" b="1" dirty="0">
                <a:solidFill>
                  <a:srgbClr val="0070C0"/>
                </a:solidFill>
              </a:rPr>
              <a:t>E’ </a:t>
            </a:r>
            <a:r>
              <a:rPr lang="en-US" sz="1800" b="1" dirty="0">
                <a:latin typeface="Cambria Math"/>
                <a:ea typeface="Cambria Math"/>
              </a:rPr>
              <a:t>⊆</a:t>
            </a:r>
            <a:r>
              <a:rPr lang="en-US" sz="1800" b="1" dirty="0">
                <a:solidFill>
                  <a:srgbClr val="0070C0"/>
                </a:solidFill>
              </a:rPr>
              <a:t> E </a:t>
            </a:r>
            <a:r>
              <a:rPr lang="en-US" sz="1800" dirty="0"/>
              <a:t>which is a tree.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010438-D6EF-4848-AAF4-BDD5BF5DBF30}"/>
              </a:ext>
            </a:extLst>
          </p:cNvPr>
          <p:cNvSpPr/>
          <p:nvPr/>
        </p:nvSpPr>
        <p:spPr>
          <a:xfrm>
            <a:off x="4533900" y="1387382"/>
            <a:ext cx="2667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7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Assign each edge a </a:t>
            </a:r>
            <a:r>
              <a:rPr lang="en-US" sz="1800" b="1" dirty="0"/>
              <a:t>weight/cost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22" name="Down Ribbon 21"/>
          <p:cNvSpPr/>
          <p:nvPr/>
        </p:nvSpPr>
        <p:spPr>
          <a:xfrm>
            <a:off x="2162076" y="5627132"/>
            <a:ext cx="4819848" cy="83008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Adding more reality to the problem</a:t>
            </a:r>
            <a:endParaRPr lang="en-US" dirty="0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095EA125-D8ED-164A-A8A6-7098DF10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06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Input:</a:t>
                </a:r>
                <a:r>
                  <a:rPr lang="en-US" sz="2000" dirty="0"/>
                  <a:t> an undirected graph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/>
                  <a:t>=(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/>
                  <a:t>) with </a:t>
                </a:r>
                <a:r>
                  <a:rPr lang="en-US" sz="2000" b="1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w</a:t>
                </a:r>
                <a:r>
                  <a:rPr lang="en-US" sz="2000" dirty="0">
                    <a:latin typeface="Cambria Math"/>
                    <a:ea typeface="Cambria Math"/>
                  </a:rPr>
                  <a:t>: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2000" dirty="0">
                    <a:latin typeface="Cambria Math"/>
                    <a:ea typeface="Cambria Math"/>
                    <a:sym typeface="Wingdings" pitchFamily="2" charset="2"/>
                  </a:rPr>
                  <a:t>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  <a:ea typeface="Cambria Math"/>
                    <a:sym typeface="Wingdings" pitchFamily="2" charset="2"/>
                  </a:rPr>
                  <a:t>ℝ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Aim: </a:t>
                </a:r>
                <a:r>
                  <a:rPr lang="en-US" sz="2000" dirty="0"/>
                  <a:t>compute a </a:t>
                </a:r>
                <a:r>
                  <a:rPr lang="en-US" sz="2000" b="1" dirty="0"/>
                  <a:t>spanning tree 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E’</a:t>
                </a:r>
                <a:r>
                  <a:rPr lang="en-US" sz="2000" dirty="0"/>
                  <a:t>),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E’ </a:t>
                </a:r>
                <a:r>
                  <a:rPr lang="en-US" sz="2000" b="1" dirty="0">
                    <a:latin typeface="Cambria Math"/>
                    <a:ea typeface="Cambria Math"/>
                  </a:rPr>
                  <a:t>⊆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E </a:t>
                </a:r>
                <a:r>
                  <a:rPr lang="en-US" sz="2000" dirty="0"/>
                  <a:t>such that 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  <a:ea typeface="Cambria Math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m:rPr>
                            <m:sty m:val="p"/>
                          </m:rPr>
                          <a:rPr lang="el-GR" sz="2000" b="1" i="1" dirty="0" smtClean="0">
                            <a:latin typeface="Cambria Math"/>
                            <a:ea typeface="Cambria Math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70C0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70C0"/>
                            </a:solidFill>
                          </a:rPr>
                          <m:t>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w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is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minimum</a:t>
                </a:r>
                <a:r>
                  <a:rPr lang="en-US" sz="2000" b="1" dirty="0"/>
                  <a:t>.</a:t>
                </a:r>
                <a:r>
                  <a:rPr lang="en-US" sz="2000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own Ribbon 4">
            <a:extLst>
              <a:ext uri="{FF2B5EF4-FFF2-40B4-BE49-F238E27FC236}">
                <a16:creationId xmlns:a16="http://schemas.microsoft.com/office/drawing/2014/main" id="{12895702-45A9-DA4F-A30A-D04DB06928EA}"/>
              </a:ext>
            </a:extLst>
          </p:cNvPr>
          <p:cNvSpPr/>
          <p:nvPr/>
        </p:nvSpPr>
        <p:spPr>
          <a:xfrm>
            <a:off x="2162076" y="5562600"/>
            <a:ext cx="5534124" cy="894621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Exponential number </a:t>
            </a:r>
            <a:r>
              <a:rPr lang="en-US" b="1" dirty="0">
                <a:solidFill>
                  <a:schemeClr val="tx1"/>
                </a:solidFill>
              </a:rPr>
              <a:t>of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89912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useful </a:t>
            </a:r>
            <a:r>
              <a:rPr lang="en-US" sz="3200" b="1" dirty="0">
                <a:solidFill>
                  <a:srgbClr val="7030A0"/>
                </a:solidFill>
              </a:rPr>
              <a:t>lesson</a:t>
            </a:r>
            <a:r>
              <a:rPr lang="en-US" sz="3200" b="1" dirty="0"/>
              <a:t> for design of a </a:t>
            </a:r>
            <a:r>
              <a:rPr lang="en-US" sz="3200" b="1" dirty="0">
                <a:solidFill>
                  <a:srgbClr val="7030A0"/>
                </a:solidFill>
              </a:rPr>
              <a:t>graph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you have a complicated algorithm for a graph problem, …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search for </a:t>
            </a:r>
            <a:r>
              <a:rPr lang="en-US" sz="2000" b="1" dirty="0">
                <a:solidFill>
                  <a:srgbClr val="0070C0"/>
                </a:solidFill>
              </a:rPr>
              <a:t>some graph theoretic property 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design </a:t>
            </a:r>
            <a:r>
              <a:rPr lang="en-US" sz="2000" b="1" u="sng" dirty="0"/>
              <a:t>simpler</a:t>
            </a:r>
            <a:r>
              <a:rPr lang="en-US" sz="2000" dirty="0"/>
              <a:t> and </a:t>
            </a:r>
            <a:r>
              <a:rPr lang="en-US" sz="2000" b="1" u="sng" dirty="0"/>
              <a:t>more efficient </a:t>
            </a:r>
            <a:r>
              <a:rPr lang="en-US" sz="2000" dirty="0"/>
              <a:t>algorithm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63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Two </a:t>
            </a:r>
            <a:r>
              <a:rPr lang="en-US" sz="3200" b="1" dirty="0">
                <a:solidFill>
                  <a:srgbClr val="7030A0"/>
                </a:solidFill>
              </a:rPr>
              <a:t>graph theoretic </a:t>
            </a:r>
            <a:r>
              <a:rPr lang="en-US" sz="3200" b="1" dirty="0"/>
              <a:t>properties of </a:t>
            </a:r>
            <a:r>
              <a:rPr lang="en-US" sz="3200" b="1" dirty="0">
                <a:solidFill>
                  <a:srgbClr val="7030A0"/>
                </a:solidFill>
              </a:rPr>
              <a:t>MST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Cut property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Cycle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743200" y="4416552"/>
            <a:ext cx="49530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Every algorithm </a:t>
            </a:r>
            <a:r>
              <a:rPr lang="en-US" dirty="0">
                <a:solidFill>
                  <a:schemeClr val="tx1"/>
                </a:solidFill>
              </a:rPr>
              <a:t>till date is </a:t>
            </a:r>
            <a:r>
              <a:rPr lang="en-US" b="1" dirty="0">
                <a:solidFill>
                  <a:schemeClr val="tx1"/>
                </a:solidFill>
              </a:rPr>
              <a:t>based on </a:t>
            </a:r>
            <a:r>
              <a:rPr lang="en-US" dirty="0">
                <a:solidFill>
                  <a:schemeClr val="tx1"/>
                </a:solidFill>
              </a:rPr>
              <a:t>one of </a:t>
            </a:r>
            <a:r>
              <a:rPr lang="en-US" b="1" dirty="0">
                <a:solidFill>
                  <a:srgbClr val="7030A0"/>
                </a:solidFill>
              </a:rPr>
              <a:t>these properties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3617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Cut Property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Homework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of the </a:t>
            </a:r>
            <a:r>
              <a:rPr lang="en-US" sz="3600" b="1" dirty="0">
                <a:solidFill>
                  <a:srgbClr val="006C31"/>
                </a:solidFill>
              </a:rPr>
              <a:t>Previous Lecture</a:t>
            </a:r>
            <a:endParaRPr lang="en-US" sz="3200" b="1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8AF7DE6-AE5D-C34E-8534-F8D2B26FD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4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Cut Property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Definition: </a:t>
                </a:r>
                <a:r>
                  <a:rPr lang="en-US" sz="2000" dirty="0"/>
                  <a:t>For any subset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⊆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such that </a:t>
                </a:r>
                <a:r>
                  <a:rPr lang="en-US" sz="2000" dirty="0">
                    <a:latin typeface="Cambria Math"/>
                    <a:ea typeface="Cambria Math"/>
                  </a:rPr>
                  <a:t>∅≠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Cambria Math"/>
                    <a:ea typeface="Cambria Math"/>
                  </a:rPr>
                  <a:t>≠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 </a:t>
                </a:r>
                <a:r>
                  <a:rPr lang="en-US" sz="2000" dirty="0"/>
                  <a:t>= {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) </a:t>
                </a:r>
                <a:r>
                  <a:rPr lang="el-GR" sz="2000" dirty="0"/>
                  <a:t>ϵ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|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sz="2000" dirty="0"/>
                      <m:t>ϵ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sz="2000" dirty="0"/>
                      <m:t>ϵ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acc>
                      <m:accPr>
                        <m:chr m:val="̅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b="1" dirty="0"/>
                  <a:t>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sz="2000" dirty="0"/>
                      <m:t>ϵ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sz="2000" dirty="0"/>
                      <m:t>ϵ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acc>
                      <m:accPr>
                        <m:chr m:val="̅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Cut-property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The </a:t>
                </a:r>
                <a:r>
                  <a:rPr lang="en-US" sz="2000" b="1" dirty="0"/>
                  <a:t>least weight edge </a:t>
                </a:r>
                <a:r>
                  <a:rPr lang="en-US" sz="2000" dirty="0"/>
                  <a:t>of a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 must be in </a:t>
                </a:r>
                <a:r>
                  <a:rPr lang="en-US" sz="2000" b="1" dirty="0"/>
                  <a:t>MST.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 rotWithShape="1">
                <a:blip r:embed="rId2"/>
                <a:stretch>
                  <a:fillRect l="-1154" t="-1078" b="-17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276600" y="2895600"/>
            <a:ext cx="914400" cy="2286000"/>
            <a:chOff x="3276600" y="2895600"/>
            <a:chExt cx="914400" cy="2286000"/>
          </a:xfrm>
        </p:grpSpPr>
        <p:sp>
          <p:nvSpPr>
            <p:cNvPr id="5" name="Oval 4"/>
            <p:cNvSpPr/>
            <p:nvPr/>
          </p:nvSpPr>
          <p:spPr>
            <a:xfrm>
              <a:off x="3276600" y="3276600"/>
              <a:ext cx="914400" cy="1905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657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3810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57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576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576718" y="28956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718" y="28956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4800600" y="2895600"/>
            <a:ext cx="914400" cy="2286000"/>
            <a:chOff x="4800600" y="2895600"/>
            <a:chExt cx="914400" cy="2286000"/>
          </a:xfrm>
        </p:grpSpPr>
        <p:sp>
          <p:nvSpPr>
            <p:cNvPr id="6" name="Oval 5"/>
            <p:cNvSpPr/>
            <p:nvPr/>
          </p:nvSpPr>
          <p:spPr>
            <a:xfrm>
              <a:off x="4800600" y="3276600"/>
              <a:ext cx="914400" cy="1905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81600" y="3505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181600" y="4267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181600" y="47244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100718" y="28956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18" y="2895600"/>
                  <a:ext cx="38985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3787682" y="3505200"/>
            <a:ext cx="1416236" cy="1447800"/>
            <a:chOff x="3787682" y="3505200"/>
            <a:chExt cx="1416236" cy="1447800"/>
          </a:xfrm>
        </p:grpSpPr>
        <p:cxnSp>
          <p:nvCxnSpPr>
            <p:cNvPr id="20" name="Straight Connector 19"/>
            <p:cNvCxnSpPr>
              <a:stCxn id="8" idx="5"/>
              <a:endCxn id="13" idx="1"/>
            </p:cNvCxnSpPr>
            <p:nvPr/>
          </p:nvCxnSpPr>
          <p:spPr>
            <a:xfrm>
              <a:off x="3787682" y="3559082"/>
              <a:ext cx="1416236" cy="3494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2"/>
            </p:cNvCxnSpPr>
            <p:nvPr/>
          </p:nvCxnSpPr>
          <p:spPr>
            <a:xfrm>
              <a:off x="3810000" y="3886200"/>
              <a:ext cx="13716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5" idx="2"/>
            </p:cNvCxnSpPr>
            <p:nvPr/>
          </p:nvCxnSpPr>
          <p:spPr>
            <a:xfrm flipV="1">
              <a:off x="3810000" y="4800600"/>
              <a:ext cx="1371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14" idx="3"/>
            </p:cNvCxnSpPr>
            <p:nvPr/>
          </p:nvCxnSpPr>
          <p:spPr>
            <a:xfrm flipV="1">
              <a:off x="3810000" y="4397282"/>
              <a:ext cx="1393918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6"/>
              <a:endCxn id="7" idx="2"/>
            </p:cNvCxnSpPr>
            <p:nvPr/>
          </p:nvCxnSpPr>
          <p:spPr>
            <a:xfrm>
              <a:off x="3810000" y="3505200"/>
              <a:ext cx="13716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114800" y="2819400"/>
            <a:ext cx="1032334" cy="2514600"/>
            <a:chOff x="4114800" y="2819400"/>
            <a:chExt cx="1032334" cy="2514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114800" y="2819400"/>
                  <a:ext cx="1032334" cy="3699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6C31"/>
                      </a:solidFill>
                    </a:rPr>
                    <a:t>cut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2819400"/>
                  <a:ext cx="1032334" cy="36990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734" t="-8333" r="-2011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>
              <a:off x="4506959" y="3276600"/>
              <a:ext cx="0" cy="205740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114800" y="3276600"/>
            <a:ext cx="457200" cy="1648599"/>
            <a:chOff x="4114800" y="3276600"/>
            <a:chExt cx="457200" cy="1648599"/>
          </a:xfrm>
        </p:grpSpPr>
        <p:sp>
          <p:nvSpPr>
            <p:cNvPr id="41" name="TextBox 40"/>
            <p:cNvSpPr txBox="1"/>
            <p:nvPr/>
          </p:nvSpPr>
          <p:spPr>
            <a:xfrm>
              <a:off x="4191000" y="46482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30240" y="4295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54040" y="36854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37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4800" y="32766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48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91000" y="35052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67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351106" y="4114800"/>
            <a:ext cx="2200364" cy="750332"/>
            <a:chOff x="3351106" y="4114800"/>
            <a:chExt cx="2200364" cy="750332"/>
          </a:xfrm>
        </p:grpSpPr>
        <p:sp>
          <p:nvSpPr>
            <p:cNvPr id="47" name="TextBox 46"/>
            <p:cNvSpPr txBox="1"/>
            <p:nvPr/>
          </p:nvSpPr>
          <p:spPr>
            <a:xfrm>
              <a:off x="335110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57800" y="4114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v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4038599" y="1600200"/>
            <a:ext cx="229529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19400" y="1981200"/>
            <a:ext cx="16763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2000" y="1981200"/>
            <a:ext cx="236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Down Ribbon 52"/>
              <p:cNvSpPr/>
              <p:nvPr/>
            </p:nvSpPr>
            <p:spPr>
              <a:xfrm>
                <a:off x="-1" y="2892551"/>
                <a:ext cx="3276601" cy="122224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Pursuing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greedy strategy </a:t>
                </a:r>
                <a:r>
                  <a:rPr lang="en-US" sz="1600" dirty="0">
                    <a:solidFill>
                      <a:schemeClr val="tx1"/>
                    </a:solidFill>
                  </a:rPr>
                  <a:t>to minimize weight of MST, what can we say about the edges of </a:t>
                </a:r>
                <a:r>
                  <a:rPr lang="en-US" sz="1600" b="1" dirty="0">
                    <a:solidFill>
                      <a:srgbClr val="006C31"/>
                    </a:solidFill>
                  </a:rPr>
                  <a:t>cut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?</a:t>
                </a:r>
              </a:p>
            </p:txBody>
          </p:sp>
        </mc:Choice>
        <mc:Fallback xmlns="">
          <p:sp>
            <p:nvSpPr>
              <p:cNvPr id="53" name="Down Ribbon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892551"/>
                <a:ext cx="3276601" cy="122224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116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0" grpId="0" uiExpand="1" animBg="1"/>
      <p:bldP spid="51" grpId="0" uiExpand="1" animBg="1"/>
      <p:bldP spid="52" grpId="0" uiExpand="1" animBg="1"/>
      <p:bldP spid="53" grpId="0" animBg="1"/>
      <p:bldP spid="5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7030A0"/>
                </a:solidFill>
              </a:rPr>
              <a:t>cut-property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276600" y="2895600"/>
            <a:ext cx="914400" cy="2286000"/>
            <a:chOff x="3276600" y="2895600"/>
            <a:chExt cx="914400" cy="2286000"/>
          </a:xfrm>
        </p:grpSpPr>
        <p:sp>
          <p:nvSpPr>
            <p:cNvPr id="5" name="Oval 4"/>
            <p:cNvSpPr/>
            <p:nvPr/>
          </p:nvSpPr>
          <p:spPr>
            <a:xfrm>
              <a:off x="3276600" y="3276600"/>
              <a:ext cx="914400" cy="1905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657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3810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57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576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576718" y="28956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718" y="2895600"/>
                  <a:ext cx="38985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4800600" y="2895600"/>
            <a:ext cx="914400" cy="2286000"/>
            <a:chOff x="4800600" y="2895600"/>
            <a:chExt cx="914400" cy="2286000"/>
          </a:xfrm>
        </p:grpSpPr>
        <p:sp>
          <p:nvSpPr>
            <p:cNvPr id="6" name="Oval 5"/>
            <p:cNvSpPr/>
            <p:nvPr/>
          </p:nvSpPr>
          <p:spPr>
            <a:xfrm>
              <a:off x="4800600" y="3276600"/>
              <a:ext cx="914400" cy="1905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81600" y="3505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181600" y="4267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181600" y="47244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100718" y="28956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18" y="28956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3787682" y="3505200"/>
            <a:ext cx="1416236" cy="1447800"/>
            <a:chOff x="3787682" y="3505200"/>
            <a:chExt cx="1416236" cy="1447800"/>
          </a:xfrm>
        </p:grpSpPr>
        <p:cxnSp>
          <p:nvCxnSpPr>
            <p:cNvPr id="20" name="Straight Connector 19"/>
            <p:cNvCxnSpPr>
              <a:stCxn id="8" idx="5"/>
              <a:endCxn id="13" idx="1"/>
            </p:cNvCxnSpPr>
            <p:nvPr/>
          </p:nvCxnSpPr>
          <p:spPr>
            <a:xfrm>
              <a:off x="3787682" y="3559082"/>
              <a:ext cx="1416236" cy="3494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2"/>
            </p:cNvCxnSpPr>
            <p:nvPr/>
          </p:nvCxnSpPr>
          <p:spPr>
            <a:xfrm>
              <a:off x="3810000" y="3886200"/>
              <a:ext cx="13716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5" idx="2"/>
            </p:cNvCxnSpPr>
            <p:nvPr/>
          </p:nvCxnSpPr>
          <p:spPr>
            <a:xfrm flipV="1">
              <a:off x="3810000" y="4800600"/>
              <a:ext cx="1371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14" idx="3"/>
            </p:cNvCxnSpPr>
            <p:nvPr/>
          </p:nvCxnSpPr>
          <p:spPr>
            <a:xfrm flipV="1">
              <a:off x="3810000" y="4397282"/>
              <a:ext cx="1393918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6"/>
              <a:endCxn id="7" idx="2"/>
            </p:cNvCxnSpPr>
            <p:nvPr/>
          </p:nvCxnSpPr>
          <p:spPr>
            <a:xfrm>
              <a:off x="3810000" y="3505200"/>
              <a:ext cx="13716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114800" y="3276600"/>
            <a:ext cx="457200" cy="1648599"/>
            <a:chOff x="4114800" y="3276600"/>
            <a:chExt cx="457200" cy="1648599"/>
          </a:xfrm>
        </p:grpSpPr>
        <p:sp>
          <p:nvSpPr>
            <p:cNvPr id="41" name="TextBox 40"/>
            <p:cNvSpPr txBox="1"/>
            <p:nvPr/>
          </p:nvSpPr>
          <p:spPr>
            <a:xfrm>
              <a:off x="4191000" y="46482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30240" y="4295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54040" y="36854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37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4800" y="32766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48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91000" y="35052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67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351106" y="4114800"/>
            <a:ext cx="2200364" cy="750332"/>
            <a:chOff x="3351106" y="4114800"/>
            <a:chExt cx="2200364" cy="750332"/>
          </a:xfrm>
        </p:grpSpPr>
        <p:sp>
          <p:nvSpPr>
            <p:cNvPr id="47" name="TextBox 46"/>
            <p:cNvSpPr txBox="1"/>
            <p:nvPr/>
          </p:nvSpPr>
          <p:spPr>
            <a:xfrm>
              <a:off x="335110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57800" y="4114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9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7030A0"/>
                </a:solidFill>
              </a:rPr>
              <a:t>cut-property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, and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happens if we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y</a:t>
                </a:r>
                <a:r>
                  <a:rPr lang="en-US" sz="2000" dirty="0"/>
                  <a:t>)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 and </a:t>
                </a:r>
                <a:r>
                  <a:rPr lang="en-US" sz="2000" b="1" dirty="0"/>
                  <a:t>add</a:t>
                </a:r>
                <a:r>
                  <a:rPr lang="en-US" sz="2000" dirty="0"/>
                  <a:t>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 rotWithShape="1">
                <a:blip r:embed="rId2"/>
                <a:stretch>
                  <a:fillRect l="-7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57600" y="4572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816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230240" y="42950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351106" y="4114800"/>
            <a:ext cx="2200364" cy="750332"/>
            <a:chOff x="3351106" y="4114800"/>
            <a:chExt cx="2200364" cy="750332"/>
          </a:xfrm>
        </p:grpSpPr>
        <p:sp>
          <p:nvSpPr>
            <p:cNvPr id="47" name="TextBox 46"/>
            <p:cNvSpPr txBox="1"/>
            <p:nvPr/>
          </p:nvSpPr>
          <p:spPr>
            <a:xfrm>
              <a:off x="335110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57800" y="4114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v</a:t>
              </a:r>
            </a:p>
          </p:txBody>
        </p:sp>
      </p:grpSp>
      <p:cxnSp>
        <p:nvCxnSpPr>
          <p:cNvPr id="28" name="Straight Connector 27"/>
          <p:cNvCxnSpPr>
            <a:endCxn id="14" idx="3"/>
          </p:cNvCxnSpPr>
          <p:nvPr/>
        </p:nvCxnSpPr>
        <p:spPr>
          <a:xfrm flipV="1">
            <a:off x="3810000" y="4397282"/>
            <a:ext cx="13939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609600" y="1905000"/>
            <a:ext cx="7924800" cy="3048000"/>
            <a:chOff x="609600" y="1905000"/>
            <a:chExt cx="7924800" cy="3048000"/>
          </a:xfrm>
        </p:grpSpPr>
        <p:cxnSp>
          <p:nvCxnSpPr>
            <p:cNvPr id="67" name="Straight Connector 66"/>
            <p:cNvCxnSpPr>
              <a:stCxn id="50" idx="7"/>
            </p:cNvCxnSpPr>
            <p:nvPr/>
          </p:nvCxnSpPr>
          <p:spPr>
            <a:xfrm flipV="1">
              <a:off x="5387882" y="2133600"/>
              <a:ext cx="898618" cy="5557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609600" y="1905000"/>
              <a:ext cx="7924800" cy="3048000"/>
              <a:chOff x="609600" y="1905000"/>
              <a:chExt cx="7924800" cy="30480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895600" y="4343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00400" y="2971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867400" y="3429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257800" y="2667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191000" y="2667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286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2" idx="7"/>
                <a:endCxn id="36" idx="3"/>
              </p:cNvCxnSpPr>
              <p:nvPr/>
            </p:nvCxnSpPr>
            <p:spPr>
              <a:xfrm flipV="1">
                <a:off x="2416082" y="3101882"/>
                <a:ext cx="806636" cy="654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1" idx="2"/>
              </p:cNvCxnSpPr>
              <p:nvPr/>
            </p:nvCxnSpPr>
            <p:spPr>
              <a:xfrm flipV="1">
                <a:off x="3352800" y="2743200"/>
                <a:ext cx="838200" cy="3048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1" idx="6"/>
                <a:endCxn id="50" idx="2"/>
              </p:cNvCxnSpPr>
              <p:nvPr/>
            </p:nvCxnSpPr>
            <p:spPr>
              <a:xfrm>
                <a:off x="4343400" y="2743200"/>
                <a:ext cx="9144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0" idx="5"/>
                <a:endCxn id="40" idx="0"/>
              </p:cNvCxnSpPr>
              <p:nvPr/>
            </p:nvCxnSpPr>
            <p:spPr>
              <a:xfrm>
                <a:off x="5387882" y="2797082"/>
                <a:ext cx="555718" cy="6319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5" idx="1"/>
                <a:endCxn id="52" idx="5"/>
              </p:cNvCxnSpPr>
              <p:nvPr/>
            </p:nvCxnSpPr>
            <p:spPr>
              <a:xfrm flipH="1" flipV="1">
                <a:off x="2416082" y="3863882"/>
                <a:ext cx="501836" cy="5018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11" idx="1"/>
                <a:endCxn id="35" idx="6"/>
              </p:cNvCxnSpPr>
              <p:nvPr/>
            </p:nvCxnSpPr>
            <p:spPr>
              <a:xfrm flipH="1" flipV="1">
                <a:off x="3048000" y="4419600"/>
                <a:ext cx="631918" cy="174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48" idx="1"/>
                <a:endCxn id="40" idx="3"/>
              </p:cNvCxnSpPr>
              <p:nvPr/>
            </p:nvCxnSpPr>
            <p:spPr>
              <a:xfrm flipV="1">
                <a:off x="5257800" y="3559082"/>
                <a:ext cx="631918" cy="740384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40" idx="6"/>
                <a:endCxn id="64" idx="1"/>
              </p:cNvCxnSpPr>
              <p:nvPr/>
            </p:nvCxnSpPr>
            <p:spPr>
              <a:xfrm>
                <a:off x="6019800" y="3505200"/>
                <a:ext cx="936718" cy="985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6934200" y="3581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6400800" y="2133600"/>
                <a:ext cx="1066800" cy="152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62484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467600" y="2209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362200" y="2362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>
                <a:stCxn id="74" idx="5"/>
                <a:endCxn id="36" idx="1"/>
              </p:cNvCxnSpPr>
              <p:nvPr/>
            </p:nvCxnSpPr>
            <p:spPr>
              <a:xfrm>
                <a:off x="2492282" y="2492282"/>
                <a:ext cx="730436" cy="5018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1295400" y="2133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/>
              <p:cNvCxnSpPr>
                <a:stCxn id="78" idx="6"/>
                <a:endCxn id="74" idx="1"/>
              </p:cNvCxnSpPr>
              <p:nvPr/>
            </p:nvCxnSpPr>
            <p:spPr>
              <a:xfrm>
                <a:off x="1447800" y="2209800"/>
                <a:ext cx="936718" cy="174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85800" y="3810000"/>
                <a:ext cx="925559" cy="2667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52" idx="3"/>
                <a:endCxn id="88" idx="7"/>
              </p:cNvCxnSpPr>
              <p:nvPr/>
            </p:nvCxnSpPr>
            <p:spPr>
              <a:xfrm flipH="1">
                <a:off x="1730282" y="3863882"/>
                <a:ext cx="578036" cy="1970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6096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600200" y="4038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/>
              <p:cNvCxnSpPr>
                <a:endCxn id="88" idx="3"/>
              </p:cNvCxnSpPr>
              <p:nvPr/>
            </p:nvCxnSpPr>
            <p:spPr>
              <a:xfrm flipV="1">
                <a:off x="990600" y="4168682"/>
                <a:ext cx="631918" cy="69645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914400" y="4800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endCxn id="64" idx="6"/>
              </p:cNvCxnSpPr>
              <p:nvPr/>
            </p:nvCxnSpPr>
            <p:spPr>
              <a:xfrm flipH="1" flipV="1">
                <a:off x="7086600" y="3657600"/>
                <a:ext cx="1219200" cy="533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8229600" y="4114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8382000" y="190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>
                <a:stCxn id="105" idx="2"/>
              </p:cNvCxnSpPr>
              <p:nvPr/>
            </p:nvCxnSpPr>
            <p:spPr>
              <a:xfrm flipH="1">
                <a:off x="7620000" y="1981200"/>
                <a:ext cx="762000" cy="273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505200" y="4736068"/>
                <a:ext cx="536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ϵ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736068"/>
                <a:ext cx="53636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3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743200" y="4495800"/>
                <a:ext cx="536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ϵ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495800"/>
                <a:ext cx="53636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363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Curved Down Arrow 112"/>
          <p:cNvSpPr/>
          <p:nvPr/>
        </p:nvSpPr>
        <p:spPr>
          <a:xfrm rot="20419659">
            <a:off x="3110876" y="2943555"/>
            <a:ext cx="2326136" cy="1083313"/>
          </a:xfrm>
          <a:prstGeom prst="curvedDownArrow">
            <a:avLst>
              <a:gd name="adj1" fmla="val 13354"/>
              <a:gd name="adj2" fmla="val 32943"/>
              <a:gd name="adj3" fmla="val 20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902036" y="3440668"/>
                <a:ext cx="536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ϵ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036" y="3440668"/>
                <a:ext cx="53636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4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2587836" y="2895600"/>
                <a:ext cx="536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ϵ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836" y="2895600"/>
                <a:ext cx="5363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3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5029200" y="4419600"/>
                <a:ext cx="5405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ϵ</m:t>
                      </m:r>
                      <m:r>
                        <a:rPr lang="el-GR" i="1" dirty="0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19600"/>
                <a:ext cx="54053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3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3810000" y="2373868"/>
                <a:ext cx="5405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ϵ</m:t>
                      </m:r>
                      <m:r>
                        <a:rPr lang="el-GR" i="1" dirty="0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373868"/>
                <a:ext cx="54053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3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/>
          <p:cNvSpPr txBox="1"/>
          <p:nvPr/>
        </p:nvSpPr>
        <p:spPr>
          <a:xfrm>
            <a:off x="3505200" y="2667000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&gt;13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3124200" y="2384518"/>
            <a:ext cx="1434976" cy="663482"/>
            <a:chOff x="3124200" y="2384518"/>
            <a:chExt cx="1434976" cy="663482"/>
          </a:xfrm>
        </p:grpSpPr>
        <p:sp>
          <p:nvSpPr>
            <p:cNvPr id="121" name="TextBox 120"/>
            <p:cNvSpPr txBox="1"/>
            <p:nvPr/>
          </p:nvSpPr>
          <p:spPr>
            <a:xfrm>
              <a:off x="3124200" y="26786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265506" y="238451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851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1" grpId="0"/>
      <p:bldP spid="112" grpId="0"/>
      <p:bldP spid="113" grpId="0" animBg="1"/>
      <p:bldP spid="114" grpId="0"/>
      <p:bldP spid="115" grpId="0"/>
      <p:bldP spid="118" grpId="0"/>
      <p:bldP spid="119" grpId="0"/>
      <p:bldP spid="1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7030A0"/>
                </a:solidFill>
              </a:rPr>
              <a:t>cut-property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, and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happens if we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y</a:t>
                </a:r>
                <a:r>
                  <a:rPr lang="en-US" sz="2000" dirty="0"/>
                  <a:t>)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 and </a:t>
                </a:r>
                <a:r>
                  <a:rPr lang="en-US" sz="2000" b="1" dirty="0"/>
                  <a:t>add</a:t>
                </a:r>
                <a:r>
                  <a:rPr lang="en-US" sz="2000" dirty="0"/>
                  <a:t>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 rotWithShape="1">
                <a:blip r:embed="rId2"/>
                <a:stretch>
                  <a:fillRect l="-793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57600" y="4572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816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230240" y="42950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351106" y="4114800"/>
            <a:ext cx="2200364" cy="750332"/>
            <a:chOff x="3351106" y="4114800"/>
            <a:chExt cx="2200364" cy="750332"/>
          </a:xfrm>
        </p:grpSpPr>
        <p:sp>
          <p:nvSpPr>
            <p:cNvPr id="47" name="TextBox 46"/>
            <p:cNvSpPr txBox="1"/>
            <p:nvPr/>
          </p:nvSpPr>
          <p:spPr>
            <a:xfrm>
              <a:off x="335110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57800" y="4114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v</a:t>
              </a:r>
            </a:p>
          </p:txBody>
        </p:sp>
      </p:grpSp>
      <p:cxnSp>
        <p:nvCxnSpPr>
          <p:cNvPr id="28" name="Straight Connector 27"/>
          <p:cNvCxnSpPr>
            <a:endCxn id="14" idx="3"/>
          </p:cNvCxnSpPr>
          <p:nvPr/>
        </p:nvCxnSpPr>
        <p:spPr>
          <a:xfrm flipV="1">
            <a:off x="3810000" y="4397282"/>
            <a:ext cx="1393918" cy="250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609600" y="1905000"/>
            <a:ext cx="7924800" cy="3048000"/>
            <a:chOff x="609600" y="1905000"/>
            <a:chExt cx="7924800" cy="3048000"/>
          </a:xfrm>
        </p:grpSpPr>
        <p:cxnSp>
          <p:nvCxnSpPr>
            <p:cNvPr id="67" name="Straight Connector 66"/>
            <p:cNvCxnSpPr>
              <a:stCxn id="50" idx="7"/>
            </p:cNvCxnSpPr>
            <p:nvPr/>
          </p:nvCxnSpPr>
          <p:spPr>
            <a:xfrm flipV="1">
              <a:off x="5387882" y="2133600"/>
              <a:ext cx="898618" cy="5557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609600" y="1905000"/>
              <a:ext cx="7924800" cy="3048000"/>
              <a:chOff x="609600" y="1905000"/>
              <a:chExt cx="7924800" cy="30480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895600" y="4343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00400" y="2971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867400" y="3429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257800" y="2667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191000" y="2667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286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2" idx="7"/>
                <a:endCxn id="36" idx="3"/>
              </p:cNvCxnSpPr>
              <p:nvPr/>
            </p:nvCxnSpPr>
            <p:spPr>
              <a:xfrm flipV="1">
                <a:off x="2416082" y="3101882"/>
                <a:ext cx="806636" cy="654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1" idx="2"/>
              </p:cNvCxnSpPr>
              <p:nvPr/>
            </p:nvCxnSpPr>
            <p:spPr>
              <a:xfrm flipV="1">
                <a:off x="3352800" y="2743200"/>
                <a:ext cx="8382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1" idx="6"/>
                <a:endCxn id="50" idx="2"/>
              </p:cNvCxnSpPr>
              <p:nvPr/>
            </p:nvCxnSpPr>
            <p:spPr>
              <a:xfrm>
                <a:off x="4343400" y="2743200"/>
                <a:ext cx="9144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0" idx="5"/>
                <a:endCxn id="40" idx="0"/>
              </p:cNvCxnSpPr>
              <p:nvPr/>
            </p:nvCxnSpPr>
            <p:spPr>
              <a:xfrm>
                <a:off x="5387882" y="2797082"/>
                <a:ext cx="555718" cy="6319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5" idx="1"/>
                <a:endCxn id="52" idx="5"/>
              </p:cNvCxnSpPr>
              <p:nvPr/>
            </p:nvCxnSpPr>
            <p:spPr>
              <a:xfrm flipH="1" flipV="1">
                <a:off x="2416082" y="3863882"/>
                <a:ext cx="501836" cy="5018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11" idx="1"/>
                <a:endCxn id="35" idx="6"/>
              </p:cNvCxnSpPr>
              <p:nvPr/>
            </p:nvCxnSpPr>
            <p:spPr>
              <a:xfrm flipH="1" flipV="1">
                <a:off x="3048000" y="4419600"/>
                <a:ext cx="631918" cy="174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48" idx="1"/>
                <a:endCxn id="40" idx="3"/>
              </p:cNvCxnSpPr>
              <p:nvPr/>
            </p:nvCxnSpPr>
            <p:spPr>
              <a:xfrm flipV="1">
                <a:off x="5257800" y="3559082"/>
                <a:ext cx="631918" cy="740384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40" idx="6"/>
                <a:endCxn id="64" idx="1"/>
              </p:cNvCxnSpPr>
              <p:nvPr/>
            </p:nvCxnSpPr>
            <p:spPr>
              <a:xfrm>
                <a:off x="6019800" y="3505200"/>
                <a:ext cx="936718" cy="985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6934200" y="3581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6400800" y="2133600"/>
                <a:ext cx="1066800" cy="152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62484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467600" y="2209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362200" y="2362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>
                <a:stCxn id="74" idx="5"/>
                <a:endCxn id="36" idx="1"/>
              </p:cNvCxnSpPr>
              <p:nvPr/>
            </p:nvCxnSpPr>
            <p:spPr>
              <a:xfrm>
                <a:off x="2492282" y="2492282"/>
                <a:ext cx="730436" cy="5018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1295400" y="2133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/>
              <p:cNvCxnSpPr>
                <a:stCxn id="78" idx="6"/>
                <a:endCxn id="74" idx="1"/>
              </p:cNvCxnSpPr>
              <p:nvPr/>
            </p:nvCxnSpPr>
            <p:spPr>
              <a:xfrm>
                <a:off x="1447800" y="2209800"/>
                <a:ext cx="936718" cy="174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85800" y="3810000"/>
                <a:ext cx="925559" cy="2667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52" idx="3"/>
                <a:endCxn id="88" idx="7"/>
              </p:cNvCxnSpPr>
              <p:nvPr/>
            </p:nvCxnSpPr>
            <p:spPr>
              <a:xfrm flipH="1">
                <a:off x="1730282" y="3863882"/>
                <a:ext cx="578036" cy="1970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6096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600200" y="4038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/>
              <p:cNvCxnSpPr>
                <a:endCxn id="88" idx="3"/>
              </p:cNvCxnSpPr>
              <p:nvPr/>
            </p:nvCxnSpPr>
            <p:spPr>
              <a:xfrm flipV="1">
                <a:off x="990600" y="4168682"/>
                <a:ext cx="631918" cy="69645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914400" y="4800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endCxn id="64" idx="6"/>
              </p:cNvCxnSpPr>
              <p:nvPr/>
            </p:nvCxnSpPr>
            <p:spPr>
              <a:xfrm flipH="1" flipV="1">
                <a:off x="7086600" y="3657600"/>
                <a:ext cx="1219200" cy="533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8229600" y="4114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8382000" y="190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>
                <a:stCxn id="105" idx="2"/>
              </p:cNvCxnSpPr>
              <p:nvPr/>
            </p:nvCxnSpPr>
            <p:spPr>
              <a:xfrm flipH="1">
                <a:off x="7620000" y="1981200"/>
                <a:ext cx="762000" cy="273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0" name="TextBox 119"/>
          <p:cNvSpPr txBox="1"/>
          <p:nvPr/>
        </p:nvSpPr>
        <p:spPr>
          <a:xfrm>
            <a:off x="3505200" y="2667000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≥13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124200" y="2384518"/>
            <a:ext cx="1434976" cy="663482"/>
            <a:chOff x="3124200" y="2384518"/>
            <a:chExt cx="1434976" cy="663482"/>
          </a:xfrm>
        </p:grpSpPr>
        <p:sp>
          <p:nvSpPr>
            <p:cNvPr id="61" name="TextBox 60"/>
            <p:cNvSpPr txBox="1"/>
            <p:nvPr/>
          </p:nvSpPr>
          <p:spPr>
            <a:xfrm>
              <a:off x="3124200" y="26786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65506" y="238451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148579" y="5715000"/>
                <a:ext cx="6547621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 get a spanning tree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weight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&lt; </a:t>
                </a:r>
                <a:r>
                  <a:rPr lang="en-US" b="1" dirty="0">
                    <a:solidFill>
                      <a:schemeClr val="tx1"/>
                    </a:solidFill>
                  </a:rPr>
                  <a:t>weight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A contradiction !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79" y="5715000"/>
                <a:ext cx="6547621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05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Cycle Property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Cycle Property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any cycle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Cycle-property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Maximum weight </a:t>
                </a:r>
                <a:r>
                  <a:rPr lang="en-US" sz="1800" dirty="0"/>
                  <a:t>edge of any cycle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can not </a:t>
                </a:r>
                <a:r>
                  <a:rPr lang="en-US" sz="1800" dirty="0"/>
                  <a:t>be present in </a:t>
                </a:r>
                <a:r>
                  <a:rPr lang="en-US" sz="1800" b="1" dirty="0"/>
                  <a:t>MST</a:t>
                </a:r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2895600" y="990600"/>
            <a:ext cx="4009838" cy="2502932"/>
            <a:chOff x="2895600" y="990600"/>
            <a:chExt cx="4009838" cy="2502932"/>
          </a:xfrm>
        </p:grpSpPr>
        <p:grpSp>
          <p:nvGrpSpPr>
            <p:cNvPr id="100" name="Group 99"/>
            <p:cNvGrpSpPr/>
            <p:nvPr/>
          </p:nvGrpSpPr>
          <p:grpSpPr>
            <a:xfrm>
              <a:off x="2895600" y="990600"/>
              <a:ext cx="3306404" cy="2502932"/>
              <a:chOff x="2895600" y="990600"/>
              <a:chExt cx="3306404" cy="2502932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960706" y="3124200"/>
                <a:ext cx="1362164" cy="369332"/>
                <a:chOff x="3492376" y="4495800"/>
                <a:chExt cx="1362164" cy="369332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3492376" y="4495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u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560870" y="4495800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2895600" y="2286000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a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435320" y="137160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b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900754" y="990600"/>
                <a:ext cx="280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c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943600" y="18288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867400" y="2819400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r</a:t>
                </a:r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6629400" y="23738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5200" y="1524000"/>
            <a:ext cx="2932560" cy="1648599"/>
            <a:chOff x="3505200" y="1524000"/>
            <a:chExt cx="2932560" cy="1648599"/>
          </a:xfrm>
        </p:grpSpPr>
        <p:grpSp>
          <p:nvGrpSpPr>
            <p:cNvPr id="94" name="Group 93"/>
            <p:cNvGrpSpPr/>
            <p:nvPr/>
          </p:nvGrpSpPr>
          <p:grpSpPr>
            <a:xfrm>
              <a:off x="3505200" y="1524000"/>
              <a:ext cx="2932560" cy="1648599"/>
              <a:chOff x="3505200" y="1524000"/>
              <a:chExt cx="2932560" cy="1648599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4382640" y="28956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43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733800" y="26186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24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05200" y="19328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12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77840" y="16280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17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297040" y="15240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31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096000" y="20574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36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34000" y="27710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19</a:t>
                </a: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6019800" y="2438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26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295400"/>
            <a:ext cx="3505200" cy="2426732"/>
            <a:chOff x="3200400" y="1295400"/>
            <a:chExt cx="3505200" cy="2426732"/>
          </a:xfrm>
        </p:grpSpPr>
        <p:grpSp>
          <p:nvGrpSpPr>
            <p:cNvPr id="37" name="Group 36"/>
            <p:cNvGrpSpPr/>
            <p:nvPr/>
          </p:nvGrpSpPr>
          <p:grpSpPr>
            <a:xfrm>
              <a:off x="3200400" y="1295400"/>
              <a:ext cx="3505200" cy="1905000"/>
              <a:chOff x="3200400" y="1295400"/>
              <a:chExt cx="3505200" cy="19050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0386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3200400" y="1295400"/>
                <a:ext cx="3505200" cy="1905000"/>
                <a:chOff x="3200400" y="1295400"/>
                <a:chExt cx="3505200" cy="1905000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4191000" y="3124200"/>
                  <a:ext cx="914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Oval 6"/>
                <p:cNvSpPr/>
                <p:nvPr/>
              </p:nvSpPr>
              <p:spPr>
                <a:xfrm>
                  <a:off x="51054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/>
                <p:cNvCxnSpPr>
                  <a:stCxn id="16" idx="5"/>
                  <a:endCxn id="5" idx="1"/>
                </p:cNvCxnSpPr>
                <p:nvPr/>
              </p:nvCxnSpPr>
              <p:spPr>
                <a:xfrm>
                  <a:off x="3330482" y="2492282"/>
                  <a:ext cx="730436" cy="5780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3657600" y="1600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876800" y="1295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200400" y="2362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16" idx="0"/>
                </p:cNvCxnSpPr>
                <p:nvPr/>
              </p:nvCxnSpPr>
              <p:spPr>
                <a:xfrm flipV="1">
                  <a:off x="3276600" y="1752600"/>
                  <a:ext cx="419100" cy="609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4" idx="7"/>
                  <a:endCxn id="15" idx="2"/>
                </p:cNvCxnSpPr>
                <p:nvPr/>
              </p:nvCxnSpPr>
              <p:spPr>
                <a:xfrm flipV="1">
                  <a:off x="3787682" y="1371600"/>
                  <a:ext cx="1089118" cy="2509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30" idx="1"/>
                  <a:endCxn id="15" idx="6"/>
                </p:cNvCxnSpPr>
                <p:nvPr/>
              </p:nvCxnSpPr>
              <p:spPr>
                <a:xfrm flipH="1" flipV="1">
                  <a:off x="5029200" y="1371600"/>
                  <a:ext cx="1089118" cy="4033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28"/>
                <p:cNvSpPr/>
                <p:nvPr/>
              </p:nvSpPr>
              <p:spPr>
                <a:xfrm>
                  <a:off x="5867400" y="2743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096000" y="1752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/>
                <p:cNvCxnSpPr>
                  <a:stCxn id="29" idx="3"/>
                  <a:endCxn id="7" idx="6"/>
                </p:cNvCxnSpPr>
                <p:nvPr/>
              </p:nvCxnSpPr>
              <p:spPr>
                <a:xfrm flipH="1">
                  <a:off x="5257800" y="2873282"/>
                  <a:ext cx="631918" cy="2509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30" idx="4"/>
                  <a:endCxn id="111" idx="0"/>
                </p:cNvCxnSpPr>
                <p:nvPr/>
              </p:nvCxnSpPr>
              <p:spPr>
                <a:xfrm>
                  <a:off x="6172200" y="1905000"/>
                  <a:ext cx="457200" cy="533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111" idx="3"/>
                  <a:endCxn id="29" idx="6"/>
                </p:cNvCxnSpPr>
                <p:nvPr/>
              </p:nvCxnSpPr>
              <p:spPr>
                <a:xfrm flipH="1">
                  <a:off x="6019800" y="2568482"/>
                  <a:ext cx="555718" cy="2509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Oval 110"/>
                <p:cNvSpPr/>
                <p:nvPr/>
              </p:nvSpPr>
              <p:spPr>
                <a:xfrm>
                  <a:off x="6553200" y="2438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572000" y="3352800"/>
                  <a:ext cx="3818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352800"/>
                  <a:ext cx="38183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Down Ribbon 47"/>
              <p:cNvSpPr/>
              <p:nvPr/>
            </p:nvSpPr>
            <p:spPr>
              <a:xfrm>
                <a:off x="-1" y="2667000"/>
                <a:ext cx="3276601" cy="122224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Pursuing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greedy strategy </a:t>
                </a:r>
                <a:r>
                  <a:rPr lang="en-US" sz="1600" dirty="0">
                    <a:solidFill>
                      <a:schemeClr val="tx1"/>
                    </a:solidFill>
                  </a:rPr>
                  <a:t>to minimize weight of MST, what can we say about the edges of cycle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8" name="Down Ribbon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667000"/>
                <a:ext cx="3276601" cy="122224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902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8" grpId="0" animBg="1"/>
      <p:bldP spid="4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7244-F6F4-BB4D-B8E6-6B574D85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1F3C-12F8-9B41-97A8-7FD91445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Prove </a:t>
            </a:r>
            <a:r>
              <a:rPr lang="en-US" sz="2400" b="1" dirty="0">
                <a:solidFill>
                  <a:srgbClr val="7030A0"/>
                </a:solidFill>
              </a:rPr>
              <a:t>Cycle property </a:t>
            </a:r>
            <a:r>
              <a:rPr lang="en-US" sz="2400" dirty="0"/>
              <a:t>of MST.</a:t>
            </a:r>
          </a:p>
          <a:p>
            <a:endParaRPr lang="en-US" sz="2400" dirty="0"/>
          </a:p>
          <a:p>
            <a:r>
              <a:rPr lang="en-US" sz="2400" b="1" dirty="0"/>
              <a:t>Design an algorithm </a:t>
            </a:r>
            <a:r>
              <a:rPr lang="en-US" sz="2400" dirty="0"/>
              <a:t>for MST using </a:t>
            </a:r>
            <a:r>
              <a:rPr lang="en-US" sz="2400" b="1" dirty="0">
                <a:solidFill>
                  <a:srgbClr val="7030A0"/>
                </a:solidFill>
              </a:rPr>
              <a:t>Cut Property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/>
              <a:t>Design an algorithm </a:t>
            </a:r>
            <a:r>
              <a:rPr lang="en-US" sz="2400" dirty="0"/>
              <a:t>for MST using </a:t>
            </a:r>
            <a:r>
              <a:rPr lang="en-US" sz="2400" b="1" dirty="0">
                <a:solidFill>
                  <a:srgbClr val="7030A0"/>
                </a:solidFill>
              </a:rPr>
              <a:t>Cycle Property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BA0F2-0765-7344-B583-4C9AC308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 log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implementation of the Algorithm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/>
                  <a:t>(Input :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jobs.)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∅</a:t>
                </a:r>
                <a:r>
                  <a:rPr lang="en-US" sz="2000" dirty="0">
                    <a:latin typeface="Cambria Math"/>
                    <a:ea typeface="Cambria Math"/>
                  </a:rPr>
                  <a:t>;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&lt;&gt;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∅ </a:t>
                </a:r>
                <a:r>
                  <a:rPr lang="en-US" sz="2000" b="1" dirty="0"/>
                  <a:t>do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{</a:t>
                </a:r>
                <a:r>
                  <a:rPr lang="en-US" sz="1800" dirty="0"/>
                  <a:t>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have earliest finish time;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 </a:t>
                </a:r>
                <a:r>
                  <a:rPr lang="en-US" sz="2400" dirty="0">
                    <a:latin typeface="Cambria Math"/>
                    <a:ea typeface="Cambria Math"/>
                  </a:rPr>
                  <a:t>U</a:t>
                </a:r>
                <a:r>
                  <a:rPr lang="en-US" sz="1800" dirty="0">
                    <a:latin typeface="Cambria Math"/>
                    <a:ea typeface="Cambria Math"/>
                  </a:rPr>
                  <a:t>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};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/>
                    <a:ea typeface="Cambria Math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\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:r>
                  <a:rPr lang="en-US" sz="1800" b="1" dirty="0"/>
                  <a:t>}</a:t>
                </a:r>
              </a:p>
              <a:p>
                <a:pPr>
                  <a:buAutoNum type="arabicPeriod" startAt="3"/>
                </a:pPr>
                <a:r>
                  <a:rPr lang="en-US" sz="1800" dirty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b="1" dirty="0"/>
                  <a:t>) time complexity is obvious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4525963"/>
              </a:xfrm>
              <a:blipFill rotWithShape="1">
                <a:blip r:embed="rId3"/>
                <a:stretch>
                  <a:fillRect l="-2104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Maintain a </a:t>
                </a:r>
                <a:r>
                  <a:rPr lang="en-US" sz="2000" b="1" dirty="0"/>
                  <a:t>binary min-heap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based on             …           as the key.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Sort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2000" dirty="0"/>
                  <a:t> in increasing order of       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  <a:blipFill rotWithShape="1">
                <a:blip r:embed="rId4"/>
                <a:stretch>
                  <a:fillRect l="-1355" t="-674" b="-16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38030" y="3810000"/>
            <a:ext cx="120097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finish time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586075" y="5257800"/>
            <a:ext cx="117692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start time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990600" y="4267200"/>
            <a:ext cx="1981200" cy="3810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/>
          <p:cNvCxnSpPr/>
          <p:nvPr/>
        </p:nvCxnSpPr>
        <p:spPr>
          <a:xfrm>
            <a:off x="2971800" y="4648200"/>
            <a:ext cx="1638300" cy="794266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90600" y="3505200"/>
            <a:ext cx="3352800" cy="3810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4343400" y="3695700"/>
            <a:ext cx="419100" cy="0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Down Ribbon 6"/>
              <p:cNvSpPr/>
              <p:nvPr/>
            </p:nvSpPr>
            <p:spPr>
              <a:xfrm>
                <a:off x="3505200" y="1371600"/>
                <a:ext cx="5638801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This is not the only way to achieve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log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) </a:t>
                </a:r>
                <a:r>
                  <a:rPr lang="en-US" sz="1600" dirty="0">
                    <a:solidFill>
                      <a:schemeClr val="tx1"/>
                    </a:solidFill>
                  </a:rPr>
                  <a:t>time. Many students gave multiple solutions (even simpler than this) after the class.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Kudos to them!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b="1" dirty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Down Ribb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371600"/>
                <a:ext cx="5638801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5"/>
                <a:stretch>
                  <a:fillRect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163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allAtOnce"/>
      <p:bldP spid="5" grpId="0" uiExpand="1" build="p"/>
      <p:bldP spid="15" grpId="0" animBg="1"/>
      <p:bldP spid="17" grpId="0" animBg="1"/>
      <p:bldP spid="19" grpId="0" animBg="1"/>
      <p:bldP spid="2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Pick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 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Average case time complexity: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) : Average Time complexity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  <a:blipFill>
                <a:blip r:embed="rId2"/>
                <a:stretch>
                  <a:fillRect l="-778" b="-2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4267200"/>
            <a:ext cx="10287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90600" y="2438400"/>
            <a:ext cx="1676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F6D73B-51F5-9945-912E-0950B6B13177}"/>
              </a:ext>
            </a:extLst>
          </p:cNvPr>
          <p:cNvSpPr/>
          <p:nvPr/>
        </p:nvSpPr>
        <p:spPr>
          <a:xfrm>
            <a:off x="1219200" y="6158116"/>
            <a:ext cx="4953000" cy="623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BEB05-6246-334D-B308-BB9B64A5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9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FEDB3-F8B2-7945-B208-E33C11532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dirty="0"/>
                  <a:t>) : Average Time complexity of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4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b="1" dirty="0"/>
                  <a:t>)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		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)          +   </a:t>
                </a:r>
                <a:r>
                  <a:rPr lang="en-US" sz="2400" b="1" dirty="0"/>
                  <a:t>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pPr marL="0" indent="0">
                  <a:buNone/>
                </a:pPr>
                <a:r>
                  <a:rPr lang="en-US" sz="2400" dirty="0"/>
                  <a:t>		              +                                   +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                    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)              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		             +                                     +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     :                                      :</a:t>
                </a:r>
              </a:p>
              <a:p>
                <a:pPr marL="0" indent="0">
                  <a:buNone/>
                </a:pPr>
                <a:r>
                  <a:rPr lang="en-US" sz="2400" dirty="0"/>
                  <a:t>		  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)               </a:t>
                </a:r>
                <a:r>
                  <a:rPr lang="en-US" sz="2400" b="1" dirty="0"/>
                  <a:t>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FEDB3-F8B2-7945-B208-E33C11532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D7598-4118-4D44-9810-18E014C1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393F3E-05C6-BC44-A038-0E727788B36C}"/>
              </a:ext>
            </a:extLst>
          </p:cNvPr>
          <p:cNvSpPr/>
          <p:nvPr/>
        </p:nvSpPr>
        <p:spPr>
          <a:xfrm>
            <a:off x="4771102" y="3048000"/>
            <a:ext cx="21630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DA6DAB-5775-1548-B7EA-0E79CACE59E2}"/>
              </a:ext>
            </a:extLst>
          </p:cNvPr>
          <p:cNvSpPr/>
          <p:nvPr/>
        </p:nvSpPr>
        <p:spPr>
          <a:xfrm>
            <a:off x="4724400" y="3505200"/>
            <a:ext cx="21630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683F8-7333-DF46-AD9D-B139883B6A83}"/>
              </a:ext>
            </a:extLst>
          </p:cNvPr>
          <p:cNvSpPr/>
          <p:nvPr/>
        </p:nvSpPr>
        <p:spPr>
          <a:xfrm>
            <a:off x="4876800" y="3886200"/>
            <a:ext cx="21630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F3CBB9-5847-0C48-8809-832B1175C695}"/>
              </a:ext>
            </a:extLst>
          </p:cNvPr>
          <p:cNvSpPr/>
          <p:nvPr/>
        </p:nvSpPr>
        <p:spPr>
          <a:xfrm>
            <a:off x="5029200" y="4724400"/>
            <a:ext cx="21630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1727C-AE76-A049-A27D-F5AE53264863}"/>
              </a:ext>
            </a:extLst>
          </p:cNvPr>
          <p:cNvSpPr/>
          <p:nvPr/>
        </p:nvSpPr>
        <p:spPr>
          <a:xfrm>
            <a:off x="5105400" y="5334000"/>
            <a:ext cx="21630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CD6AE-E547-9144-9CC2-A4C9FF8F6FAA}"/>
              </a:ext>
            </a:extLst>
          </p:cNvPr>
          <p:cNvSpPr/>
          <p:nvPr/>
        </p:nvSpPr>
        <p:spPr>
          <a:xfrm>
            <a:off x="5029200" y="4343400"/>
            <a:ext cx="21630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69D31D-A56F-7747-B8F0-2FEA7CFA08F8}"/>
                  </a:ext>
                </a:extLst>
              </p:cNvPr>
              <p:cNvSpPr txBox="1"/>
              <p:nvPr/>
            </p:nvSpPr>
            <p:spPr>
              <a:xfrm>
                <a:off x="2133600" y="299462"/>
                <a:ext cx="4484176" cy="95410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 </a:t>
                </a:r>
                <a:r>
                  <a:rPr lang="en-US" sz="4000" b="1" dirty="0"/>
                  <a:t>F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4000" dirty="0"/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1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4000" b="1" dirty="0"/>
                          <m:t>T</m:t>
                        </m:r>
                        <m:r>
                          <m:rPr>
                            <m:nor/>
                          </m:rPr>
                          <a:rPr lang="en-US" sz="4000" dirty="0"/>
                          <m:t>(</m:t>
                        </m:r>
                        <m:r>
                          <a:rPr lang="en-US" sz="4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40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m:rPr>
                            <m:nor/>
                          </m:rPr>
                          <a:rPr lang="en-US" sz="4000" dirty="0"/>
                          <m:t>)</m:t>
                        </m:r>
                      </m:e>
                    </m:d>
                  </m:oMath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</a:t>
                </a:r>
                <a:endParaRPr lang="en-US" sz="105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69D31D-A56F-7747-B8F0-2FEA7CFA0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99462"/>
                <a:ext cx="4484176" cy="954107"/>
              </a:xfrm>
              <a:prstGeom prst="rect">
                <a:avLst/>
              </a:prstGeom>
              <a:blipFill>
                <a:blip r:embed="rId3"/>
                <a:stretch>
                  <a:fillRect l="-3390" t="-11842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E35F32-6539-864F-8F57-F3B497BB3EB0}"/>
                  </a:ext>
                </a:extLst>
              </p:cNvPr>
              <p:cNvSpPr txBox="1"/>
              <p:nvPr/>
            </p:nvSpPr>
            <p:spPr>
              <a:xfrm>
                <a:off x="3353675" y="926068"/>
                <a:ext cx="1547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E35F32-6539-864F-8F57-F3B497BB3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75" y="926068"/>
                <a:ext cx="1547090" cy="369332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DDBB2DF-5EB6-5B41-9525-65D91452BCF8}"/>
              </a:ext>
            </a:extLst>
          </p:cNvPr>
          <p:cNvSpPr txBox="1"/>
          <p:nvPr/>
        </p:nvSpPr>
        <p:spPr>
          <a:xfrm>
            <a:off x="541107" y="731837"/>
            <a:ext cx="63139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Hint </a:t>
            </a:r>
          </a:p>
        </p:txBody>
      </p:sp>
    </p:spTree>
    <p:extLst>
      <p:ext uri="{BB962C8B-B14F-4D97-AF65-F5344CB8AC3E}">
        <p14:creationId xmlns:p14="http://schemas.microsoft.com/office/powerpoint/2010/main" val="205141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8" grpId="0" animBg="1"/>
      <p:bldP spid="12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Problem 2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814A226-6022-A246-ADD1-F03DCB790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Mobile Tower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7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Problem 2</a:t>
            </a:r>
            <a:br>
              <a:rPr lang="en-US" sz="40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Mobile Tower Problem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statement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houses located along a road.</a:t>
                </a:r>
              </a:p>
              <a:p>
                <a:pPr marL="0" indent="0">
                  <a:buNone/>
                </a:pPr>
                <a:r>
                  <a:rPr lang="en-US" sz="2000" dirty="0"/>
                  <a:t>We want to place mobile towers such that</a:t>
                </a:r>
              </a:p>
              <a:p>
                <a:r>
                  <a:rPr lang="en-US" sz="2000" dirty="0"/>
                  <a:t>Each house is </a:t>
                </a:r>
                <a:r>
                  <a:rPr lang="en-US" sz="2000" b="1" u="sng" dirty="0"/>
                  <a:t>covered</a:t>
                </a:r>
                <a:r>
                  <a:rPr lang="en-US" sz="2000" dirty="0"/>
                  <a:t> by at least one mobile tower.</a:t>
                </a:r>
              </a:p>
              <a:p>
                <a:r>
                  <a:rPr lang="en-US" sz="2000" dirty="0"/>
                  <a:t>The number of mobile towers used is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least</a:t>
                </a:r>
                <a:r>
                  <a:rPr lang="en-US" sz="2000" dirty="0"/>
                  <a:t> possible.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7432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19200" y="2286000"/>
            <a:ext cx="7086600" cy="419100"/>
            <a:chOff x="1219200" y="2286000"/>
            <a:chExt cx="7086600" cy="419100"/>
          </a:xfrm>
        </p:grpSpPr>
        <p:grpSp>
          <p:nvGrpSpPr>
            <p:cNvPr id="13" name="Group 12"/>
            <p:cNvGrpSpPr/>
            <p:nvPr/>
          </p:nvGrpSpPr>
          <p:grpSpPr>
            <a:xfrm>
              <a:off x="1219200" y="2286000"/>
              <a:ext cx="228600" cy="419100"/>
              <a:chOff x="2362200" y="3162300"/>
              <a:chExt cx="228600" cy="419100"/>
            </a:xfrm>
          </p:grpSpPr>
          <p:sp>
            <p:nvSpPr>
              <p:cNvPr id="10" name="Flowchart: Process 9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981200" y="2286000"/>
              <a:ext cx="228600" cy="419100"/>
              <a:chOff x="1524000" y="3162300"/>
              <a:chExt cx="228600" cy="419100"/>
            </a:xfrm>
          </p:grpSpPr>
          <p:sp>
            <p:nvSpPr>
              <p:cNvPr id="15" name="Flowchart: Process 14"/>
              <p:cNvSpPr/>
              <p:nvPr/>
            </p:nvSpPr>
            <p:spPr>
              <a:xfrm>
                <a:off x="15240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15240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002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57600" y="2286000"/>
              <a:ext cx="228600" cy="419100"/>
              <a:chOff x="2362200" y="3162300"/>
              <a:chExt cx="228600" cy="419100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943600" y="2286000"/>
              <a:ext cx="228600" cy="419100"/>
              <a:chOff x="2362200" y="3162300"/>
              <a:chExt cx="228600" cy="419100"/>
            </a:xfrm>
          </p:grpSpPr>
          <p:sp>
            <p:nvSpPr>
              <p:cNvPr id="23" name="Flowchart: Process 22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20000" y="2286000"/>
              <a:ext cx="228600" cy="419100"/>
              <a:chOff x="2362200" y="3162300"/>
              <a:chExt cx="228600" cy="419100"/>
            </a:xfrm>
          </p:grpSpPr>
          <p:sp>
            <p:nvSpPr>
              <p:cNvPr id="27" name="Flowchart: Process 26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077200" y="2286000"/>
              <a:ext cx="228600" cy="419100"/>
              <a:chOff x="2362200" y="3162300"/>
              <a:chExt cx="228600" cy="419100"/>
            </a:xfrm>
          </p:grpSpPr>
          <p:sp>
            <p:nvSpPr>
              <p:cNvPr id="31" name="Flowchart: Process 30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419600" y="1524000"/>
            <a:ext cx="228600" cy="609600"/>
            <a:chOff x="1866900" y="3352800"/>
            <a:chExt cx="228600" cy="6096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574311" y="1383268"/>
            <a:ext cx="1216889" cy="369332"/>
            <a:chOff x="4117111" y="926068"/>
            <a:chExt cx="1216889" cy="36933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117111" y="1219200"/>
              <a:ext cx="12168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3276600" y="1383268"/>
            <a:ext cx="1221511" cy="369332"/>
            <a:chOff x="2819400" y="926068"/>
            <a:chExt cx="1221511" cy="369332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2819400" y="1219200"/>
              <a:ext cx="1221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661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Problem 3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814A226-6022-A246-ADD1-F03DCB790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14038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Motivation: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/>
              <a:t>A road or telecommunication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Suppose there is a collection of possible links/roads that can be laid. </a:t>
            </a:r>
          </a:p>
          <a:p>
            <a:pPr marL="0" indent="0">
              <a:buNone/>
            </a:pPr>
            <a:r>
              <a:rPr lang="en-US" sz="2000" dirty="0"/>
              <a:t>But laying down each possible link/road is costly.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Aim:</a:t>
            </a:r>
            <a:r>
              <a:rPr lang="en-US" sz="2400" dirty="0"/>
              <a:t> </a:t>
            </a:r>
            <a:r>
              <a:rPr lang="en-US" sz="2000" dirty="0"/>
              <a:t>To lay down </a:t>
            </a:r>
            <a:r>
              <a:rPr lang="en-US" sz="2000" b="1" dirty="0">
                <a:solidFill>
                  <a:srgbClr val="7030A0"/>
                </a:solidFill>
              </a:rPr>
              <a:t>least number </a:t>
            </a:r>
            <a:r>
              <a:rPr lang="en-US" sz="2000" dirty="0"/>
              <a:t>of links/roads to ensure </a:t>
            </a:r>
            <a:r>
              <a:rPr lang="en-US" sz="2000" b="1" dirty="0">
                <a:solidFill>
                  <a:srgbClr val="7030A0"/>
                </a:solidFill>
              </a:rPr>
              <a:t>connectivity</a:t>
            </a:r>
            <a:r>
              <a:rPr lang="en-US" sz="2000" dirty="0"/>
              <a:t> between each pair of nodes/cities.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3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12232</TotalTime>
  <Words>1166</Words>
  <Application>Microsoft Macintosh PowerPoint</Application>
  <PresentationFormat>On-screen Show (4:3)</PresentationFormat>
  <Paragraphs>344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Wingdings</vt:lpstr>
      <vt:lpstr>Office Theme</vt:lpstr>
      <vt:lpstr>Data Structures and Algorithms (ESO207A) </vt:lpstr>
      <vt:lpstr>Homework of the Previous Lecture</vt:lpstr>
      <vt:lpstr>O(n log n) implementation of the Algorithm</vt:lpstr>
      <vt:lpstr>PowerPoint Presentation</vt:lpstr>
      <vt:lpstr>PowerPoint Presentation</vt:lpstr>
      <vt:lpstr>Problem 2</vt:lpstr>
      <vt:lpstr>Problem 2 Mobile Tower Problem </vt:lpstr>
      <vt:lpstr>Problem 3</vt:lpstr>
      <vt:lpstr>Motivation: A road or telecommunication network</vt:lpstr>
      <vt:lpstr>Motivation</vt:lpstr>
      <vt:lpstr>PowerPoint Presentation</vt:lpstr>
      <vt:lpstr>PowerPoint Presentation</vt:lpstr>
      <vt:lpstr>A tree</vt:lpstr>
      <vt:lpstr>A Spanning tree </vt:lpstr>
      <vt:lpstr>PowerPoint Presentation</vt:lpstr>
      <vt:lpstr>Problem Description</vt:lpstr>
      <vt:lpstr>A useful lesson for design of a graph algorithm</vt:lpstr>
      <vt:lpstr>Two graph theoretic properties of MST</vt:lpstr>
      <vt:lpstr>Cut Property</vt:lpstr>
      <vt:lpstr>Cut Property</vt:lpstr>
      <vt:lpstr>Proof of cut-property</vt:lpstr>
      <vt:lpstr>Proof of cut-property</vt:lpstr>
      <vt:lpstr>Proof of cut-property</vt:lpstr>
      <vt:lpstr>Cycle Property</vt:lpstr>
      <vt:lpstr>Cycle Property 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1182</cp:revision>
  <dcterms:created xsi:type="dcterms:W3CDTF">2011-12-03T04:13:03Z</dcterms:created>
  <dcterms:modified xsi:type="dcterms:W3CDTF">2022-11-02T15:51:06Z</dcterms:modified>
</cp:coreProperties>
</file>