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484" r:id="rId2"/>
    <p:sldId id="392" r:id="rId3"/>
    <p:sldId id="429" r:id="rId4"/>
    <p:sldId id="434" r:id="rId5"/>
    <p:sldId id="497" r:id="rId6"/>
    <p:sldId id="498" r:id="rId7"/>
    <p:sldId id="453" r:id="rId8"/>
    <p:sldId id="500" r:id="rId9"/>
    <p:sldId id="503" r:id="rId10"/>
    <p:sldId id="504" r:id="rId11"/>
    <p:sldId id="505" r:id="rId12"/>
    <p:sldId id="448" r:id="rId13"/>
    <p:sldId id="499" r:id="rId14"/>
    <p:sldId id="454" r:id="rId15"/>
    <p:sldId id="457" r:id="rId16"/>
    <p:sldId id="458" r:id="rId17"/>
    <p:sldId id="459" r:id="rId18"/>
    <p:sldId id="460" r:id="rId19"/>
    <p:sldId id="461" r:id="rId20"/>
    <p:sldId id="463" r:id="rId21"/>
    <p:sldId id="462" r:id="rId22"/>
    <p:sldId id="455" r:id="rId23"/>
    <p:sldId id="456" r:id="rId24"/>
    <p:sldId id="501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 autoAdjust="0"/>
    <p:restoredTop sz="94620" autoAdjust="0"/>
  </p:normalViewPr>
  <p:slideViewPr>
    <p:cSldViewPr>
      <p:cViewPr varScale="1">
        <p:scale>
          <a:sx n="72" d="100"/>
          <a:sy n="72" d="100"/>
        </p:scale>
        <p:origin x="77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11/4/2022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35</a:t>
            </a:r>
            <a:endParaRPr lang="en-US" sz="20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Greedy Algorithms</a:t>
            </a:r>
            <a:r>
              <a:rPr lang="en-US" sz="2000" b="1" dirty="0">
                <a:solidFill>
                  <a:schemeClr val="tx1"/>
                </a:solidFill>
              </a:rPr>
              <a:t> – </a:t>
            </a:r>
            <a:r>
              <a:rPr lang="en-US" sz="2000" b="1" dirty="0">
                <a:solidFill>
                  <a:srgbClr val="0070C0"/>
                </a:solidFill>
              </a:rPr>
              <a:t>IV</a:t>
            </a:r>
            <a:r>
              <a:rPr lang="en-US" sz="2000" b="1" dirty="0">
                <a:solidFill>
                  <a:schemeClr val="tx1"/>
                </a:solidFill>
              </a:rPr>
              <a:t>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0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Fundamental Cycles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4582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Definition: </a:t>
                </a:r>
                <a:r>
                  <a:rPr lang="en-US" sz="1800" dirty="0"/>
                  <a:t>For an undirected graph 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</a:t>
                </a:r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 spanning tree is a </a:t>
                </a:r>
                <a:r>
                  <a:rPr lang="en-US" sz="1800" b="1" dirty="0" err="1"/>
                  <a:t>subgraph</a:t>
                </a:r>
                <a:r>
                  <a:rPr lang="en-US" sz="1800" dirty="0"/>
                  <a:t> 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E’</a:t>
                </a:r>
                <a:r>
                  <a:rPr lang="en-US" sz="1800" dirty="0"/>
                  <a:t>),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E’ </a:t>
                </a:r>
                <a:r>
                  <a:rPr lang="en-US" sz="1800" b="1" dirty="0">
                    <a:latin typeface="Cambria Math"/>
                    <a:ea typeface="Cambria Math"/>
                  </a:rPr>
                  <a:t>⊆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E </a:t>
                </a:r>
                <a:r>
                  <a:rPr lang="en-US" sz="1800" dirty="0"/>
                  <a:t>which is a tree.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any non-tree edge.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000" dirty="0"/>
                  <a:t> be the fundamental cycle defined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000" dirty="0"/>
                  <a:t> with respect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Swapping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000" dirty="0"/>
                  <a:t> with any other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000" dirty="0"/>
                  <a:t> gives us another spanning tree.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458200" cy="5410200"/>
              </a:xfrm>
              <a:blipFill>
                <a:blip r:embed="rId2"/>
                <a:stretch>
                  <a:fillRect l="-720" t="-5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943F7E-FC68-E44E-8A25-729DB7A6E7B0}"/>
              </a:ext>
            </a:extLst>
          </p:cNvPr>
          <p:cNvGrpSpPr/>
          <p:nvPr/>
        </p:nvGrpSpPr>
        <p:grpSpPr>
          <a:xfrm>
            <a:off x="1295400" y="2438400"/>
            <a:ext cx="6140636" cy="2689318"/>
            <a:chOff x="1295400" y="3101882"/>
            <a:chExt cx="6140636" cy="268931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47FB80-8802-C845-89DA-D3E05DB5F89B}"/>
                </a:ext>
              </a:extLst>
            </p:cNvPr>
            <p:cNvCxnSpPr/>
            <p:nvPr/>
          </p:nvCxnSpPr>
          <p:spPr>
            <a:xfrm>
              <a:off x="1470118" y="3482882"/>
              <a:ext cx="1295400" cy="152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A5F217-B894-3D42-B2C9-A06C7F297E38}"/>
                </a:ext>
              </a:extLst>
            </p:cNvPr>
            <p:cNvCxnSpPr/>
            <p:nvPr/>
          </p:nvCxnSpPr>
          <p:spPr>
            <a:xfrm>
              <a:off x="2841718" y="3711482"/>
              <a:ext cx="403318" cy="9367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8CE425-E9B2-0446-811A-B45A07690A2A}"/>
                </a:ext>
              </a:extLst>
            </p:cNvPr>
            <p:cNvCxnSpPr/>
            <p:nvPr/>
          </p:nvCxnSpPr>
          <p:spPr>
            <a:xfrm flipH="1">
              <a:off x="2232118" y="4755964"/>
              <a:ext cx="1012918" cy="7843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C36F722-F1E1-EF44-B28E-76569D17DC16}"/>
                </a:ext>
              </a:extLst>
            </p:cNvPr>
            <p:cNvCxnSpPr/>
            <p:nvPr/>
          </p:nvCxnSpPr>
          <p:spPr>
            <a:xfrm>
              <a:off x="4191000" y="3155764"/>
              <a:ext cx="1035236" cy="27323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C60F7DE-34E4-0F44-ACF5-8E4AD8DA865E}"/>
                </a:ext>
              </a:extLst>
            </p:cNvPr>
            <p:cNvCxnSpPr/>
            <p:nvPr/>
          </p:nvCxnSpPr>
          <p:spPr>
            <a:xfrm flipH="1">
              <a:off x="3070318" y="4755964"/>
              <a:ext cx="282482" cy="10129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6DF832F-435E-A846-B8EC-9745373F9BE2}"/>
                </a:ext>
              </a:extLst>
            </p:cNvPr>
            <p:cNvCxnSpPr/>
            <p:nvPr/>
          </p:nvCxnSpPr>
          <p:spPr>
            <a:xfrm flipV="1">
              <a:off x="2895600" y="3101882"/>
              <a:ext cx="1165318" cy="4795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F63538-E40F-734D-975F-F477FFC51F5C}"/>
                </a:ext>
              </a:extLst>
            </p:cNvPr>
            <p:cNvCxnSpPr/>
            <p:nvPr/>
          </p:nvCxnSpPr>
          <p:spPr>
            <a:xfrm flipV="1">
              <a:off x="5356318" y="3254282"/>
              <a:ext cx="1143000" cy="2286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1407B0C-CF21-1C44-ADDC-811B793A5A95}"/>
                </a:ext>
              </a:extLst>
            </p:cNvPr>
            <p:cNvCxnSpPr/>
            <p:nvPr/>
          </p:nvCxnSpPr>
          <p:spPr>
            <a:xfrm>
              <a:off x="6629400" y="3308164"/>
              <a:ext cx="806636" cy="65423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2BBD5EE-E56F-7E45-A83D-244546161961}"/>
                </a:ext>
              </a:extLst>
            </p:cNvPr>
            <p:cNvCxnSpPr/>
            <p:nvPr/>
          </p:nvCxnSpPr>
          <p:spPr>
            <a:xfrm flipH="1" flipV="1">
              <a:off x="5584918" y="4625882"/>
              <a:ext cx="1143000" cy="2286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0545630-9500-974C-8D30-CB46EB0F789F}"/>
                </a:ext>
              </a:extLst>
            </p:cNvPr>
            <p:cNvCxnSpPr/>
            <p:nvPr/>
          </p:nvCxnSpPr>
          <p:spPr>
            <a:xfrm flipH="1" flipV="1">
              <a:off x="5584918" y="4625882"/>
              <a:ext cx="609600" cy="914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1736A46-927F-6840-8C0C-977B10768F30}"/>
                </a:ext>
              </a:extLst>
            </p:cNvPr>
            <p:cNvCxnSpPr/>
            <p:nvPr/>
          </p:nvCxnSpPr>
          <p:spPr>
            <a:xfrm flipV="1">
              <a:off x="4441918" y="4298764"/>
              <a:ext cx="130082" cy="10891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F7C687-886B-024A-B838-70FA8CEE34EE}"/>
                </a:ext>
              </a:extLst>
            </p:cNvPr>
            <p:cNvCxnSpPr/>
            <p:nvPr/>
          </p:nvCxnSpPr>
          <p:spPr>
            <a:xfrm>
              <a:off x="4572000" y="4298764"/>
              <a:ext cx="936718" cy="2509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D11076B-3080-3D4E-B447-349B4D023665}"/>
                </a:ext>
              </a:extLst>
            </p:cNvPr>
            <p:cNvCxnSpPr/>
            <p:nvPr/>
          </p:nvCxnSpPr>
          <p:spPr>
            <a:xfrm flipH="1">
              <a:off x="3124200" y="5464082"/>
              <a:ext cx="1241518" cy="3271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064FCCE-0750-3641-A594-AD0A0AD22934}"/>
                </a:ext>
              </a:extLst>
            </p:cNvPr>
            <p:cNvCxnSpPr/>
            <p:nvPr/>
          </p:nvCxnSpPr>
          <p:spPr>
            <a:xfrm flipH="1">
              <a:off x="1295400" y="3689164"/>
              <a:ext cx="1492436" cy="126383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7D9D5798-3F2D-5541-8C87-F57E0344878C}"/>
              </a:ext>
            </a:extLst>
          </p:cNvPr>
          <p:cNvSpPr txBox="1"/>
          <p:nvPr/>
        </p:nvSpPr>
        <p:spPr>
          <a:xfrm>
            <a:off x="1038616" y="23048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076486-936C-9F40-B449-0C33321BCDBD}"/>
              </a:ext>
            </a:extLst>
          </p:cNvPr>
          <p:cNvSpPr txBox="1"/>
          <p:nvPr/>
        </p:nvSpPr>
        <p:spPr>
          <a:xfrm>
            <a:off x="6528302" y="215047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AD27B2-DA3E-4AB1-4E3B-E3BFA9098FB3}"/>
                  </a:ext>
                </a:extLst>
              </p:cNvPr>
              <p:cNvSpPr txBox="1"/>
              <p:nvPr/>
            </p:nvSpPr>
            <p:spPr>
              <a:xfrm>
                <a:off x="472146" y="3450616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AD27B2-DA3E-4AB1-4E3B-E3BFA9098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46" y="3450616"/>
                <a:ext cx="3818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FAC1CAE-6B14-44FC-F548-2EE772A8574F}"/>
              </a:ext>
            </a:extLst>
          </p:cNvPr>
          <p:cNvGrpSpPr/>
          <p:nvPr/>
        </p:nvGrpSpPr>
        <p:grpSpPr>
          <a:xfrm>
            <a:off x="1371600" y="2014239"/>
            <a:ext cx="5140712" cy="957561"/>
            <a:chOff x="1371600" y="2014239"/>
            <a:chExt cx="5140712" cy="957561"/>
          </a:xfrm>
        </p:grpSpPr>
        <p:sp>
          <p:nvSpPr>
            <p:cNvPr id="25" name="Freeform 104">
              <a:extLst>
                <a:ext uri="{FF2B5EF4-FFF2-40B4-BE49-F238E27FC236}">
                  <a16:creationId xmlns:a16="http://schemas.microsoft.com/office/drawing/2014/main" id="{45E85DC0-F956-9A1D-0FB4-6B009E488200}"/>
                </a:ext>
              </a:extLst>
            </p:cNvPr>
            <p:cNvSpPr/>
            <p:nvPr/>
          </p:nvSpPr>
          <p:spPr>
            <a:xfrm>
              <a:off x="1371600" y="2014239"/>
              <a:ext cx="5140712" cy="728961"/>
            </a:xfrm>
            <a:custGeom>
              <a:avLst/>
              <a:gdLst>
                <a:gd name="connsiteX0" fmla="*/ 0 w 5140712"/>
                <a:gd name="connsiteY0" fmla="*/ 728961 h 728961"/>
                <a:gd name="connsiteX1" fmla="*/ 1616926 w 5140712"/>
                <a:gd name="connsiteY1" fmla="*/ 48737 h 728961"/>
                <a:gd name="connsiteX2" fmla="*/ 3356517 w 5140712"/>
                <a:gd name="connsiteY2" fmla="*/ 104493 h 728961"/>
                <a:gd name="connsiteX3" fmla="*/ 5140712 w 5140712"/>
                <a:gd name="connsiteY3" fmla="*/ 505937 h 72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712" h="728961">
                  <a:moveTo>
                    <a:pt x="0" y="728961"/>
                  </a:moveTo>
                  <a:cubicBezTo>
                    <a:pt x="528753" y="440888"/>
                    <a:pt x="1057506" y="152815"/>
                    <a:pt x="1616926" y="48737"/>
                  </a:cubicBezTo>
                  <a:cubicBezTo>
                    <a:pt x="2176346" y="-55341"/>
                    <a:pt x="2769219" y="28293"/>
                    <a:pt x="3356517" y="104493"/>
                  </a:cubicBezTo>
                  <a:cubicBezTo>
                    <a:pt x="3943815" y="180693"/>
                    <a:pt x="4542263" y="343315"/>
                    <a:pt x="5140712" y="505937"/>
                  </a:cubicBez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17D9B29-B137-D56F-4EC7-86819021B9AE}"/>
                </a:ext>
              </a:extLst>
            </p:cNvPr>
            <p:cNvCxnSpPr/>
            <p:nvPr/>
          </p:nvCxnSpPr>
          <p:spPr>
            <a:xfrm>
              <a:off x="1447800" y="2819400"/>
              <a:ext cx="129540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B9CCD3-F024-CCDA-1E83-C7172838CBE0}"/>
                </a:ext>
              </a:extLst>
            </p:cNvPr>
            <p:cNvCxnSpPr/>
            <p:nvPr/>
          </p:nvCxnSpPr>
          <p:spPr>
            <a:xfrm>
              <a:off x="4168682" y="2492282"/>
              <a:ext cx="1035236" cy="27323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215C0D4-E932-B718-FFB8-F2C03826EB2E}"/>
                </a:ext>
              </a:extLst>
            </p:cNvPr>
            <p:cNvCxnSpPr/>
            <p:nvPr/>
          </p:nvCxnSpPr>
          <p:spPr>
            <a:xfrm flipV="1">
              <a:off x="2873282" y="2438400"/>
              <a:ext cx="1165318" cy="47951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3E02DC7-5C59-CD54-65FB-DE4876F9D5F7}"/>
                </a:ext>
              </a:extLst>
            </p:cNvPr>
            <p:cNvCxnSpPr/>
            <p:nvPr/>
          </p:nvCxnSpPr>
          <p:spPr>
            <a:xfrm flipV="1">
              <a:off x="5334000" y="2590800"/>
              <a:ext cx="1143000" cy="2286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B930FA73-BB0F-FA3B-89B5-B787FAC7C99E}"/>
              </a:ext>
            </a:extLst>
          </p:cNvPr>
          <p:cNvSpPr/>
          <p:nvPr/>
        </p:nvSpPr>
        <p:spPr>
          <a:xfrm rot="19651350">
            <a:off x="2676160" y="2207890"/>
            <a:ext cx="386328" cy="5921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84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1" grpId="0"/>
      <p:bldP spid="71" grpId="1"/>
      <p:bldP spid="73" grpId="0"/>
      <p:bldP spid="73" grpId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Fundamental Cycles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4582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Definition: </a:t>
                </a:r>
                <a:r>
                  <a:rPr lang="en-US" sz="1800" dirty="0"/>
                  <a:t>For an undirected graph 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</a:t>
                </a:r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 spanning tree is a </a:t>
                </a:r>
                <a:r>
                  <a:rPr lang="en-US" sz="1800" b="1" dirty="0" err="1"/>
                  <a:t>subgraph</a:t>
                </a:r>
                <a:r>
                  <a:rPr lang="en-US" sz="1800" dirty="0"/>
                  <a:t> 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E’</a:t>
                </a:r>
                <a:r>
                  <a:rPr lang="en-US" sz="1800" dirty="0"/>
                  <a:t>),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E’ </a:t>
                </a:r>
                <a:r>
                  <a:rPr lang="en-US" sz="1800" b="1" dirty="0">
                    <a:latin typeface="Cambria Math"/>
                    <a:ea typeface="Cambria Math"/>
                  </a:rPr>
                  <a:t>⊆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E </a:t>
                </a:r>
                <a:r>
                  <a:rPr lang="en-US" sz="1800" dirty="0"/>
                  <a:t>which is a tree.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any non-tree edge.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000" dirty="0"/>
                  <a:t> be the fundamental cycle defined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000" dirty="0"/>
                  <a:t> with respect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Swapping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000" dirty="0"/>
                  <a:t> with any other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000" dirty="0"/>
                  <a:t> gives us another spanning tree.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458200" cy="5410200"/>
              </a:xfrm>
              <a:blipFill>
                <a:blip r:embed="rId2"/>
                <a:stretch>
                  <a:fillRect l="-720" t="-5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943F7E-FC68-E44E-8A25-729DB7A6E7B0}"/>
              </a:ext>
            </a:extLst>
          </p:cNvPr>
          <p:cNvGrpSpPr/>
          <p:nvPr/>
        </p:nvGrpSpPr>
        <p:grpSpPr>
          <a:xfrm>
            <a:off x="1295400" y="2438400"/>
            <a:ext cx="6140636" cy="2689318"/>
            <a:chOff x="1295400" y="3101882"/>
            <a:chExt cx="6140636" cy="268931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47FB80-8802-C845-89DA-D3E05DB5F89B}"/>
                </a:ext>
              </a:extLst>
            </p:cNvPr>
            <p:cNvCxnSpPr/>
            <p:nvPr/>
          </p:nvCxnSpPr>
          <p:spPr>
            <a:xfrm>
              <a:off x="1470118" y="3482882"/>
              <a:ext cx="1295400" cy="152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A5F217-B894-3D42-B2C9-A06C7F297E38}"/>
                </a:ext>
              </a:extLst>
            </p:cNvPr>
            <p:cNvCxnSpPr/>
            <p:nvPr/>
          </p:nvCxnSpPr>
          <p:spPr>
            <a:xfrm>
              <a:off x="2841718" y="3711482"/>
              <a:ext cx="403318" cy="9367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8CE425-E9B2-0446-811A-B45A07690A2A}"/>
                </a:ext>
              </a:extLst>
            </p:cNvPr>
            <p:cNvCxnSpPr/>
            <p:nvPr/>
          </p:nvCxnSpPr>
          <p:spPr>
            <a:xfrm flipH="1">
              <a:off x="2232118" y="4755964"/>
              <a:ext cx="1012918" cy="7843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C36F722-F1E1-EF44-B28E-76569D17DC16}"/>
                </a:ext>
              </a:extLst>
            </p:cNvPr>
            <p:cNvCxnSpPr/>
            <p:nvPr/>
          </p:nvCxnSpPr>
          <p:spPr>
            <a:xfrm>
              <a:off x="4191000" y="3155764"/>
              <a:ext cx="1035236" cy="27323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C60F7DE-34E4-0F44-ACF5-8E4AD8DA865E}"/>
                </a:ext>
              </a:extLst>
            </p:cNvPr>
            <p:cNvCxnSpPr/>
            <p:nvPr/>
          </p:nvCxnSpPr>
          <p:spPr>
            <a:xfrm flipH="1">
              <a:off x="3070318" y="4755964"/>
              <a:ext cx="282482" cy="10129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6DF832F-435E-A846-B8EC-9745373F9BE2}"/>
                </a:ext>
              </a:extLst>
            </p:cNvPr>
            <p:cNvCxnSpPr/>
            <p:nvPr/>
          </p:nvCxnSpPr>
          <p:spPr>
            <a:xfrm flipV="1">
              <a:off x="2895600" y="3101882"/>
              <a:ext cx="1165318" cy="479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F63538-E40F-734D-975F-F477FFC51F5C}"/>
                </a:ext>
              </a:extLst>
            </p:cNvPr>
            <p:cNvCxnSpPr/>
            <p:nvPr/>
          </p:nvCxnSpPr>
          <p:spPr>
            <a:xfrm flipV="1">
              <a:off x="5356318" y="3254282"/>
              <a:ext cx="1143000" cy="2286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1407B0C-CF21-1C44-ADDC-811B793A5A95}"/>
                </a:ext>
              </a:extLst>
            </p:cNvPr>
            <p:cNvCxnSpPr/>
            <p:nvPr/>
          </p:nvCxnSpPr>
          <p:spPr>
            <a:xfrm>
              <a:off x="6629400" y="3308164"/>
              <a:ext cx="806636" cy="65423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2BBD5EE-E56F-7E45-A83D-244546161961}"/>
                </a:ext>
              </a:extLst>
            </p:cNvPr>
            <p:cNvCxnSpPr/>
            <p:nvPr/>
          </p:nvCxnSpPr>
          <p:spPr>
            <a:xfrm flipH="1" flipV="1">
              <a:off x="5584918" y="4625882"/>
              <a:ext cx="1143000" cy="2286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0545630-9500-974C-8D30-CB46EB0F789F}"/>
                </a:ext>
              </a:extLst>
            </p:cNvPr>
            <p:cNvCxnSpPr/>
            <p:nvPr/>
          </p:nvCxnSpPr>
          <p:spPr>
            <a:xfrm flipH="1" flipV="1">
              <a:off x="5584918" y="4625882"/>
              <a:ext cx="609600" cy="914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1736A46-927F-6840-8C0C-977B10768F30}"/>
                </a:ext>
              </a:extLst>
            </p:cNvPr>
            <p:cNvCxnSpPr/>
            <p:nvPr/>
          </p:nvCxnSpPr>
          <p:spPr>
            <a:xfrm flipV="1">
              <a:off x="4441918" y="4298764"/>
              <a:ext cx="130082" cy="10891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F7C687-886B-024A-B838-70FA8CEE34EE}"/>
                </a:ext>
              </a:extLst>
            </p:cNvPr>
            <p:cNvCxnSpPr/>
            <p:nvPr/>
          </p:nvCxnSpPr>
          <p:spPr>
            <a:xfrm>
              <a:off x="4572000" y="4298764"/>
              <a:ext cx="936718" cy="2509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D11076B-3080-3D4E-B447-349B4D023665}"/>
                </a:ext>
              </a:extLst>
            </p:cNvPr>
            <p:cNvCxnSpPr/>
            <p:nvPr/>
          </p:nvCxnSpPr>
          <p:spPr>
            <a:xfrm flipH="1">
              <a:off x="3124200" y="5464082"/>
              <a:ext cx="1241518" cy="3271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064FCCE-0750-3641-A594-AD0A0AD22934}"/>
                </a:ext>
              </a:extLst>
            </p:cNvPr>
            <p:cNvCxnSpPr/>
            <p:nvPr/>
          </p:nvCxnSpPr>
          <p:spPr>
            <a:xfrm flipH="1">
              <a:off x="1295400" y="3689164"/>
              <a:ext cx="1492436" cy="126383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7D9D5798-3F2D-5541-8C87-F57E0344878C}"/>
              </a:ext>
            </a:extLst>
          </p:cNvPr>
          <p:cNvSpPr txBox="1"/>
          <p:nvPr/>
        </p:nvSpPr>
        <p:spPr>
          <a:xfrm>
            <a:off x="1038616" y="23048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076486-936C-9F40-B449-0C33321BCDBD}"/>
              </a:ext>
            </a:extLst>
          </p:cNvPr>
          <p:cNvSpPr txBox="1"/>
          <p:nvPr/>
        </p:nvSpPr>
        <p:spPr>
          <a:xfrm>
            <a:off x="6528302" y="215047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AD27B2-DA3E-4AB1-4E3B-E3BFA9098FB3}"/>
                  </a:ext>
                </a:extLst>
              </p:cNvPr>
              <p:cNvSpPr txBox="1"/>
              <p:nvPr/>
            </p:nvSpPr>
            <p:spPr>
              <a:xfrm>
                <a:off x="472146" y="3450616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AD27B2-DA3E-4AB1-4E3B-E3BFA9098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46" y="3450616"/>
                <a:ext cx="3818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834402C6-DDF3-C31B-DAC2-C9F98260FE46}"/>
              </a:ext>
            </a:extLst>
          </p:cNvPr>
          <p:cNvSpPr/>
          <p:nvPr/>
        </p:nvSpPr>
        <p:spPr>
          <a:xfrm rot="19651350">
            <a:off x="2676160" y="2207890"/>
            <a:ext cx="386328" cy="5921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Down Ribbon 47">
            <a:extLst>
              <a:ext uri="{FF2B5EF4-FFF2-40B4-BE49-F238E27FC236}">
                <a16:creationId xmlns:a16="http://schemas.microsoft.com/office/drawing/2014/main" id="{ACE88B4C-923C-0472-1201-EE76E6D01D7B}"/>
              </a:ext>
            </a:extLst>
          </p:cNvPr>
          <p:cNvSpPr/>
          <p:nvPr/>
        </p:nvSpPr>
        <p:spPr>
          <a:xfrm>
            <a:off x="5627295" y="1120053"/>
            <a:ext cx="3505200" cy="1228835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use this </a:t>
            </a:r>
            <a:r>
              <a:rPr lang="en-US" sz="1600" b="1" dirty="0">
                <a:solidFill>
                  <a:srgbClr val="7030A0"/>
                </a:solidFill>
              </a:rPr>
              <a:t>Observation</a:t>
            </a:r>
            <a:r>
              <a:rPr lang="en-US" sz="1600" dirty="0">
                <a:solidFill>
                  <a:schemeClr val="tx1"/>
                </a:solidFill>
              </a:rPr>
              <a:t> to prove Cycle Property ? Make attempts …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3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 animBg="1"/>
      <p:bldP spid="34" grpId="0" animBg="1"/>
      <p:bldP spid="3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Cycle property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, and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ϵ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3048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191000" y="31242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105400" y="3048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16" idx="5"/>
            <a:endCxn id="5" idx="1"/>
          </p:cNvCxnSpPr>
          <p:nvPr/>
        </p:nvCxnSpPr>
        <p:spPr>
          <a:xfrm>
            <a:off x="3330482" y="2492282"/>
            <a:ext cx="730436" cy="578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657600" y="1600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76800" y="129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004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0"/>
          </p:cNvCxnSpPr>
          <p:nvPr/>
        </p:nvCxnSpPr>
        <p:spPr>
          <a:xfrm flipV="1">
            <a:off x="3276600" y="1752600"/>
            <a:ext cx="4191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7"/>
            <a:endCxn id="15" idx="2"/>
          </p:cNvCxnSpPr>
          <p:nvPr/>
        </p:nvCxnSpPr>
        <p:spPr>
          <a:xfrm flipV="1">
            <a:off x="3787682" y="1371600"/>
            <a:ext cx="10891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0" idx="1"/>
            <a:endCxn id="15" idx="6"/>
          </p:cNvCxnSpPr>
          <p:nvPr/>
        </p:nvCxnSpPr>
        <p:spPr>
          <a:xfrm flipH="1" flipV="1">
            <a:off x="5029200" y="1371600"/>
            <a:ext cx="1089118" cy="403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867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96000" y="1752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3"/>
            <a:endCxn id="7" idx="6"/>
          </p:cNvCxnSpPr>
          <p:nvPr/>
        </p:nvCxnSpPr>
        <p:spPr>
          <a:xfrm flipH="1">
            <a:off x="5257800" y="2873282"/>
            <a:ext cx="6319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4"/>
            <a:endCxn id="111" idx="0"/>
          </p:cNvCxnSpPr>
          <p:nvPr/>
        </p:nvCxnSpPr>
        <p:spPr>
          <a:xfrm>
            <a:off x="6172200" y="1905000"/>
            <a:ext cx="4572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505200" y="1524000"/>
            <a:ext cx="2932560" cy="1648599"/>
            <a:chOff x="3505200" y="1524000"/>
            <a:chExt cx="2932560" cy="1648599"/>
          </a:xfrm>
        </p:grpSpPr>
        <p:sp>
          <p:nvSpPr>
            <p:cNvPr id="38" name="TextBox 37"/>
            <p:cNvSpPr txBox="1"/>
            <p:nvPr/>
          </p:nvSpPr>
          <p:spPr>
            <a:xfrm>
              <a:off x="4382640" y="28956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3800" y="26186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05200" y="1932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77840" y="1628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97040" y="15240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96000" y="2057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36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34000" y="2771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90600" y="3733800"/>
            <a:ext cx="6960577" cy="2819400"/>
            <a:chOff x="1421423" y="3733800"/>
            <a:chExt cx="6960577" cy="2819400"/>
          </a:xfrm>
        </p:grpSpPr>
        <p:grpSp>
          <p:nvGrpSpPr>
            <p:cNvPr id="48" name="Group 47"/>
            <p:cNvGrpSpPr/>
            <p:nvPr/>
          </p:nvGrpSpPr>
          <p:grpSpPr>
            <a:xfrm>
              <a:off x="1421423" y="3733800"/>
              <a:ext cx="6960577" cy="2819400"/>
              <a:chOff x="609600" y="1905000"/>
              <a:chExt cx="7924800" cy="3048000"/>
            </a:xfrm>
          </p:grpSpPr>
          <p:cxnSp>
            <p:nvCxnSpPr>
              <p:cNvPr id="49" name="Straight Connector 48"/>
              <p:cNvCxnSpPr>
                <a:stCxn id="54" idx="7"/>
              </p:cNvCxnSpPr>
              <p:nvPr/>
            </p:nvCxnSpPr>
            <p:spPr>
              <a:xfrm flipV="1">
                <a:off x="5387882" y="2133600"/>
                <a:ext cx="898618" cy="555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609600" y="1905000"/>
                <a:ext cx="7924800" cy="3048000"/>
                <a:chOff x="609600" y="1905000"/>
                <a:chExt cx="7924800" cy="3048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2895600" y="4343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200400" y="2971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5867400" y="3429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5257800" y="2667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2860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>
                  <a:stCxn id="56" idx="7"/>
                  <a:endCxn id="52" idx="3"/>
                </p:cNvCxnSpPr>
                <p:nvPr/>
              </p:nvCxnSpPr>
              <p:spPr>
                <a:xfrm flipV="1">
                  <a:off x="2416082" y="3101882"/>
                  <a:ext cx="806636" cy="6542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52" idx="6"/>
                  <a:endCxn id="85" idx="3"/>
                </p:cNvCxnSpPr>
                <p:nvPr/>
              </p:nvCxnSpPr>
              <p:spPr>
                <a:xfrm flipV="1">
                  <a:off x="3352799" y="2776486"/>
                  <a:ext cx="800490" cy="27151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54" idx="5"/>
                  <a:endCxn id="53" idx="0"/>
                </p:cNvCxnSpPr>
                <p:nvPr/>
              </p:nvCxnSpPr>
              <p:spPr>
                <a:xfrm>
                  <a:off x="5387882" y="2797082"/>
                  <a:ext cx="555718" cy="6319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51" idx="1"/>
                  <a:endCxn id="56" idx="5"/>
                </p:cNvCxnSpPr>
                <p:nvPr/>
              </p:nvCxnSpPr>
              <p:spPr>
                <a:xfrm flipH="1" flipV="1">
                  <a:off x="2416082" y="3863882"/>
                  <a:ext cx="501836" cy="5018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endCxn id="51" idx="6"/>
                </p:cNvCxnSpPr>
                <p:nvPr/>
              </p:nvCxnSpPr>
              <p:spPr>
                <a:xfrm flipH="1" flipV="1">
                  <a:off x="3048000" y="4419600"/>
                  <a:ext cx="631918" cy="1747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endCxn id="53" idx="3"/>
                </p:cNvCxnSpPr>
                <p:nvPr/>
              </p:nvCxnSpPr>
              <p:spPr>
                <a:xfrm flipV="1">
                  <a:off x="5257800" y="3559082"/>
                  <a:ext cx="631918" cy="74038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>
                  <a:stCxn id="53" idx="6"/>
                  <a:endCxn id="65" idx="1"/>
                </p:cNvCxnSpPr>
                <p:nvPr/>
              </p:nvCxnSpPr>
              <p:spPr>
                <a:xfrm>
                  <a:off x="6019800" y="3505200"/>
                  <a:ext cx="936718" cy="985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6934200" y="3581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400800" y="2133600"/>
                  <a:ext cx="1066800" cy="1524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Oval 66"/>
                <p:cNvSpPr/>
                <p:nvPr/>
              </p:nvSpPr>
              <p:spPr>
                <a:xfrm>
                  <a:off x="6248400" y="2057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467600" y="2209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362200" y="2362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Connector 69"/>
                <p:cNvCxnSpPr>
                  <a:stCxn id="69" idx="5"/>
                  <a:endCxn id="52" idx="1"/>
                </p:cNvCxnSpPr>
                <p:nvPr/>
              </p:nvCxnSpPr>
              <p:spPr>
                <a:xfrm>
                  <a:off x="2492282" y="2492282"/>
                  <a:ext cx="730436" cy="5018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1295400" y="2133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/>
                <p:cNvCxnSpPr>
                  <a:stCxn id="71" idx="6"/>
                  <a:endCxn id="69" idx="1"/>
                </p:cNvCxnSpPr>
                <p:nvPr/>
              </p:nvCxnSpPr>
              <p:spPr>
                <a:xfrm>
                  <a:off x="1447800" y="2209800"/>
                  <a:ext cx="936718" cy="1747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85800" y="3810000"/>
                  <a:ext cx="925559" cy="2667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56" idx="3"/>
                  <a:endCxn id="76" idx="7"/>
                </p:cNvCxnSpPr>
                <p:nvPr/>
              </p:nvCxnSpPr>
              <p:spPr>
                <a:xfrm flipH="1">
                  <a:off x="1730282" y="3863882"/>
                  <a:ext cx="578036" cy="1970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/>
                <p:nvPr/>
              </p:nvSpPr>
              <p:spPr>
                <a:xfrm>
                  <a:off x="6096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1600200" y="4038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>
                  <a:endCxn id="76" idx="3"/>
                </p:cNvCxnSpPr>
                <p:nvPr/>
              </p:nvCxnSpPr>
              <p:spPr>
                <a:xfrm flipV="1">
                  <a:off x="990600" y="4168682"/>
                  <a:ext cx="631918" cy="69645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Oval 77"/>
                <p:cNvSpPr/>
                <p:nvPr/>
              </p:nvSpPr>
              <p:spPr>
                <a:xfrm>
                  <a:off x="914400" y="4800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/>
                <p:cNvCxnSpPr>
                  <a:endCxn id="65" idx="6"/>
                </p:cNvCxnSpPr>
                <p:nvPr/>
              </p:nvCxnSpPr>
              <p:spPr>
                <a:xfrm flipH="1" flipV="1">
                  <a:off x="7086600" y="3657600"/>
                  <a:ext cx="1219200" cy="5334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8229600" y="4114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8382000" y="1905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>
                  <a:stCxn id="81" idx="2"/>
                </p:cNvCxnSpPr>
                <p:nvPr/>
              </p:nvCxnSpPr>
              <p:spPr>
                <a:xfrm flipH="1">
                  <a:off x="7620000" y="1981200"/>
                  <a:ext cx="762000" cy="2732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Oval 82"/>
            <p:cNvSpPr/>
            <p:nvPr/>
          </p:nvSpPr>
          <p:spPr>
            <a:xfrm>
              <a:off x="4057143" y="617220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4572000" y="4495800"/>
              <a:ext cx="914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4514343" y="441960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410200" y="595503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971836" y="4507468"/>
            <a:ext cx="1362164" cy="369332"/>
            <a:chOff x="3492376" y="4495800"/>
            <a:chExt cx="1362164" cy="369332"/>
          </a:xfrm>
        </p:grpSpPr>
        <p:sp>
          <p:nvSpPr>
            <p:cNvPr id="91" name="TextBox 90"/>
            <p:cNvSpPr txBox="1"/>
            <p:nvPr/>
          </p:nvSpPr>
          <p:spPr>
            <a:xfrm>
              <a:off x="349237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60870" y="4495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v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895600" y="990600"/>
            <a:ext cx="3306404" cy="2502932"/>
            <a:chOff x="2895600" y="990600"/>
            <a:chExt cx="3306404" cy="2502932"/>
          </a:xfrm>
        </p:grpSpPr>
        <p:grpSp>
          <p:nvGrpSpPr>
            <p:cNvPr id="45" name="Group 44"/>
            <p:cNvGrpSpPr/>
            <p:nvPr/>
          </p:nvGrpSpPr>
          <p:grpSpPr>
            <a:xfrm>
              <a:off x="3960706" y="3124200"/>
              <a:ext cx="1362164" cy="369332"/>
              <a:chOff x="3492376" y="4495800"/>
              <a:chExt cx="1362164" cy="36933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3492376" y="44958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u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60870" y="4495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v</a:t>
                </a: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2895600" y="22860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a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435320" y="1371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b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00754" y="99060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c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943600" y="18288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67400" y="281940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r</a:t>
              </a:r>
            </a:p>
          </p:txBody>
        </p:sp>
      </p:grpSp>
      <p:cxnSp>
        <p:nvCxnSpPr>
          <p:cNvPr id="109" name="Straight Connector 108"/>
          <p:cNvCxnSpPr>
            <a:cxnSpLocks/>
          </p:cNvCxnSpPr>
          <p:nvPr/>
        </p:nvCxnSpPr>
        <p:spPr>
          <a:xfrm>
            <a:off x="4572000" y="3945255"/>
            <a:ext cx="0" cy="2760345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11" idx="3"/>
            <a:endCxn id="29" idx="6"/>
          </p:cNvCxnSpPr>
          <p:nvPr/>
        </p:nvCxnSpPr>
        <p:spPr>
          <a:xfrm flipH="1">
            <a:off x="6019800" y="2568482"/>
            <a:ext cx="555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553200" y="2438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29400" y="23738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019800" y="24384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11240" y="42672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43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57961" y="4953000"/>
            <a:ext cx="2965273" cy="1513625"/>
            <a:chOff x="3757961" y="4953000"/>
            <a:chExt cx="2965273" cy="1513625"/>
          </a:xfrm>
        </p:grpSpPr>
        <p:sp>
          <p:nvSpPr>
            <p:cNvPr id="104" name="TextBox 103"/>
            <p:cNvSpPr txBox="1"/>
            <p:nvPr/>
          </p:nvSpPr>
          <p:spPr>
            <a:xfrm>
              <a:off x="6447196" y="495300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757961" y="5408341"/>
              <a:ext cx="2821259" cy="1058284"/>
              <a:chOff x="3757961" y="5408341"/>
              <a:chExt cx="2821259" cy="1058284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3757961" y="5408341"/>
                <a:ext cx="2821259" cy="1058284"/>
              </a:xfrm>
              <a:custGeom>
                <a:avLst/>
                <a:gdLst>
                  <a:gd name="connsiteX0" fmla="*/ 0 w 2821259"/>
                  <a:gd name="connsiteY0" fmla="*/ 836342 h 1058284"/>
                  <a:gd name="connsiteX1" fmla="*/ 1427356 w 2821259"/>
                  <a:gd name="connsiteY1" fmla="*/ 1003610 h 1058284"/>
                  <a:gd name="connsiteX2" fmla="*/ 2821259 w 2821259"/>
                  <a:gd name="connsiteY2" fmla="*/ 0 h 1058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21259" h="1058284">
                    <a:moveTo>
                      <a:pt x="0" y="836342"/>
                    </a:moveTo>
                    <a:cubicBezTo>
                      <a:pt x="478573" y="989671"/>
                      <a:pt x="957146" y="1143000"/>
                      <a:pt x="1427356" y="1003610"/>
                    </a:cubicBezTo>
                    <a:cubicBezTo>
                      <a:pt x="1897566" y="864220"/>
                      <a:pt x="2359412" y="432110"/>
                      <a:pt x="2821259" y="0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601840" y="61238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36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2368520" y="4114800"/>
            <a:ext cx="1715000" cy="457200"/>
            <a:chOff x="2368520" y="4114800"/>
            <a:chExt cx="1715000" cy="457200"/>
          </a:xfrm>
        </p:grpSpPr>
        <p:grpSp>
          <p:nvGrpSpPr>
            <p:cNvPr id="11" name="Group 10"/>
            <p:cNvGrpSpPr/>
            <p:nvPr/>
          </p:nvGrpSpPr>
          <p:grpSpPr>
            <a:xfrm>
              <a:off x="2368520" y="4202668"/>
              <a:ext cx="1715000" cy="369332"/>
              <a:chOff x="2368520" y="4202668"/>
              <a:chExt cx="1715000" cy="369332"/>
            </a:xfrm>
          </p:grpSpPr>
          <p:cxnSp>
            <p:nvCxnSpPr>
              <p:cNvPr id="86" name="Straight Connector 85"/>
              <p:cNvCxnSpPr>
                <a:stCxn id="69" idx="6"/>
                <a:endCxn id="85" idx="2"/>
              </p:cNvCxnSpPr>
              <p:nvPr/>
            </p:nvCxnSpPr>
            <p:spPr>
              <a:xfrm>
                <a:off x="2663815" y="4227195"/>
                <a:ext cx="1419705" cy="2628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2368520" y="4202668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a</a:t>
                </a: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3352800" y="4114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00200" y="4202668"/>
            <a:ext cx="951360" cy="1817132"/>
            <a:chOff x="1600200" y="4202668"/>
            <a:chExt cx="951360" cy="1817132"/>
          </a:xfrm>
        </p:grpSpPr>
        <p:grpSp>
          <p:nvGrpSpPr>
            <p:cNvPr id="101" name="Group 100"/>
            <p:cNvGrpSpPr/>
            <p:nvPr/>
          </p:nvGrpSpPr>
          <p:grpSpPr>
            <a:xfrm>
              <a:off x="1600200" y="4202668"/>
              <a:ext cx="917560" cy="1817132"/>
              <a:chOff x="2368520" y="2754868"/>
              <a:chExt cx="917560" cy="1817132"/>
            </a:xfrm>
          </p:grpSpPr>
          <p:cxnSp>
            <p:nvCxnSpPr>
              <p:cNvPr id="102" name="Straight Connector 101"/>
              <p:cNvCxnSpPr>
                <a:stCxn id="76" idx="0"/>
                <a:endCxn id="87" idx="0"/>
              </p:cNvCxnSpPr>
              <p:nvPr/>
            </p:nvCxnSpPr>
            <p:spPr>
              <a:xfrm flipV="1">
                <a:off x="2695921" y="2754868"/>
                <a:ext cx="590159" cy="15047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2368520" y="4202668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b</a:t>
                </a: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2209800" y="47522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33600" y="5334000"/>
            <a:ext cx="738046" cy="369332"/>
            <a:chOff x="2133600" y="5334000"/>
            <a:chExt cx="738046" cy="369332"/>
          </a:xfrm>
        </p:grpSpPr>
        <p:sp>
          <p:nvSpPr>
            <p:cNvPr id="105" name="TextBox 104"/>
            <p:cNvSpPr txBox="1"/>
            <p:nvPr/>
          </p:nvSpPr>
          <p:spPr>
            <a:xfrm>
              <a:off x="2590800" y="533400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c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133600" y="5361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17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31324" y="5553307"/>
            <a:ext cx="1278676" cy="1064425"/>
            <a:chOff x="2531324" y="5553307"/>
            <a:chExt cx="1278676" cy="1064425"/>
          </a:xfrm>
        </p:grpSpPr>
        <p:grpSp>
          <p:nvGrpSpPr>
            <p:cNvPr id="18" name="Group 17"/>
            <p:cNvGrpSpPr/>
            <p:nvPr/>
          </p:nvGrpSpPr>
          <p:grpSpPr>
            <a:xfrm>
              <a:off x="2531324" y="5553307"/>
              <a:ext cx="1278676" cy="1064425"/>
              <a:chOff x="2531324" y="5553307"/>
              <a:chExt cx="1278676" cy="1064425"/>
            </a:xfrm>
          </p:grpSpPr>
          <p:sp>
            <p:nvSpPr>
              <p:cNvPr id="17" name="Freeform 16"/>
              <p:cNvSpPr/>
              <p:nvPr/>
            </p:nvSpPr>
            <p:spPr>
              <a:xfrm flipH="1">
                <a:off x="2531324" y="5553307"/>
                <a:ext cx="1144756" cy="759863"/>
              </a:xfrm>
              <a:custGeom>
                <a:avLst/>
                <a:gdLst>
                  <a:gd name="connsiteX0" fmla="*/ 1148576 w 1148576"/>
                  <a:gd name="connsiteY0" fmla="*/ 0 h 947854"/>
                  <a:gd name="connsiteX1" fmla="*/ 892098 w 1148576"/>
                  <a:gd name="connsiteY1" fmla="*/ 669073 h 947854"/>
                  <a:gd name="connsiteX2" fmla="*/ 568712 w 1148576"/>
                  <a:gd name="connsiteY2" fmla="*/ 892098 h 947854"/>
                  <a:gd name="connsiteX3" fmla="*/ 0 w 1148576"/>
                  <a:gd name="connsiteY3" fmla="*/ 947854 h 947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8576" h="947854">
                    <a:moveTo>
                      <a:pt x="1148576" y="0"/>
                    </a:moveTo>
                    <a:cubicBezTo>
                      <a:pt x="1068659" y="260195"/>
                      <a:pt x="988742" y="520390"/>
                      <a:pt x="892098" y="669073"/>
                    </a:cubicBezTo>
                    <a:cubicBezTo>
                      <a:pt x="795454" y="817756"/>
                      <a:pt x="717395" y="845635"/>
                      <a:pt x="568712" y="892098"/>
                    </a:cubicBezTo>
                    <a:cubicBezTo>
                      <a:pt x="420029" y="938561"/>
                      <a:pt x="210014" y="943207"/>
                      <a:pt x="0" y="947854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551596" y="62484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2553840" y="6123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381000" y="49530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953000"/>
                <a:ext cx="3818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Curved Down Arrow 119">
            <a:extLst>
              <a:ext uri="{FF2B5EF4-FFF2-40B4-BE49-F238E27FC236}">
                <a16:creationId xmlns:a16="http://schemas.microsoft.com/office/drawing/2014/main" id="{04361B3D-E0BC-9B47-92F3-AC34030CE0D2}"/>
              </a:ext>
            </a:extLst>
          </p:cNvPr>
          <p:cNvSpPr/>
          <p:nvPr/>
        </p:nvSpPr>
        <p:spPr>
          <a:xfrm>
            <a:off x="4014713" y="1878836"/>
            <a:ext cx="1395487" cy="940564"/>
          </a:xfrm>
          <a:prstGeom prst="curvedDownArrow">
            <a:avLst>
              <a:gd name="adj1" fmla="val 13354"/>
              <a:gd name="adj2" fmla="val 32943"/>
              <a:gd name="adj3" fmla="val 20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064A7F1-6997-CC41-8174-9177F7E3895D}"/>
              </a:ext>
            </a:extLst>
          </p:cNvPr>
          <p:cNvSpPr/>
          <p:nvPr/>
        </p:nvSpPr>
        <p:spPr>
          <a:xfrm>
            <a:off x="3088848" y="2204922"/>
            <a:ext cx="447929" cy="4348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B95250F-2080-9A42-833D-01D55A60D4AE}"/>
              </a:ext>
            </a:extLst>
          </p:cNvPr>
          <p:cNvSpPr/>
          <p:nvPr/>
        </p:nvSpPr>
        <p:spPr>
          <a:xfrm>
            <a:off x="3438271" y="1447800"/>
            <a:ext cx="447929" cy="4348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7305B554-F33C-0249-9046-D27CAEA2D84F}"/>
              </a:ext>
            </a:extLst>
          </p:cNvPr>
          <p:cNvSpPr/>
          <p:nvPr/>
        </p:nvSpPr>
        <p:spPr>
          <a:xfrm>
            <a:off x="4755412" y="1137418"/>
            <a:ext cx="447929" cy="4348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8D9F06E-01D9-F448-8C1E-254FF34F20FE}"/>
              </a:ext>
            </a:extLst>
          </p:cNvPr>
          <p:cNvSpPr/>
          <p:nvPr/>
        </p:nvSpPr>
        <p:spPr>
          <a:xfrm>
            <a:off x="5952871" y="1676400"/>
            <a:ext cx="447929" cy="4348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7329A05-88A9-A84D-83A9-5DFDF78203C8}"/>
              </a:ext>
            </a:extLst>
          </p:cNvPr>
          <p:cNvSpPr/>
          <p:nvPr/>
        </p:nvSpPr>
        <p:spPr>
          <a:xfrm>
            <a:off x="6400800" y="2308318"/>
            <a:ext cx="447929" cy="4348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Down Ribbon 47">
                <a:extLst>
                  <a:ext uri="{FF2B5EF4-FFF2-40B4-BE49-F238E27FC236}">
                    <a16:creationId xmlns:a16="http://schemas.microsoft.com/office/drawing/2014/main" id="{544FA230-F671-9869-A7AB-2C10B1222C92}"/>
                  </a:ext>
                </a:extLst>
              </p:cNvPr>
              <p:cNvSpPr/>
              <p:nvPr/>
            </p:nvSpPr>
            <p:spPr>
              <a:xfrm>
                <a:off x="-522068" y="2126562"/>
                <a:ext cx="3806154" cy="921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Let us traverse the cycle from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u</a:t>
                </a:r>
                <a:r>
                  <a:rPr lang="en-US" sz="1600" dirty="0">
                    <a:solidFill>
                      <a:schemeClr val="tx1"/>
                    </a:solidFill>
                  </a:rPr>
                  <a:t>. Watch carefully how its vertices appear in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4" name="Down Ribbon 47">
                <a:extLst>
                  <a:ext uri="{FF2B5EF4-FFF2-40B4-BE49-F238E27FC236}">
                    <a16:creationId xmlns:a16="http://schemas.microsoft.com/office/drawing/2014/main" id="{544FA230-F671-9869-A7AB-2C10B1222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2068" y="2126562"/>
                <a:ext cx="3806154" cy="921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5"/>
                <a:stretch>
                  <a:fillRect b="-103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Down Ribbon 47">
                <a:extLst>
                  <a:ext uri="{FF2B5EF4-FFF2-40B4-BE49-F238E27FC236}">
                    <a16:creationId xmlns:a16="http://schemas.microsoft.com/office/drawing/2014/main" id="{B5D09B76-4CE3-6A16-1767-B7CF0CA774ED}"/>
                  </a:ext>
                </a:extLst>
              </p:cNvPr>
              <p:cNvSpPr/>
              <p:nvPr/>
            </p:nvSpPr>
            <p:spPr>
              <a:xfrm>
                <a:off x="-582516" y="2126562"/>
                <a:ext cx="3982545" cy="921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There must exist an edge from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that goes to the other side of the blue dotted line cutting (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u</a:t>
                </a:r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 v</a:t>
                </a:r>
                <a:r>
                  <a:rPr lang="en-US" sz="1600" dirty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>
          <p:sp>
            <p:nvSpPr>
              <p:cNvPr id="26" name="Down Ribbon 47">
                <a:extLst>
                  <a:ext uri="{FF2B5EF4-FFF2-40B4-BE49-F238E27FC236}">
                    <a16:creationId xmlns:a16="http://schemas.microsoft.com/office/drawing/2014/main" id="{B5D09B76-4CE3-6A16-1767-B7CF0CA77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2516" y="2126562"/>
                <a:ext cx="3982545" cy="921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6"/>
                <a:stretch>
                  <a:fillRect b="-103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Down Ribbon 47">
            <a:extLst>
              <a:ext uri="{FF2B5EF4-FFF2-40B4-BE49-F238E27FC236}">
                <a16:creationId xmlns:a16="http://schemas.microsoft.com/office/drawing/2014/main" id="{47EDFF09-DF06-3D47-C8A3-280B00959117}"/>
              </a:ext>
            </a:extLst>
          </p:cNvPr>
          <p:cNvSpPr/>
          <p:nvPr/>
        </p:nvSpPr>
        <p:spPr>
          <a:xfrm>
            <a:off x="-540951" y="2026659"/>
            <a:ext cx="3940650" cy="112124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For non-tree edge (</a:t>
            </a:r>
            <a:r>
              <a:rPr lang="en-US" sz="1600" b="1" dirty="0">
                <a:solidFill>
                  <a:srgbClr val="7030A0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en-US" sz="1600" b="1" dirty="0">
                <a:solidFill>
                  <a:srgbClr val="7030A0"/>
                </a:solidFill>
              </a:rPr>
              <a:t> s</a:t>
            </a:r>
            <a:r>
              <a:rPr lang="en-US" sz="1600" dirty="0">
                <a:solidFill>
                  <a:schemeClr val="tx1"/>
                </a:solidFill>
              </a:rPr>
              <a:t>), tree edge (</a:t>
            </a:r>
            <a:r>
              <a:rPr lang="en-US" sz="1600" b="1" dirty="0">
                <a:solidFill>
                  <a:srgbClr val="7030A0"/>
                </a:solidFill>
              </a:rPr>
              <a:t>u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en-US" sz="1600" b="1" dirty="0">
                <a:solidFill>
                  <a:srgbClr val="7030A0"/>
                </a:solidFill>
              </a:rPr>
              <a:t> v</a:t>
            </a:r>
            <a:r>
              <a:rPr lang="en-US" sz="1600" dirty="0">
                <a:solidFill>
                  <a:schemeClr val="tx1"/>
                </a:solidFill>
              </a:rPr>
              <a:t>) lies in the fundamental cycle. 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So we can swap them. _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Cycle property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, and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ϵ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3048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191000" y="31242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105400" y="3048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16" idx="5"/>
            <a:endCxn id="5" idx="1"/>
          </p:cNvCxnSpPr>
          <p:nvPr/>
        </p:nvCxnSpPr>
        <p:spPr>
          <a:xfrm>
            <a:off x="3330482" y="2492282"/>
            <a:ext cx="730436" cy="578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657600" y="1600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76800" y="129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004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0"/>
          </p:cNvCxnSpPr>
          <p:nvPr/>
        </p:nvCxnSpPr>
        <p:spPr>
          <a:xfrm flipV="1">
            <a:off x="3276600" y="1752600"/>
            <a:ext cx="4191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7"/>
            <a:endCxn id="15" idx="2"/>
          </p:cNvCxnSpPr>
          <p:nvPr/>
        </p:nvCxnSpPr>
        <p:spPr>
          <a:xfrm flipV="1">
            <a:off x="3787682" y="1371600"/>
            <a:ext cx="10891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0" idx="1"/>
            <a:endCxn id="15" idx="6"/>
          </p:cNvCxnSpPr>
          <p:nvPr/>
        </p:nvCxnSpPr>
        <p:spPr>
          <a:xfrm flipH="1" flipV="1">
            <a:off x="5029200" y="1371600"/>
            <a:ext cx="1089118" cy="403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867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96000" y="1752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3"/>
            <a:endCxn id="7" idx="6"/>
          </p:cNvCxnSpPr>
          <p:nvPr/>
        </p:nvCxnSpPr>
        <p:spPr>
          <a:xfrm flipH="1">
            <a:off x="5257800" y="2873282"/>
            <a:ext cx="6319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4"/>
            <a:endCxn id="111" idx="0"/>
          </p:cNvCxnSpPr>
          <p:nvPr/>
        </p:nvCxnSpPr>
        <p:spPr>
          <a:xfrm>
            <a:off x="6172200" y="1905000"/>
            <a:ext cx="4572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505200" y="1524000"/>
            <a:ext cx="2932560" cy="1648599"/>
            <a:chOff x="3505200" y="1524000"/>
            <a:chExt cx="2932560" cy="1648599"/>
          </a:xfrm>
        </p:grpSpPr>
        <p:sp>
          <p:nvSpPr>
            <p:cNvPr id="38" name="TextBox 37"/>
            <p:cNvSpPr txBox="1"/>
            <p:nvPr/>
          </p:nvSpPr>
          <p:spPr>
            <a:xfrm>
              <a:off x="4382640" y="28956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3800" y="26186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05200" y="1932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77840" y="1628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97040" y="15240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96000" y="2057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36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34000" y="2771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90600" y="3733800"/>
            <a:ext cx="6960577" cy="2819400"/>
            <a:chOff x="1421423" y="3733800"/>
            <a:chExt cx="6960577" cy="2819400"/>
          </a:xfrm>
        </p:grpSpPr>
        <p:grpSp>
          <p:nvGrpSpPr>
            <p:cNvPr id="48" name="Group 47"/>
            <p:cNvGrpSpPr/>
            <p:nvPr/>
          </p:nvGrpSpPr>
          <p:grpSpPr>
            <a:xfrm>
              <a:off x="1421423" y="3733800"/>
              <a:ext cx="6960577" cy="2819400"/>
              <a:chOff x="609600" y="1905000"/>
              <a:chExt cx="7924800" cy="3048000"/>
            </a:xfrm>
          </p:grpSpPr>
          <p:cxnSp>
            <p:nvCxnSpPr>
              <p:cNvPr id="49" name="Straight Connector 48"/>
              <p:cNvCxnSpPr>
                <a:stCxn id="54" idx="7"/>
              </p:cNvCxnSpPr>
              <p:nvPr/>
            </p:nvCxnSpPr>
            <p:spPr>
              <a:xfrm flipV="1">
                <a:off x="5387882" y="2133600"/>
                <a:ext cx="898618" cy="555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609600" y="1905000"/>
                <a:ext cx="7924800" cy="3048000"/>
                <a:chOff x="609600" y="1905000"/>
                <a:chExt cx="7924800" cy="3048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2895600" y="4343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200400" y="2971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5867400" y="3429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5257800" y="2667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2860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>
                  <a:stCxn id="56" idx="7"/>
                  <a:endCxn id="52" idx="3"/>
                </p:cNvCxnSpPr>
                <p:nvPr/>
              </p:nvCxnSpPr>
              <p:spPr>
                <a:xfrm flipV="1">
                  <a:off x="2416082" y="3101882"/>
                  <a:ext cx="806636" cy="6542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52" idx="6"/>
                  <a:endCxn id="85" idx="3"/>
                </p:cNvCxnSpPr>
                <p:nvPr/>
              </p:nvCxnSpPr>
              <p:spPr>
                <a:xfrm flipV="1">
                  <a:off x="3352799" y="2776486"/>
                  <a:ext cx="800490" cy="27151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54" idx="5"/>
                  <a:endCxn id="53" idx="0"/>
                </p:cNvCxnSpPr>
                <p:nvPr/>
              </p:nvCxnSpPr>
              <p:spPr>
                <a:xfrm>
                  <a:off x="5387882" y="2797082"/>
                  <a:ext cx="555718" cy="6319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51" idx="1"/>
                  <a:endCxn id="56" idx="5"/>
                </p:cNvCxnSpPr>
                <p:nvPr/>
              </p:nvCxnSpPr>
              <p:spPr>
                <a:xfrm flipH="1" flipV="1">
                  <a:off x="2416082" y="3863882"/>
                  <a:ext cx="501836" cy="5018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endCxn id="51" idx="6"/>
                </p:cNvCxnSpPr>
                <p:nvPr/>
              </p:nvCxnSpPr>
              <p:spPr>
                <a:xfrm flipH="1" flipV="1">
                  <a:off x="3048000" y="4419600"/>
                  <a:ext cx="631918" cy="1747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endCxn id="53" idx="3"/>
                </p:cNvCxnSpPr>
                <p:nvPr/>
              </p:nvCxnSpPr>
              <p:spPr>
                <a:xfrm flipV="1">
                  <a:off x="5257800" y="3559082"/>
                  <a:ext cx="631918" cy="74038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>
                  <a:stCxn id="53" idx="6"/>
                  <a:endCxn id="65" idx="1"/>
                </p:cNvCxnSpPr>
                <p:nvPr/>
              </p:nvCxnSpPr>
              <p:spPr>
                <a:xfrm>
                  <a:off x="6019800" y="3505200"/>
                  <a:ext cx="936718" cy="985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6934200" y="3581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400800" y="2133600"/>
                  <a:ext cx="1066800" cy="1524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Oval 66"/>
                <p:cNvSpPr/>
                <p:nvPr/>
              </p:nvSpPr>
              <p:spPr>
                <a:xfrm>
                  <a:off x="6248400" y="2057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467600" y="2209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362200" y="2362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Connector 69"/>
                <p:cNvCxnSpPr>
                  <a:stCxn id="69" idx="5"/>
                  <a:endCxn id="52" idx="1"/>
                </p:cNvCxnSpPr>
                <p:nvPr/>
              </p:nvCxnSpPr>
              <p:spPr>
                <a:xfrm>
                  <a:off x="2492282" y="2492282"/>
                  <a:ext cx="730436" cy="5018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1295400" y="2133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/>
                <p:cNvCxnSpPr>
                  <a:stCxn id="71" idx="6"/>
                  <a:endCxn id="69" idx="1"/>
                </p:cNvCxnSpPr>
                <p:nvPr/>
              </p:nvCxnSpPr>
              <p:spPr>
                <a:xfrm>
                  <a:off x="1447800" y="2209800"/>
                  <a:ext cx="936718" cy="1747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85800" y="3810000"/>
                  <a:ext cx="925559" cy="2667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56" idx="3"/>
                  <a:endCxn id="76" idx="7"/>
                </p:cNvCxnSpPr>
                <p:nvPr/>
              </p:nvCxnSpPr>
              <p:spPr>
                <a:xfrm flipH="1">
                  <a:off x="1730282" y="3863882"/>
                  <a:ext cx="578036" cy="1970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/>
                <p:nvPr/>
              </p:nvSpPr>
              <p:spPr>
                <a:xfrm>
                  <a:off x="6096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1600200" y="4038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>
                  <a:endCxn id="76" idx="3"/>
                </p:cNvCxnSpPr>
                <p:nvPr/>
              </p:nvCxnSpPr>
              <p:spPr>
                <a:xfrm flipV="1">
                  <a:off x="990600" y="4168682"/>
                  <a:ext cx="631918" cy="69645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Oval 77"/>
                <p:cNvSpPr/>
                <p:nvPr/>
              </p:nvSpPr>
              <p:spPr>
                <a:xfrm>
                  <a:off x="914400" y="4800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/>
                <p:cNvCxnSpPr>
                  <a:endCxn id="65" idx="6"/>
                </p:cNvCxnSpPr>
                <p:nvPr/>
              </p:nvCxnSpPr>
              <p:spPr>
                <a:xfrm flipH="1" flipV="1">
                  <a:off x="7086600" y="3657600"/>
                  <a:ext cx="1219200" cy="5334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8229600" y="4114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8382000" y="1905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>
                  <a:stCxn id="81" idx="2"/>
                </p:cNvCxnSpPr>
                <p:nvPr/>
              </p:nvCxnSpPr>
              <p:spPr>
                <a:xfrm flipH="1">
                  <a:off x="7620000" y="1981200"/>
                  <a:ext cx="762000" cy="2732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Oval 82"/>
            <p:cNvSpPr/>
            <p:nvPr/>
          </p:nvSpPr>
          <p:spPr>
            <a:xfrm>
              <a:off x="4057143" y="617220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4572000" y="4495800"/>
              <a:ext cx="914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4514343" y="441960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410200" y="595503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971836" y="4507468"/>
            <a:ext cx="1362164" cy="369332"/>
            <a:chOff x="3492376" y="4495800"/>
            <a:chExt cx="1362164" cy="369332"/>
          </a:xfrm>
        </p:grpSpPr>
        <p:sp>
          <p:nvSpPr>
            <p:cNvPr id="91" name="TextBox 90"/>
            <p:cNvSpPr txBox="1"/>
            <p:nvPr/>
          </p:nvSpPr>
          <p:spPr>
            <a:xfrm>
              <a:off x="349237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60870" y="4495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v</a:t>
              </a:r>
            </a:p>
          </p:txBody>
        </p:sp>
      </p:grpSp>
      <p:sp>
        <p:nvSpPr>
          <p:cNvPr id="93" name="Curved Down Arrow 92"/>
          <p:cNvSpPr/>
          <p:nvPr/>
        </p:nvSpPr>
        <p:spPr>
          <a:xfrm>
            <a:off x="4014713" y="1878836"/>
            <a:ext cx="1395487" cy="940564"/>
          </a:xfrm>
          <a:prstGeom prst="curvedDownArrow">
            <a:avLst>
              <a:gd name="adj1" fmla="val 13354"/>
              <a:gd name="adj2" fmla="val 32943"/>
              <a:gd name="adj3" fmla="val 20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95600" y="990600"/>
            <a:ext cx="3306404" cy="2502932"/>
            <a:chOff x="2895600" y="990600"/>
            <a:chExt cx="3306404" cy="2502932"/>
          </a:xfrm>
        </p:grpSpPr>
        <p:grpSp>
          <p:nvGrpSpPr>
            <p:cNvPr id="45" name="Group 44"/>
            <p:cNvGrpSpPr/>
            <p:nvPr/>
          </p:nvGrpSpPr>
          <p:grpSpPr>
            <a:xfrm>
              <a:off x="3960706" y="3124200"/>
              <a:ext cx="1362164" cy="369332"/>
              <a:chOff x="3492376" y="4495800"/>
              <a:chExt cx="1362164" cy="36933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3492376" y="44958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u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60870" y="4495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v</a:t>
                </a: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2895600" y="22860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a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435320" y="1371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b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00754" y="99060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c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943600" y="18288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67400" y="281940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r</a:t>
              </a:r>
            </a:p>
          </p:txBody>
        </p:sp>
      </p:grpSp>
      <p:cxnSp>
        <p:nvCxnSpPr>
          <p:cNvPr id="109" name="Straight Connector 108"/>
          <p:cNvCxnSpPr>
            <a:cxnSpLocks/>
          </p:cNvCxnSpPr>
          <p:nvPr/>
        </p:nvCxnSpPr>
        <p:spPr>
          <a:xfrm>
            <a:off x="4572000" y="3945255"/>
            <a:ext cx="0" cy="2760345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11" idx="3"/>
            <a:endCxn id="29" idx="6"/>
          </p:cNvCxnSpPr>
          <p:nvPr/>
        </p:nvCxnSpPr>
        <p:spPr>
          <a:xfrm flipH="1">
            <a:off x="6019800" y="2568482"/>
            <a:ext cx="555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553200" y="2438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29400" y="23738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019800" y="24384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</a:t>
            </a:r>
          </a:p>
        </p:txBody>
      </p:sp>
      <p:sp>
        <p:nvSpPr>
          <p:cNvPr id="12" name="Freeform 11"/>
          <p:cNvSpPr/>
          <p:nvPr/>
        </p:nvSpPr>
        <p:spPr>
          <a:xfrm>
            <a:off x="3757961" y="5408341"/>
            <a:ext cx="2821259" cy="1058284"/>
          </a:xfrm>
          <a:custGeom>
            <a:avLst/>
            <a:gdLst>
              <a:gd name="connsiteX0" fmla="*/ 0 w 2821259"/>
              <a:gd name="connsiteY0" fmla="*/ 836342 h 1058284"/>
              <a:gd name="connsiteX1" fmla="*/ 1427356 w 2821259"/>
              <a:gd name="connsiteY1" fmla="*/ 1003610 h 1058284"/>
              <a:gd name="connsiteX2" fmla="*/ 2821259 w 2821259"/>
              <a:gd name="connsiteY2" fmla="*/ 0 h 105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1259" h="1058284">
                <a:moveTo>
                  <a:pt x="0" y="836342"/>
                </a:moveTo>
                <a:cubicBezTo>
                  <a:pt x="478573" y="989671"/>
                  <a:pt x="957146" y="1143000"/>
                  <a:pt x="1427356" y="1003610"/>
                </a:cubicBezTo>
                <a:cubicBezTo>
                  <a:pt x="1897566" y="864220"/>
                  <a:pt x="2359412" y="432110"/>
                  <a:pt x="2821259" y="0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6447196" y="49530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11240" y="42672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601840" y="61238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81000" y="49530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953000"/>
                <a:ext cx="3818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/>
          <p:cNvSpPr txBox="1"/>
          <p:nvPr/>
        </p:nvSpPr>
        <p:spPr>
          <a:xfrm>
            <a:off x="3551596" y="62484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47">
            <a:extLst>
              <a:ext uri="{FF2B5EF4-FFF2-40B4-BE49-F238E27FC236}">
                <a16:creationId xmlns:a16="http://schemas.microsoft.com/office/drawing/2014/main" id="{EF1C7320-40FC-5F96-1AF3-CF12DC30363A}"/>
              </a:ext>
            </a:extLst>
          </p:cNvPr>
          <p:cNvSpPr/>
          <p:nvPr/>
        </p:nvSpPr>
        <p:spPr>
          <a:xfrm>
            <a:off x="-540951" y="2026659"/>
            <a:ext cx="3940650" cy="112124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 get another spanning tree of weight less than that of MST. – A contradiction.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34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Algorithm based on </a:t>
            </a:r>
            <a:r>
              <a:rPr lang="en-US" sz="4000" b="1" dirty="0">
                <a:solidFill>
                  <a:srgbClr val="7030A0"/>
                </a:solidFill>
              </a:rPr>
              <a:t>cut Property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9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How to use cut property to compute a MST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There are exponential number of cuts. </a:t>
            </a:r>
            <a:r>
              <a:rPr lang="en-US" sz="2000" dirty="0">
                <a:sym typeface="Wingdings" panose="05000000000000000000" pitchFamily="2" charset="2"/>
              </a:rPr>
              <a:t>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to efficiently choose the cuts so that each cut gives us one edge of the MST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29496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24" name="Oval 23"/>
          <p:cNvSpPr/>
          <p:nvPr/>
        </p:nvSpPr>
        <p:spPr>
          <a:xfrm>
            <a:off x="3886200" y="3276600"/>
            <a:ext cx="1047552" cy="5316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688A36B-DA15-FA41-80A5-CAC3A99F7043}"/>
              </a:ext>
            </a:extLst>
          </p:cNvPr>
          <p:cNvCxnSpPr>
            <a:cxnSpLocks/>
          </p:cNvCxnSpPr>
          <p:nvPr/>
        </p:nvCxnSpPr>
        <p:spPr>
          <a:xfrm>
            <a:off x="2133600" y="1459468"/>
            <a:ext cx="663482" cy="4255532"/>
          </a:xfrm>
          <a:prstGeom prst="line">
            <a:avLst/>
          </a:prstGeom>
          <a:ln w="5715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68D82EC-CC0A-7E41-869C-52AB2BF79217}"/>
              </a:ext>
            </a:extLst>
          </p:cNvPr>
          <p:cNvCxnSpPr>
            <a:cxnSpLocks/>
          </p:cNvCxnSpPr>
          <p:nvPr/>
        </p:nvCxnSpPr>
        <p:spPr>
          <a:xfrm flipH="1">
            <a:off x="4153296" y="1676400"/>
            <a:ext cx="1965022" cy="4191000"/>
          </a:xfrm>
          <a:prstGeom prst="line">
            <a:avLst/>
          </a:prstGeom>
          <a:ln w="5715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FCF8700-75C1-6B42-8ABE-00902C0A398C}"/>
              </a:ext>
            </a:extLst>
          </p:cNvPr>
          <p:cNvCxnSpPr>
            <a:cxnSpLocks/>
          </p:cNvCxnSpPr>
          <p:nvPr/>
        </p:nvCxnSpPr>
        <p:spPr>
          <a:xfrm flipH="1" flipV="1">
            <a:off x="0" y="3569732"/>
            <a:ext cx="7543800" cy="926068"/>
          </a:xfrm>
          <a:prstGeom prst="line">
            <a:avLst/>
          </a:prstGeom>
          <a:ln w="5715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D83A56-84B7-E889-52DF-81E8863DEDFC}"/>
              </a:ext>
            </a:extLst>
          </p:cNvPr>
          <p:cNvSpPr/>
          <p:nvPr/>
        </p:nvSpPr>
        <p:spPr>
          <a:xfrm>
            <a:off x="4097044" y="5682734"/>
            <a:ext cx="4894556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0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4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22" grpId="0"/>
      <p:bldP spid="24" grpId="0" animBg="1"/>
      <p:bldP spid="80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How to use cut property to compute a MST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25" name="Oval 24"/>
          <p:cNvSpPr/>
          <p:nvPr/>
        </p:nvSpPr>
        <p:spPr>
          <a:xfrm rot="19244852">
            <a:off x="3877600" y="2873823"/>
            <a:ext cx="2062418" cy="663325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95228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How to use cut property to compute a MST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27" name="Freeform 26"/>
          <p:cNvSpPr/>
          <p:nvPr/>
        </p:nvSpPr>
        <p:spPr>
          <a:xfrm>
            <a:off x="3737539" y="2162420"/>
            <a:ext cx="1726740" cy="1810344"/>
          </a:xfrm>
          <a:custGeom>
            <a:avLst/>
            <a:gdLst>
              <a:gd name="connsiteX0" fmla="*/ 243446 w 1726740"/>
              <a:gd name="connsiteY0" fmla="*/ 917 h 1810344"/>
              <a:gd name="connsiteX1" fmla="*/ 65027 w 1726740"/>
              <a:gd name="connsiteY1" fmla="*/ 112429 h 1810344"/>
              <a:gd name="connsiteX2" fmla="*/ 20422 w 1726740"/>
              <a:gd name="connsiteY2" fmla="*/ 781502 h 1810344"/>
              <a:gd name="connsiteX3" fmla="*/ 377261 w 1726740"/>
              <a:gd name="connsiteY3" fmla="*/ 1695902 h 1810344"/>
              <a:gd name="connsiteX4" fmla="*/ 901368 w 1726740"/>
              <a:gd name="connsiteY4" fmla="*/ 1751658 h 1810344"/>
              <a:gd name="connsiteX5" fmla="*/ 1291661 w 1726740"/>
              <a:gd name="connsiteY5" fmla="*/ 1283307 h 1810344"/>
              <a:gd name="connsiteX6" fmla="*/ 1715407 w 1726740"/>
              <a:gd name="connsiteY6" fmla="*/ 424663 h 1810344"/>
              <a:gd name="connsiteX7" fmla="*/ 1570441 w 1726740"/>
              <a:gd name="connsiteY7" fmla="*/ 201639 h 1810344"/>
              <a:gd name="connsiteX8" fmla="*/ 1202451 w 1726740"/>
              <a:gd name="connsiteY8" fmla="*/ 112429 h 1810344"/>
              <a:gd name="connsiteX9" fmla="*/ 243446 w 1726740"/>
              <a:gd name="connsiteY9" fmla="*/ 917 h 181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6740" h="1810344">
                <a:moveTo>
                  <a:pt x="243446" y="917"/>
                </a:moveTo>
                <a:cubicBezTo>
                  <a:pt x="53875" y="917"/>
                  <a:pt x="102198" y="-17668"/>
                  <a:pt x="65027" y="112429"/>
                </a:cubicBezTo>
                <a:cubicBezTo>
                  <a:pt x="27856" y="242526"/>
                  <a:pt x="-31617" y="517590"/>
                  <a:pt x="20422" y="781502"/>
                </a:cubicBezTo>
                <a:cubicBezTo>
                  <a:pt x="72461" y="1045414"/>
                  <a:pt x="230437" y="1534209"/>
                  <a:pt x="377261" y="1695902"/>
                </a:cubicBezTo>
                <a:cubicBezTo>
                  <a:pt x="524085" y="1857595"/>
                  <a:pt x="748968" y="1820424"/>
                  <a:pt x="901368" y="1751658"/>
                </a:cubicBezTo>
                <a:cubicBezTo>
                  <a:pt x="1053768" y="1682892"/>
                  <a:pt x="1155988" y="1504473"/>
                  <a:pt x="1291661" y="1283307"/>
                </a:cubicBezTo>
                <a:cubicBezTo>
                  <a:pt x="1427334" y="1062141"/>
                  <a:pt x="1668944" y="604941"/>
                  <a:pt x="1715407" y="424663"/>
                </a:cubicBezTo>
                <a:cubicBezTo>
                  <a:pt x="1761870" y="244385"/>
                  <a:pt x="1655934" y="253678"/>
                  <a:pt x="1570441" y="201639"/>
                </a:cubicBezTo>
                <a:cubicBezTo>
                  <a:pt x="1484948" y="149600"/>
                  <a:pt x="1429192" y="145883"/>
                  <a:pt x="1202451" y="112429"/>
                </a:cubicBezTo>
                <a:cubicBezTo>
                  <a:pt x="975710" y="78975"/>
                  <a:pt x="433017" y="917"/>
                  <a:pt x="243446" y="917"/>
                </a:cubicBezTo>
                <a:close/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6755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How to use cut property to compute a MST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24" name="Freeform 23"/>
          <p:cNvSpPr/>
          <p:nvPr/>
        </p:nvSpPr>
        <p:spPr>
          <a:xfrm>
            <a:off x="2430507" y="2170276"/>
            <a:ext cx="3067673" cy="1709112"/>
          </a:xfrm>
          <a:custGeom>
            <a:avLst/>
            <a:gdLst>
              <a:gd name="connsiteX0" fmla="*/ 89669 w 3067673"/>
              <a:gd name="connsiteY0" fmla="*/ 550622 h 1709112"/>
              <a:gd name="connsiteX1" fmla="*/ 459 w 3067673"/>
              <a:gd name="connsiteY1" fmla="*/ 840553 h 1709112"/>
              <a:gd name="connsiteX2" fmla="*/ 78517 w 3067673"/>
              <a:gd name="connsiteY2" fmla="*/ 1052426 h 1709112"/>
              <a:gd name="connsiteX3" fmla="*/ 479961 w 3067673"/>
              <a:gd name="connsiteY3" fmla="*/ 1197392 h 1709112"/>
              <a:gd name="connsiteX4" fmla="*/ 1929620 w 3067673"/>
              <a:gd name="connsiteY4" fmla="*/ 1676895 h 1709112"/>
              <a:gd name="connsiteX5" fmla="*/ 2230703 w 3067673"/>
              <a:gd name="connsiteY5" fmla="*/ 1598836 h 1709112"/>
              <a:gd name="connsiteX6" fmla="*/ 2732508 w 3067673"/>
              <a:gd name="connsiteY6" fmla="*/ 1063578 h 1709112"/>
              <a:gd name="connsiteX7" fmla="*/ 3067044 w 3067673"/>
              <a:gd name="connsiteY7" fmla="*/ 394504 h 1709112"/>
              <a:gd name="connsiteX8" fmla="*/ 2765961 w 3067673"/>
              <a:gd name="connsiteY8" fmla="*/ 216085 h 1709112"/>
              <a:gd name="connsiteX9" fmla="*/ 1383210 w 3067673"/>
              <a:gd name="connsiteY9" fmla="*/ 4212 h 1709112"/>
              <a:gd name="connsiteX10" fmla="*/ 859103 w 3067673"/>
              <a:gd name="connsiteY10" fmla="*/ 104573 h 1709112"/>
              <a:gd name="connsiteX11" fmla="*/ 145425 w 3067673"/>
              <a:gd name="connsiteY11" fmla="*/ 450261 h 1709112"/>
              <a:gd name="connsiteX12" fmla="*/ 33913 w 3067673"/>
              <a:gd name="connsiteY12" fmla="*/ 740192 h 17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67673" h="1709112">
                <a:moveTo>
                  <a:pt x="89669" y="550622"/>
                </a:moveTo>
                <a:cubicBezTo>
                  <a:pt x="45993" y="653770"/>
                  <a:pt x="2318" y="756919"/>
                  <a:pt x="459" y="840553"/>
                </a:cubicBezTo>
                <a:cubicBezTo>
                  <a:pt x="-1400" y="924187"/>
                  <a:pt x="-1400" y="992953"/>
                  <a:pt x="78517" y="1052426"/>
                </a:cubicBezTo>
                <a:cubicBezTo>
                  <a:pt x="158434" y="1111899"/>
                  <a:pt x="479961" y="1197392"/>
                  <a:pt x="479961" y="1197392"/>
                </a:cubicBezTo>
                <a:cubicBezTo>
                  <a:pt x="788478" y="1301470"/>
                  <a:pt x="1637830" y="1609988"/>
                  <a:pt x="1929620" y="1676895"/>
                </a:cubicBezTo>
                <a:cubicBezTo>
                  <a:pt x="2221410" y="1743802"/>
                  <a:pt x="2096888" y="1701055"/>
                  <a:pt x="2230703" y="1598836"/>
                </a:cubicBezTo>
                <a:cubicBezTo>
                  <a:pt x="2364518" y="1496617"/>
                  <a:pt x="2593118" y="1264300"/>
                  <a:pt x="2732508" y="1063578"/>
                </a:cubicBezTo>
                <a:cubicBezTo>
                  <a:pt x="2871898" y="862856"/>
                  <a:pt x="3061469" y="535753"/>
                  <a:pt x="3067044" y="394504"/>
                </a:cubicBezTo>
                <a:cubicBezTo>
                  <a:pt x="3072619" y="253255"/>
                  <a:pt x="3046600" y="281134"/>
                  <a:pt x="2765961" y="216085"/>
                </a:cubicBezTo>
                <a:cubicBezTo>
                  <a:pt x="2485322" y="151036"/>
                  <a:pt x="1701020" y="22797"/>
                  <a:pt x="1383210" y="4212"/>
                </a:cubicBezTo>
                <a:cubicBezTo>
                  <a:pt x="1065400" y="-14373"/>
                  <a:pt x="1065400" y="30232"/>
                  <a:pt x="859103" y="104573"/>
                </a:cubicBezTo>
                <a:cubicBezTo>
                  <a:pt x="652806" y="178914"/>
                  <a:pt x="282957" y="344324"/>
                  <a:pt x="145425" y="450261"/>
                </a:cubicBezTo>
                <a:cubicBezTo>
                  <a:pt x="7893" y="556198"/>
                  <a:pt x="20903" y="648195"/>
                  <a:pt x="33913" y="740192"/>
                </a:cubicBezTo>
              </a:path>
            </a:pathLst>
          </a:cu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5576936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8710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How to use cut property to compute a MST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76936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54170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Recap</a:t>
            </a:r>
            <a:r>
              <a:rPr lang="en-US" sz="3600" b="1" dirty="0"/>
              <a:t> of the </a:t>
            </a:r>
            <a:r>
              <a:rPr lang="en-US" sz="3600" b="1" dirty="0">
                <a:solidFill>
                  <a:srgbClr val="00B050"/>
                </a:solidFill>
              </a:rPr>
              <a:t>Previous Lecture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E6B4683-6AB4-DA8C-AE16-3B1FA3299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8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How to use cut property to compute a MST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76936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4690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 Algorithm based on </a:t>
            </a:r>
            <a:r>
              <a:rPr lang="en-US" sz="3600" b="1" dirty="0">
                <a:solidFill>
                  <a:srgbClr val="7030A0"/>
                </a:solidFill>
              </a:rPr>
              <a:t>cut property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br>
              <a:rPr lang="en-US" sz="2400" b="1" dirty="0">
                <a:solidFill>
                  <a:srgbClr val="C00000"/>
                </a:solidFill>
              </a:rPr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/>
                  <a:t>(</a:t>
                </a:r>
                <a:r>
                  <a:rPr lang="en-US" sz="2000" dirty="0"/>
                  <a:t>Input:</a:t>
                </a:r>
                <a:r>
                  <a:rPr lang="en-US" sz="2000" b="1" dirty="0"/>
                  <a:t>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with </a:t>
                </a:r>
                <a:r>
                  <a:rPr lang="en-US" sz="2000" b="1" dirty="0"/>
                  <a:t>weights</a:t>
                </a:r>
                <a:r>
                  <a:rPr lang="en-US" sz="2000" dirty="0"/>
                  <a:t> on edges)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∅</a:t>
                </a:r>
                <a:r>
                  <a:rPr lang="en-US" sz="2000" dirty="0">
                    <a:latin typeface="Cambria Math"/>
                    <a:ea typeface="Cambria Math"/>
                  </a:rPr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ym typeface="Wingdings" pitchFamily="2" charset="2"/>
                  </a:rPr>
                  <a:t>{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>
                    <a:sym typeface="Wingdings" pitchFamily="2" charset="2"/>
                  </a:rPr>
                  <a:t>};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While (         ??    ) do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{</a:t>
                </a:r>
                <a:r>
                  <a:rPr lang="en-US" sz="1800" dirty="0"/>
                  <a:t>       Compute the least weight edge from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cut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Let this edge be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y</a:t>
                </a:r>
                <a:r>
                  <a:rPr lang="en-US" sz="1800" dirty="0"/>
                  <a:t>), with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ϵ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y</a:t>
                </a:r>
                <a:r>
                  <a:rPr lang="en-US" sz="1800" dirty="0"/>
                  <a:t>ϵ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∪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{(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y</a:t>
                </a:r>
                <a:r>
                  <a:rPr lang="en-US" sz="1800" dirty="0">
                    <a:sym typeface="Wingdings" pitchFamily="2" charset="2"/>
                  </a:rPr>
                  <a:t>)};</a:t>
                </a:r>
                <a:endParaRPr lang="en-US" sz="1800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∪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{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y</a:t>
                </a:r>
                <a:r>
                  <a:rPr lang="en-US" sz="1800" dirty="0">
                    <a:sym typeface="Wingdings" pitchFamily="2" charset="2"/>
                  </a:rPr>
                  <a:t>};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</a:t>
                </a:r>
                <a:r>
                  <a:rPr lang="en-US" sz="18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Return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Number of iterations of the </a:t>
                </a:r>
                <a:r>
                  <a:rPr lang="en-US" sz="1800" b="1" dirty="0"/>
                  <a:t>While </a:t>
                </a:r>
                <a:r>
                  <a:rPr lang="en-US" sz="1800" dirty="0"/>
                  <a:t>loop</a:t>
                </a:r>
                <a:r>
                  <a:rPr lang="en-US" sz="1800" b="1" dirty="0"/>
                  <a:t> : 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??</a:t>
                </a:r>
                <a:endParaRPr lang="en-US" sz="1000" dirty="0"/>
              </a:p>
              <a:p>
                <a:pPr marL="0" indent="0">
                  <a:buNone/>
                </a:pPr>
                <a:r>
                  <a:rPr lang="en-US" sz="1800" dirty="0"/>
                  <a:t>Time spent in one iteration of While loop: </a:t>
                </a:r>
                <a:r>
                  <a:rPr lang="en-US" sz="1800" dirty="0">
                    <a:solidFill>
                      <a:srgbClr val="FF0000"/>
                    </a:solidFill>
                  </a:rPr>
                  <a:t>??</a:t>
                </a:r>
              </a:p>
              <a:p>
                <a:pPr>
                  <a:buFont typeface="Wingdings" pitchFamily="2" charset="2"/>
                  <a:buChar char="è"/>
                </a:pPr>
                <a:r>
                  <a:rPr lang="en-US" sz="1800" b="1" dirty="0"/>
                  <a:t>Running time</a:t>
                </a:r>
                <a:r>
                  <a:rPr lang="en-US" sz="1800" dirty="0"/>
                  <a:t> of the algorithm: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How to improve the running time to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401" b="-1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5181600"/>
            <a:ext cx="8001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72699" y="5257800"/>
                <a:ext cx="732701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99" y="5257800"/>
                <a:ext cx="732701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455" r="-578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19600" y="5562600"/>
                <a:ext cx="686406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sz="1600" dirty="0" smtClean="0"/>
                        <m:t>(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562600"/>
                <a:ext cx="686406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455" r="-619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1600" y="2785646"/>
                <a:ext cx="865237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&lt;&gt;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785646"/>
                <a:ext cx="865237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77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D172464-4160-574C-9BEF-59FF1A73DCDF}"/>
              </a:ext>
            </a:extLst>
          </p:cNvPr>
          <p:cNvSpPr/>
          <p:nvPr/>
        </p:nvSpPr>
        <p:spPr>
          <a:xfrm>
            <a:off x="1371600" y="3129115"/>
            <a:ext cx="4572000" cy="376063"/>
          </a:xfrm>
          <a:prstGeom prst="roundRect">
            <a:avLst/>
          </a:prstGeom>
          <a:noFill/>
          <a:ln w="5715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9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Algorithm based on </a:t>
            </a:r>
            <a:r>
              <a:rPr lang="en-US" sz="4000" b="1" dirty="0">
                <a:solidFill>
                  <a:srgbClr val="7030A0"/>
                </a:solidFill>
              </a:rPr>
              <a:t>cycle Property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 Algorithm based on cycle property 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Description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/>
                  <a:t>(</a:t>
                </a:r>
                <a:r>
                  <a:rPr lang="en-US" sz="2000" dirty="0"/>
                  <a:t>Input:</a:t>
                </a:r>
                <a:r>
                  <a:rPr lang="en-US" sz="2000" b="1" dirty="0"/>
                  <a:t>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with </a:t>
                </a:r>
                <a:r>
                  <a:rPr lang="en-US" sz="2000" b="1" dirty="0"/>
                  <a:t>weights</a:t>
                </a:r>
                <a:r>
                  <a:rPr lang="en-US" sz="2000" dirty="0"/>
                  <a:t> on edges)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While (              ??           ) do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{</a:t>
                </a:r>
                <a:r>
                  <a:rPr lang="en-US" sz="1800" dirty="0"/>
                  <a:t>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Compute any cycle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Let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) be the </a:t>
                </a:r>
                <a:r>
                  <a:rPr lang="en-US" sz="1800" b="1" dirty="0"/>
                  <a:t>maximum weight</a:t>
                </a:r>
                <a:r>
                  <a:rPr lang="en-US" sz="1800" dirty="0"/>
                  <a:t> edge of the cycle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/>
                    <a:ea typeface="Cambria Math"/>
                  </a:rPr>
                  <a:t>                  Remove 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) </a:t>
                </a:r>
                <a:r>
                  <a:rPr lang="en-US" sz="1800" dirty="0">
                    <a:latin typeface="Cambria Math"/>
                    <a:ea typeface="Cambria Math"/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:r>
                  <a:rPr lang="en-US" sz="18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Return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Number of iterations of the </a:t>
                </a:r>
                <a:r>
                  <a:rPr lang="en-US" sz="1800" b="1" dirty="0"/>
                  <a:t>While </a:t>
                </a:r>
                <a:r>
                  <a:rPr lang="en-US" sz="1800" dirty="0"/>
                  <a:t>loop</a:t>
                </a:r>
                <a:r>
                  <a:rPr lang="en-US" sz="1800" b="1" dirty="0"/>
                  <a:t> : 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1800" dirty="0"/>
                  <a:t>Time spent in one iteration of While loop: </a:t>
                </a:r>
                <a:r>
                  <a:rPr lang="en-US" sz="1800" dirty="0">
                    <a:solidFill>
                      <a:srgbClr val="FF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 </a:t>
                </a:r>
                <a:r>
                  <a:rPr lang="en-US" sz="1800" b="1" dirty="0"/>
                  <a:t>Running time</a:t>
                </a:r>
                <a:r>
                  <a:rPr lang="en-US" sz="1800" dirty="0"/>
                  <a:t> of the algorithm: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401" b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4495800"/>
            <a:ext cx="8001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95400" y="2057400"/>
                <a:ext cx="163307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has any cycle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057400"/>
                <a:ext cx="163307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63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41675" y="5071646"/>
                <a:ext cx="1168525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675" y="5071646"/>
                <a:ext cx="116852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19600" y="5528846"/>
                <a:ext cx="628697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sz="1600" dirty="0"/>
                        <m:t>(</m:t>
                      </m:r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528846"/>
                <a:ext cx="628697" cy="33855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262518B-CCE6-2D47-A70E-BCE2714BAAF1}"/>
              </a:ext>
            </a:extLst>
          </p:cNvPr>
          <p:cNvSpPr txBox="1"/>
          <p:nvPr/>
        </p:nvSpPr>
        <p:spPr>
          <a:xfrm>
            <a:off x="5863502" y="5374957"/>
            <a:ext cx="2948179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problem of Practice sheet </a:t>
            </a:r>
          </a:p>
          <a:p>
            <a:r>
              <a:rPr lang="en-US" dirty="0"/>
              <a:t>on BFS Traversal</a:t>
            </a:r>
          </a:p>
        </p:txBody>
      </p:sp>
    </p:spTree>
    <p:extLst>
      <p:ext uri="{BB962C8B-B14F-4D97-AF65-F5344CB8AC3E}">
        <p14:creationId xmlns:p14="http://schemas.microsoft.com/office/powerpoint/2010/main" val="183570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73F2-9F80-8B42-B970-AD642545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B504C-5DCE-AB4A-A563-467BB885B6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Sort the edges in </a:t>
                </a:r>
                <a:r>
                  <a:rPr lang="en-US" sz="2400" b="1" dirty="0"/>
                  <a:t>increasing </a:t>
                </a:r>
                <a:r>
                  <a:rPr lang="en-US" sz="2400" dirty="0"/>
                  <a:t>order of weights.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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∅</a:t>
                </a: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For (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=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1 </a:t>
                </a:r>
                <a:r>
                  <a:rPr lang="en-US" sz="2400" b="1" dirty="0"/>
                  <a:t>to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) do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/>
                  <a:t>         {</a:t>
                </a:r>
                <a:r>
                  <a:rPr lang="en-US" sz="2400" dirty="0"/>
                  <a:t> 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Let (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400" dirty="0" err="1"/>
                  <a:t>,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400" dirty="0"/>
                  <a:t>) be the endpoints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latin typeface="Cambria Math"/>
                    <a:ea typeface="Cambria Math"/>
                  </a:rPr>
                  <a:t>                   if  … 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 to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4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</a:t>
                </a:r>
                <a:r>
                  <a:rPr lang="en-US" sz="24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2400" dirty="0"/>
                  <a:t>Return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006C31"/>
                    </a:solidFill>
                  </a:rPr>
                  <a:t>Fill in the blanks …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B504C-5DCE-AB4A-A563-467BB885B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1111" t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E188D-D988-D948-9F35-0E15D698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Input:</a:t>
                </a:r>
                <a:r>
                  <a:rPr lang="en-US" sz="2000" dirty="0"/>
                  <a:t> an undirected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with </a:t>
                </a:r>
                <a:r>
                  <a:rPr lang="en-US" sz="2000" b="1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dirty="0">
                    <a:latin typeface="Cambria Math"/>
                    <a:ea typeface="Cambria Math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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  <a:ea typeface="Cambria Math"/>
                    <a:sym typeface="Wingdings" pitchFamily="2" charset="2"/>
                  </a:rPr>
                  <a:t>ℝ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Aim: </a:t>
                </a:r>
                <a:r>
                  <a:rPr lang="en-US" sz="2000" dirty="0"/>
                  <a:t>compute a </a:t>
                </a:r>
                <a:r>
                  <a:rPr lang="en-US" sz="2000" b="1" dirty="0"/>
                  <a:t>spanning tree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latin typeface="Cambria Math"/>
                    <a:ea typeface="Cambria Math"/>
                  </a:rPr>
                  <a:t>⊆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w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is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minimum</a:t>
                </a:r>
                <a:r>
                  <a:rPr lang="en-US" sz="2000" b="1" dirty="0"/>
                  <a:t>.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>
                <a:blip r:embed="rId2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1905000"/>
            <a:ext cx="167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22860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5400" y="22860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2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Two </a:t>
            </a:r>
            <a:r>
              <a:rPr lang="en-US" sz="3200" b="1" dirty="0">
                <a:solidFill>
                  <a:srgbClr val="7030A0"/>
                </a:solidFill>
              </a:rPr>
              <a:t>graph theoretic </a:t>
            </a:r>
            <a:r>
              <a:rPr lang="en-US" sz="3200" b="1" dirty="0"/>
              <a:t>properties of </a:t>
            </a:r>
            <a:r>
              <a:rPr lang="en-US" sz="3200" b="1" dirty="0">
                <a:solidFill>
                  <a:srgbClr val="7030A0"/>
                </a:solidFill>
              </a:rPr>
              <a:t>MST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Cut property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Cycle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743200" y="4416552"/>
            <a:ext cx="49530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Every algorithm </a:t>
            </a:r>
            <a:r>
              <a:rPr lang="en-US" dirty="0">
                <a:solidFill>
                  <a:schemeClr val="tx1"/>
                </a:solidFill>
              </a:rPr>
              <a:t>till date is </a:t>
            </a:r>
            <a:r>
              <a:rPr lang="en-US" b="1" dirty="0">
                <a:solidFill>
                  <a:schemeClr val="tx1"/>
                </a:solidFill>
              </a:rPr>
              <a:t>based on </a:t>
            </a:r>
            <a:r>
              <a:rPr lang="en-US" dirty="0">
                <a:solidFill>
                  <a:schemeClr val="tx1"/>
                </a:solidFill>
              </a:rPr>
              <a:t>one of </a:t>
            </a:r>
            <a:r>
              <a:rPr lang="en-US" b="1" dirty="0">
                <a:solidFill>
                  <a:srgbClr val="7030A0"/>
                </a:solidFill>
              </a:rPr>
              <a:t>these properties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774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Cut Property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Definition: </a:t>
                </a:r>
                <a:r>
                  <a:rPr lang="en-US" sz="2000" dirty="0"/>
                  <a:t>For any subset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⊆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such that </a:t>
                </a:r>
                <a:r>
                  <a:rPr lang="en-US" sz="2000" dirty="0">
                    <a:latin typeface="Cambria Math"/>
                    <a:ea typeface="Cambria Math"/>
                  </a:rPr>
                  <a:t>∅≠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Cambria Math"/>
                    <a:ea typeface="Cambria Math"/>
                  </a:rPr>
                  <a:t>≠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 </a:t>
                </a:r>
                <a:r>
                  <a:rPr lang="en-US" sz="2000" dirty="0"/>
                  <a:t>= {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) </a:t>
                </a:r>
                <a:r>
                  <a:rPr lang="el-GR" sz="2000" dirty="0"/>
                  <a:t>ϵ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|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sz="2000" dirty="0"/>
                      <m:t>ϵ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sz="2000" dirty="0"/>
                      <m:t>ϵ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acc>
                      <m:accPr>
                        <m:chr m:val="̅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b="1" dirty="0"/>
                  <a:t>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sz="2000" dirty="0"/>
                      <m:t>ϵ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sz="2000" dirty="0"/>
                      <m:t>ϵ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acc>
                      <m:accPr>
                        <m:chr m:val="̅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Cut-property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The </a:t>
                </a:r>
                <a:r>
                  <a:rPr lang="en-US" sz="2000" b="1" dirty="0"/>
                  <a:t>least weight edge </a:t>
                </a:r>
                <a:r>
                  <a:rPr lang="en-US" sz="2000" dirty="0"/>
                  <a:t>of a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 must be in </a:t>
                </a:r>
                <a:r>
                  <a:rPr lang="en-US" sz="2000" b="1" dirty="0"/>
                  <a:t>MST.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1154" t="-1078" b="-17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276600" y="2895600"/>
            <a:ext cx="914400" cy="2286000"/>
            <a:chOff x="3276600" y="2895600"/>
            <a:chExt cx="914400" cy="2286000"/>
          </a:xfrm>
        </p:grpSpPr>
        <p:sp>
          <p:nvSpPr>
            <p:cNvPr id="5" name="Oval 4"/>
            <p:cNvSpPr/>
            <p:nvPr/>
          </p:nvSpPr>
          <p:spPr>
            <a:xfrm>
              <a:off x="3276600" y="3276600"/>
              <a:ext cx="914400" cy="1905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657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3810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57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76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576718" y="28956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718" y="28956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4800600" y="2895600"/>
            <a:ext cx="914400" cy="2286000"/>
            <a:chOff x="4800600" y="2895600"/>
            <a:chExt cx="914400" cy="2286000"/>
          </a:xfrm>
        </p:grpSpPr>
        <p:sp>
          <p:nvSpPr>
            <p:cNvPr id="6" name="Oval 5"/>
            <p:cNvSpPr/>
            <p:nvPr/>
          </p:nvSpPr>
          <p:spPr>
            <a:xfrm>
              <a:off x="4800600" y="3276600"/>
              <a:ext cx="914400" cy="1905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81600" y="3505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81600" y="4267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181600" y="47244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100718" y="28956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18" y="2895600"/>
                  <a:ext cx="38985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3787682" y="3505200"/>
            <a:ext cx="1416236" cy="1447800"/>
            <a:chOff x="3787682" y="3505200"/>
            <a:chExt cx="1416236" cy="1447800"/>
          </a:xfrm>
        </p:grpSpPr>
        <p:cxnSp>
          <p:nvCxnSpPr>
            <p:cNvPr id="20" name="Straight Connector 19"/>
            <p:cNvCxnSpPr>
              <a:stCxn id="8" idx="5"/>
              <a:endCxn id="13" idx="1"/>
            </p:cNvCxnSpPr>
            <p:nvPr/>
          </p:nvCxnSpPr>
          <p:spPr>
            <a:xfrm>
              <a:off x="3787682" y="3559082"/>
              <a:ext cx="1416236" cy="3494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2"/>
            </p:cNvCxnSpPr>
            <p:nvPr/>
          </p:nvCxnSpPr>
          <p:spPr>
            <a:xfrm>
              <a:off x="3810000" y="3886200"/>
              <a:ext cx="13716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5" idx="2"/>
            </p:cNvCxnSpPr>
            <p:nvPr/>
          </p:nvCxnSpPr>
          <p:spPr>
            <a:xfrm flipV="1">
              <a:off x="3810000" y="4800600"/>
              <a:ext cx="1371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14" idx="3"/>
            </p:cNvCxnSpPr>
            <p:nvPr/>
          </p:nvCxnSpPr>
          <p:spPr>
            <a:xfrm flipV="1">
              <a:off x="3810000" y="4397282"/>
              <a:ext cx="1393918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6"/>
              <a:endCxn id="7" idx="2"/>
            </p:cNvCxnSpPr>
            <p:nvPr/>
          </p:nvCxnSpPr>
          <p:spPr>
            <a:xfrm>
              <a:off x="3810000" y="3505200"/>
              <a:ext cx="13716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114800" y="2819400"/>
            <a:ext cx="1032334" cy="2514600"/>
            <a:chOff x="4114800" y="2819400"/>
            <a:chExt cx="1032334" cy="2514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114800" y="2819400"/>
                  <a:ext cx="1032334" cy="3699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6C31"/>
                      </a:solidFill>
                    </a:rPr>
                    <a:t>cut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819400"/>
                  <a:ext cx="1032334" cy="36990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734" t="-8333" r="-2011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>
              <a:off x="4506959" y="3276600"/>
              <a:ext cx="0" cy="205740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114800" y="3276600"/>
            <a:ext cx="457200" cy="1648599"/>
            <a:chOff x="4114800" y="3276600"/>
            <a:chExt cx="457200" cy="1648599"/>
          </a:xfrm>
        </p:grpSpPr>
        <p:sp>
          <p:nvSpPr>
            <p:cNvPr id="41" name="TextBox 40"/>
            <p:cNvSpPr txBox="1"/>
            <p:nvPr/>
          </p:nvSpPr>
          <p:spPr>
            <a:xfrm>
              <a:off x="4191000" y="46482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30240" y="4295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54040" y="36854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37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4800" y="32766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48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91000" y="35052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67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351106" y="4114800"/>
            <a:ext cx="2200364" cy="750332"/>
            <a:chOff x="3351106" y="4114800"/>
            <a:chExt cx="2200364" cy="750332"/>
          </a:xfrm>
        </p:grpSpPr>
        <p:sp>
          <p:nvSpPr>
            <p:cNvPr id="47" name="TextBox 46"/>
            <p:cNvSpPr txBox="1"/>
            <p:nvPr/>
          </p:nvSpPr>
          <p:spPr>
            <a:xfrm>
              <a:off x="335110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57800" y="4114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v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4038599" y="1600200"/>
            <a:ext cx="229529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19400" y="1981200"/>
            <a:ext cx="16763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0" y="1981200"/>
            <a:ext cx="236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 uiExpand="1" animBg="1"/>
      <p:bldP spid="51" grpId="0" uiExpand="1" animBg="1"/>
      <p:bldP spid="52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Cycle Property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any cycle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Cycle-property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Maximum weight </a:t>
                </a:r>
                <a:r>
                  <a:rPr lang="en-US" sz="1800" dirty="0"/>
                  <a:t>edge of any cycle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can not </a:t>
                </a:r>
                <a:r>
                  <a:rPr lang="en-US" sz="1800" dirty="0"/>
                  <a:t>be present in </a:t>
                </a:r>
                <a:r>
                  <a:rPr lang="en-US" sz="1800" b="1" dirty="0"/>
                  <a:t>MST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895600" y="990600"/>
            <a:ext cx="4009838" cy="2502932"/>
            <a:chOff x="2895600" y="990600"/>
            <a:chExt cx="4009838" cy="2502932"/>
          </a:xfrm>
        </p:grpSpPr>
        <p:grpSp>
          <p:nvGrpSpPr>
            <p:cNvPr id="100" name="Group 99"/>
            <p:cNvGrpSpPr/>
            <p:nvPr/>
          </p:nvGrpSpPr>
          <p:grpSpPr>
            <a:xfrm>
              <a:off x="2895600" y="990600"/>
              <a:ext cx="3306404" cy="2502932"/>
              <a:chOff x="2895600" y="990600"/>
              <a:chExt cx="3306404" cy="250293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960706" y="3124200"/>
                <a:ext cx="1362164" cy="369332"/>
                <a:chOff x="3492376" y="4495800"/>
                <a:chExt cx="1362164" cy="369332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3492376" y="4495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u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560870" y="4495800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2895600" y="2286000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a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435320" y="137160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b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900754" y="990600"/>
                <a:ext cx="280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c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943600" y="18288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867400" y="2819400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r</a:t>
                </a: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6629400" y="23738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5200" y="1524000"/>
            <a:ext cx="2932560" cy="1648599"/>
            <a:chOff x="3505200" y="1524000"/>
            <a:chExt cx="2932560" cy="1648599"/>
          </a:xfrm>
        </p:grpSpPr>
        <p:grpSp>
          <p:nvGrpSpPr>
            <p:cNvPr id="94" name="Group 93"/>
            <p:cNvGrpSpPr/>
            <p:nvPr/>
          </p:nvGrpSpPr>
          <p:grpSpPr>
            <a:xfrm>
              <a:off x="3505200" y="1524000"/>
              <a:ext cx="2932560" cy="1648599"/>
              <a:chOff x="3505200" y="1524000"/>
              <a:chExt cx="2932560" cy="164859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382640" y="28956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43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733800" y="26186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24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05200" y="19328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12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77840" y="16280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17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297040" y="15240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31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096000" y="20574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36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34000" y="27710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19</a:t>
                </a: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019800" y="2438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26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295400"/>
            <a:ext cx="3505200" cy="2426732"/>
            <a:chOff x="3200400" y="1295400"/>
            <a:chExt cx="3505200" cy="2426732"/>
          </a:xfrm>
        </p:grpSpPr>
        <p:grpSp>
          <p:nvGrpSpPr>
            <p:cNvPr id="37" name="Group 36"/>
            <p:cNvGrpSpPr/>
            <p:nvPr/>
          </p:nvGrpSpPr>
          <p:grpSpPr>
            <a:xfrm>
              <a:off x="3200400" y="1295400"/>
              <a:ext cx="3505200" cy="1905000"/>
              <a:chOff x="3200400" y="1295400"/>
              <a:chExt cx="3505200" cy="19050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0386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3200400" y="1295400"/>
                <a:ext cx="3505200" cy="1905000"/>
                <a:chOff x="3200400" y="1295400"/>
                <a:chExt cx="3505200" cy="1905000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4191000" y="3124200"/>
                  <a:ext cx="914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Oval 6"/>
                <p:cNvSpPr/>
                <p:nvPr/>
              </p:nvSpPr>
              <p:spPr>
                <a:xfrm>
                  <a:off x="51054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>
                  <a:stCxn id="16" idx="5"/>
                  <a:endCxn id="5" idx="1"/>
                </p:cNvCxnSpPr>
                <p:nvPr/>
              </p:nvCxnSpPr>
              <p:spPr>
                <a:xfrm>
                  <a:off x="3330482" y="2492282"/>
                  <a:ext cx="730436" cy="5780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3657600" y="1600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876800" y="1295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200400" y="2362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16" idx="0"/>
                </p:cNvCxnSpPr>
                <p:nvPr/>
              </p:nvCxnSpPr>
              <p:spPr>
                <a:xfrm flipV="1">
                  <a:off x="3276600" y="1752600"/>
                  <a:ext cx="419100" cy="609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4" idx="7"/>
                  <a:endCxn id="15" idx="2"/>
                </p:cNvCxnSpPr>
                <p:nvPr/>
              </p:nvCxnSpPr>
              <p:spPr>
                <a:xfrm flipV="1">
                  <a:off x="3787682" y="1371600"/>
                  <a:ext cx="1089118" cy="2509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30" idx="1"/>
                  <a:endCxn id="15" idx="6"/>
                </p:cNvCxnSpPr>
                <p:nvPr/>
              </p:nvCxnSpPr>
              <p:spPr>
                <a:xfrm flipH="1" flipV="1">
                  <a:off x="5029200" y="1371600"/>
                  <a:ext cx="1089118" cy="4033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/>
                <p:cNvSpPr/>
                <p:nvPr/>
              </p:nvSpPr>
              <p:spPr>
                <a:xfrm>
                  <a:off x="5867400" y="2743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096000" y="1752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/>
                <p:cNvCxnSpPr>
                  <a:stCxn id="29" idx="3"/>
                  <a:endCxn id="7" idx="6"/>
                </p:cNvCxnSpPr>
                <p:nvPr/>
              </p:nvCxnSpPr>
              <p:spPr>
                <a:xfrm flipH="1">
                  <a:off x="5257800" y="2873282"/>
                  <a:ext cx="631918" cy="2509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30" idx="4"/>
                  <a:endCxn id="111" idx="0"/>
                </p:cNvCxnSpPr>
                <p:nvPr/>
              </p:nvCxnSpPr>
              <p:spPr>
                <a:xfrm>
                  <a:off x="6172200" y="1905000"/>
                  <a:ext cx="457200" cy="533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11" idx="3"/>
                  <a:endCxn id="29" idx="6"/>
                </p:cNvCxnSpPr>
                <p:nvPr/>
              </p:nvCxnSpPr>
              <p:spPr>
                <a:xfrm flipH="1">
                  <a:off x="6019800" y="2568482"/>
                  <a:ext cx="555718" cy="2509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val 110"/>
                <p:cNvSpPr/>
                <p:nvPr/>
              </p:nvSpPr>
              <p:spPr>
                <a:xfrm>
                  <a:off x="6553200" y="2438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572000" y="3352800"/>
                  <a:ext cx="3818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352800"/>
                  <a:ext cx="38183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C2C8B-232B-5A41-AF42-535E8CA56F86}"/>
              </a:ext>
            </a:extLst>
          </p:cNvPr>
          <p:cNvSpPr/>
          <p:nvPr/>
        </p:nvSpPr>
        <p:spPr>
          <a:xfrm>
            <a:off x="4103670" y="4896465"/>
            <a:ext cx="290673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Down Ribbon 47">
                <a:extLst>
                  <a:ext uri="{FF2B5EF4-FFF2-40B4-BE49-F238E27FC236}">
                    <a16:creationId xmlns:a16="http://schemas.microsoft.com/office/drawing/2014/main" id="{85583F0E-ACAB-3E5C-636D-8F5D885AFE59}"/>
                  </a:ext>
                </a:extLst>
              </p:cNvPr>
              <p:cNvSpPr/>
              <p:nvPr/>
            </p:nvSpPr>
            <p:spPr>
              <a:xfrm>
                <a:off x="-1" y="2667000"/>
                <a:ext cx="3276601" cy="122224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Pursuing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greedy strategy </a:t>
                </a:r>
                <a:r>
                  <a:rPr lang="en-US" sz="1600" dirty="0">
                    <a:solidFill>
                      <a:schemeClr val="tx1"/>
                    </a:solidFill>
                  </a:rPr>
                  <a:t>to minimize weight of MST, what can we say about the edges of cycle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12" name="Down Ribbon 47">
                <a:extLst>
                  <a:ext uri="{FF2B5EF4-FFF2-40B4-BE49-F238E27FC236}">
                    <a16:creationId xmlns:a16="http://schemas.microsoft.com/office/drawing/2014/main" id="{85583F0E-ACAB-3E5C-636D-8F5D885AFE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667000"/>
                <a:ext cx="3276601" cy="122224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55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Cycle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, and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ϵ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200400" y="1295400"/>
            <a:ext cx="3505200" cy="1905000"/>
            <a:chOff x="3200400" y="1295400"/>
            <a:chExt cx="3505200" cy="1905000"/>
          </a:xfrm>
        </p:grpSpPr>
        <p:sp>
          <p:nvSpPr>
            <p:cNvPr id="5" name="Oval 4"/>
            <p:cNvSpPr/>
            <p:nvPr/>
          </p:nvSpPr>
          <p:spPr>
            <a:xfrm>
              <a:off x="40386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200400" y="1295400"/>
              <a:ext cx="3505200" cy="1905000"/>
              <a:chOff x="3200400" y="1295400"/>
              <a:chExt cx="3505200" cy="19050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191000" y="3124200"/>
                <a:ext cx="91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51054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>
                <a:stCxn id="16" idx="5"/>
                <a:endCxn id="5" idx="1"/>
              </p:cNvCxnSpPr>
              <p:nvPr/>
            </p:nvCxnSpPr>
            <p:spPr>
              <a:xfrm>
                <a:off x="3330482" y="2492282"/>
                <a:ext cx="730436" cy="5780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3657600" y="1600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876800" y="1295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200400" y="2362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16" idx="0"/>
              </p:cNvCxnSpPr>
              <p:nvPr/>
            </p:nvCxnSpPr>
            <p:spPr>
              <a:xfrm flipV="1">
                <a:off x="3276600" y="1752600"/>
                <a:ext cx="41910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4" idx="7"/>
                <a:endCxn id="15" idx="2"/>
              </p:cNvCxnSpPr>
              <p:nvPr/>
            </p:nvCxnSpPr>
            <p:spPr>
              <a:xfrm flipV="1">
                <a:off x="3787682" y="1371600"/>
                <a:ext cx="1089118" cy="2509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30" idx="1"/>
                <a:endCxn id="15" idx="6"/>
              </p:cNvCxnSpPr>
              <p:nvPr/>
            </p:nvCxnSpPr>
            <p:spPr>
              <a:xfrm flipH="1" flipV="1">
                <a:off x="5029200" y="1371600"/>
                <a:ext cx="1089118" cy="4033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5867400" y="2743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96000" y="1752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29" idx="3"/>
                <a:endCxn id="7" idx="6"/>
              </p:cNvCxnSpPr>
              <p:nvPr/>
            </p:nvCxnSpPr>
            <p:spPr>
              <a:xfrm flipH="1">
                <a:off x="5257800" y="2873282"/>
                <a:ext cx="631918" cy="2509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0" idx="4"/>
                <a:endCxn id="111" idx="0"/>
              </p:cNvCxnSpPr>
              <p:nvPr/>
            </p:nvCxnSpPr>
            <p:spPr>
              <a:xfrm>
                <a:off x="6172200" y="1905000"/>
                <a:ext cx="4572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111" idx="3"/>
                <a:endCxn id="29" idx="6"/>
              </p:cNvCxnSpPr>
              <p:nvPr/>
            </p:nvCxnSpPr>
            <p:spPr>
              <a:xfrm flipH="1">
                <a:off x="6019800" y="2568482"/>
                <a:ext cx="555718" cy="2509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6553200" y="2438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2895600" y="990600"/>
            <a:ext cx="4009838" cy="2502932"/>
            <a:chOff x="2895600" y="990600"/>
            <a:chExt cx="4009838" cy="2502932"/>
          </a:xfrm>
        </p:grpSpPr>
        <p:grpSp>
          <p:nvGrpSpPr>
            <p:cNvPr id="100" name="Group 99"/>
            <p:cNvGrpSpPr/>
            <p:nvPr/>
          </p:nvGrpSpPr>
          <p:grpSpPr>
            <a:xfrm>
              <a:off x="2895600" y="990600"/>
              <a:ext cx="3306404" cy="2502932"/>
              <a:chOff x="2895600" y="990600"/>
              <a:chExt cx="3306404" cy="250293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960706" y="3124200"/>
                <a:ext cx="1362164" cy="369332"/>
                <a:chOff x="3492376" y="4495800"/>
                <a:chExt cx="1362164" cy="369332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3492376" y="4495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u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560870" y="4495800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2895600" y="2286000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a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435320" y="137160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b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900754" y="990600"/>
                <a:ext cx="280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c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943600" y="18288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867400" y="2819400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r</a:t>
                </a: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6629400" y="23738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5200" y="1524000"/>
            <a:ext cx="2932560" cy="1648599"/>
            <a:chOff x="3505200" y="1524000"/>
            <a:chExt cx="2932560" cy="1648599"/>
          </a:xfrm>
        </p:grpSpPr>
        <p:grpSp>
          <p:nvGrpSpPr>
            <p:cNvPr id="94" name="Group 93"/>
            <p:cNvGrpSpPr/>
            <p:nvPr/>
          </p:nvGrpSpPr>
          <p:grpSpPr>
            <a:xfrm>
              <a:off x="3505200" y="1524000"/>
              <a:ext cx="2932560" cy="1648599"/>
              <a:chOff x="3505200" y="1524000"/>
              <a:chExt cx="2932560" cy="164859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382640" y="28956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43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733800" y="26186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24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05200" y="19328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12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77840" y="16280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17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297040" y="15240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31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096000" y="20574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36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34000" y="27710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19</a:t>
                </a: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019800" y="2438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81000" y="3733800"/>
            <a:ext cx="7570177" cy="2819400"/>
            <a:chOff x="381000" y="3733800"/>
            <a:chExt cx="7570177" cy="2819400"/>
          </a:xfrm>
        </p:grpSpPr>
        <p:grpSp>
          <p:nvGrpSpPr>
            <p:cNvPr id="9" name="Group 8"/>
            <p:cNvGrpSpPr/>
            <p:nvPr/>
          </p:nvGrpSpPr>
          <p:grpSpPr>
            <a:xfrm>
              <a:off x="990600" y="3733800"/>
              <a:ext cx="6960577" cy="2819400"/>
              <a:chOff x="990600" y="3733800"/>
              <a:chExt cx="6960577" cy="2819400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990600" y="3733800"/>
                <a:ext cx="6960577" cy="2819400"/>
                <a:chOff x="990600" y="3733800"/>
                <a:chExt cx="6960577" cy="2819400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990600" y="3733800"/>
                  <a:ext cx="6960577" cy="2819400"/>
                  <a:chOff x="1421423" y="3733800"/>
                  <a:chExt cx="6960577" cy="281940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1421423" y="3733800"/>
                    <a:ext cx="6960577" cy="2819400"/>
                    <a:chOff x="609600" y="1905000"/>
                    <a:chExt cx="7924800" cy="3048000"/>
                  </a:xfrm>
                </p:grpSpPr>
                <p:cxnSp>
                  <p:nvCxnSpPr>
                    <p:cNvPr id="49" name="Straight Connector 48"/>
                    <p:cNvCxnSpPr>
                      <a:stCxn id="54" idx="7"/>
                    </p:cNvCxnSpPr>
                    <p:nvPr/>
                  </p:nvCxnSpPr>
                  <p:spPr>
                    <a:xfrm flipV="1">
                      <a:off x="5387882" y="2133600"/>
                      <a:ext cx="898618" cy="555718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609600" y="1905000"/>
                      <a:ext cx="7924800" cy="3048000"/>
                      <a:chOff x="609600" y="1905000"/>
                      <a:chExt cx="7924800" cy="3048000"/>
                    </a:xfrm>
                  </p:grpSpPr>
                  <p:sp>
                    <p:nvSpPr>
                      <p:cNvPr id="51" name="Oval 50"/>
                      <p:cNvSpPr/>
                      <p:nvPr/>
                    </p:nvSpPr>
                    <p:spPr>
                      <a:xfrm>
                        <a:off x="2895600" y="4343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Oval 51"/>
                      <p:cNvSpPr/>
                      <p:nvPr/>
                    </p:nvSpPr>
                    <p:spPr>
                      <a:xfrm>
                        <a:off x="3200400" y="2971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Oval 52"/>
                      <p:cNvSpPr/>
                      <p:nvPr/>
                    </p:nvSpPr>
                    <p:spPr>
                      <a:xfrm>
                        <a:off x="5867400" y="3429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Oval 53"/>
                      <p:cNvSpPr/>
                      <p:nvPr/>
                    </p:nvSpPr>
                    <p:spPr>
                      <a:xfrm>
                        <a:off x="5257800" y="2667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Oval 55"/>
                      <p:cNvSpPr/>
                      <p:nvPr/>
                    </p:nvSpPr>
                    <p:spPr>
                      <a:xfrm>
                        <a:off x="2286000" y="3733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7" name="Straight Connector 56"/>
                      <p:cNvCxnSpPr>
                        <a:stCxn id="56" idx="7"/>
                        <a:endCxn id="52" idx="3"/>
                      </p:cNvCxnSpPr>
                      <p:nvPr/>
                    </p:nvCxnSpPr>
                    <p:spPr>
                      <a:xfrm flipV="1">
                        <a:off x="2416082" y="3101882"/>
                        <a:ext cx="806636" cy="654236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Connector 57"/>
                      <p:cNvCxnSpPr>
                        <a:stCxn id="52" idx="6"/>
                        <a:endCxn id="85" idx="3"/>
                      </p:cNvCxnSpPr>
                      <p:nvPr/>
                    </p:nvCxnSpPr>
                    <p:spPr>
                      <a:xfrm flipV="1">
                        <a:off x="3352799" y="2776486"/>
                        <a:ext cx="800490" cy="271514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Straight Connector 59"/>
                      <p:cNvCxnSpPr>
                        <a:stCxn id="54" idx="5"/>
                        <a:endCxn id="53" idx="0"/>
                      </p:cNvCxnSpPr>
                      <p:nvPr/>
                    </p:nvCxnSpPr>
                    <p:spPr>
                      <a:xfrm>
                        <a:off x="5387882" y="2797082"/>
                        <a:ext cx="555718" cy="631918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Straight Connector 60"/>
                      <p:cNvCxnSpPr>
                        <a:stCxn id="51" idx="1"/>
                        <a:endCxn id="56" idx="5"/>
                      </p:cNvCxnSpPr>
                      <p:nvPr/>
                    </p:nvCxnSpPr>
                    <p:spPr>
                      <a:xfrm flipH="1" flipV="1">
                        <a:off x="2416082" y="3863882"/>
                        <a:ext cx="501836" cy="501836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Connector 61"/>
                      <p:cNvCxnSpPr>
                        <a:endCxn id="51" idx="6"/>
                      </p:cNvCxnSpPr>
                      <p:nvPr/>
                    </p:nvCxnSpPr>
                    <p:spPr>
                      <a:xfrm flipH="1" flipV="1">
                        <a:off x="3048000" y="4419600"/>
                        <a:ext cx="631918" cy="174718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Connector 62"/>
                      <p:cNvCxnSpPr>
                        <a:endCxn id="53" idx="3"/>
                      </p:cNvCxnSpPr>
                      <p:nvPr/>
                    </p:nvCxnSpPr>
                    <p:spPr>
                      <a:xfrm flipV="1">
                        <a:off x="5257800" y="3559082"/>
                        <a:ext cx="631918" cy="740384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Connector 63"/>
                      <p:cNvCxnSpPr>
                        <a:stCxn id="53" idx="6"/>
                        <a:endCxn id="65" idx="1"/>
                      </p:cNvCxnSpPr>
                      <p:nvPr/>
                    </p:nvCxnSpPr>
                    <p:spPr>
                      <a:xfrm>
                        <a:off x="6019800" y="3505200"/>
                        <a:ext cx="936718" cy="98518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5" name="Oval 64"/>
                      <p:cNvSpPr/>
                      <p:nvPr/>
                    </p:nvSpPr>
                    <p:spPr>
                      <a:xfrm>
                        <a:off x="6934200" y="3581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6" name="Straight Connector 65"/>
                      <p:cNvCxnSpPr/>
                      <p:nvPr/>
                    </p:nvCxnSpPr>
                    <p:spPr>
                      <a:xfrm>
                        <a:off x="6400800" y="2133600"/>
                        <a:ext cx="1066800" cy="152400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" name="Oval 66"/>
                      <p:cNvSpPr/>
                      <p:nvPr/>
                    </p:nvSpPr>
                    <p:spPr>
                      <a:xfrm>
                        <a:off x="6248400" y="2057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" name="Oval 67"/>
                      <p:cNvSpPr/>
                      <p:nvPr/>
                    </p:nvSpPr>
                    <p:spPr>
                      <a:xfrm>
                        <a:off x="7467600" y="220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362200" y="2362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0" name="Straight Connector 69"/>
                      <p:cNvCxnSpPr>
                        <a:stCxn id="69" idx="5"/>
                        <a:endCxn id="52" idx="1"/>
                      </p:cNvCxnSpPr>
                      <p:nvPr/>
                    </p:nvCxnSpPr>
                    <p:spPr>
                      <a:xfrm>
                        <a:off x="2492282" y="2492282"/>
                        <a:ext cx="730436" cy="501836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1" name="Oval 70"/>
                      <p:cNvSpPr/>
                      <p:nvPr/>
                    </p:nvSpPr>
                    <p:spPr>
                      <a:xfrm>
                        <a:off x="1295400" y="21336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2" name="Straight Connector 71"/>
                      <p:cNvCxnSpPr>
                        <a:stCxn id="71" idx="6"/>
                        <a:endCxn id="69" idx="1"/>
                      </p:cNvCxnSpPr>
                      <p:nvPr/>
                    </p:nvCxnSpPr>
                    <p:spPr>
                      <a:xfrm>
                        <a:off x="1447800" y="2209800"/>
                        <a:ext cx="936718" cy="174718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>
                        <a:off x="685800" y="3810000"/>
                        <a:ext cx="925559" cy="266700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Straight Connector 73"/>
                      <p:cNvCxnSpPr>
                        <a:stCxn id="56" idx="3"/>
                        <a:endCxn id="76" idx="7"/>
                      </p:cNvCxnSpPr>
                      <p:nvPr/>
                    </p:nvCxnSpPr>
                    <p:spPr>
                      <a:xfrm flipH="1">
                        <a:off x="1730282" y="3863882"/>
                        <a:ext cx="578036" cy="197036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5" name="Oval 74"/>
                      <p:cNvSpPr/>
                      <p:nvPr/>
                    </p:nvSpPr>
                    <p:spPr>
                      <a:xfrm>
                        <a:off x="609600" y="3733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" name="Oval 75"/>
                      <p:cNvSpPr/>
                      <p:nvPr/>
                    </p:nvSpPr>
                    <p:spPr>
                      <a:xfrm>
                        <a:off x="1600200" y="40386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7" name="Straight Connector 76"/>
                      <p:cNvCxnSpPr>
                        <a:endCxn id="76" idx="3"/>
                      </p:cNvCxnSpPr>
                      <p:nvPr/>
                    </p:nvCxnSpPr>
                    <p:spPr>
                      <a:xfrm flipV="1">
                        <a:off x="990600" y="4168682"/>
                        <a:ext cx="631918" cy="696450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" name="Oval 77"/>
                      <p:cNvSpPr/>
                      <p:nvPr/>
                    </p:nvSpPr>
                    <p:spPr>
                      <a:xfrm>
                        <a:off x="914400" y="48006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9" name="Straight Connector 78"/>
                      <p:cNvCxnSpPr>
                        <a:endCxn id="65" idx="6"/>
                      </p:cNvCxnSpPr>
                      <p:nvPr/>
                    </p:nvCxnSpPr>
                    <p:spPr>
                      <a:xfrm flipH="1" flipV="1">
                        <a:off x="7086600" y="3657600"/>
                        <a:ext cx="1219200" cy="533400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" name="Oval 79"/>
                      <p:cNvSpPr/>
                      <p:nvPr/>
                    </p:nvSpPr>
                    <p:spPr>
                      <a:xfrm>
                        <a:off x="8229600" y="4114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" name="Oval 80"/>
                      <p:cNvSpPr/>
                      <p:nvPr/>
                    </p:nvSpPr>
                    <p:spPr>
                      <a:xfrm>
                        <a:off x="8382000" y="1905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2" name="Straight Connector 81"/>
                      <p:cNvCxnSpPr>
                        <a:stCxn id="81" idx="2"/>
                      </p:cNvCxnSpPr>
                      <p:nvPr/>
                    </p:nvCxnSpPr>
                    <p:spPr>
                      <a:xfrm flipH="1">
                        <a:off x="7620000" y="1981200"/>
                        <a:ext cx="762000" cy="273236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83" name="Oval 82"/>
                  <p:cNvSpPr/>
                  <p:nvPr/>
                </p:nvSpPr>
                <p:spPr>
                  <a:xfrm>
                    <a:off x="4057143" y="6172200"/>
                    <a:ext cx="133857" cy="14097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4572000" y="4495800"/>
                    <a:ext cx="914400" cy="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Oval 84"/>
                  <p:cNvSpPr/>
                  <p:nvPr/>
                </p:nvSpPr>
                <p:spPr>
                  <a:xfrm>
                    <a:off x="4514343" y="4419600"/>
                    <a:ext cx="133857" cy="14097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5410200" y="5955030"/>
                    <a:ext cx="133857" cy="14097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3971836" y="4507468"/>
                  <a:ext cx="1362164" cy="369332"/>
                  <a:chOff x="3492376" y="4495800"/>
                  <a:chExt cx="1362164" cy="369332"/>
                </a:xfrm>
              </p:grpSpPr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492376" y="4495800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7030A0"/>
                        </a:solidFill>
                      </a:rPr>
                      <a:t>u</a:t>
                    </a: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4560870" y="4495800"/>
                    <a:ext cx="2936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7030A0"/>
                        </a:solidFill>
                      </a:rPr>
                      <a:t>v</a:t>
                    </a:r>
                  </a:p>
                </p:txBody>
              </p: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4592037" y="4277036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1000" y="4953000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953000"/>
                  <a:ext cx="38183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5B76AF-B27E-88C0-B966-C4B794065861}"/>
              </a:ext>
            </a:extLst>
          </p:cNvPr>
          <p:cNvCxnSpPr/>
          <p:nvPr/>
        </p:nvCxnSpPr>
        <p:spPr>
          <a:xfrm flipV="1">
            <a:off x="3778553" y="1360855"/>
            <a:ext cx="1089118" cy="250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Down Ribbon 47">
                <a:extLst>
                  <a:ext uri="{FF2B5EF4-FFF2-40B4-BE49-F238E27FC236}">
                    <a16:creationId xmlns:a16="http://schemas.microsoft.com/office/drawing/2014/main" id="{9E2E8022-D9F6-6B8C-1FDB-BCB13E7261D2}"/>
                  </a:ext>
                </a:extLst>
              </p:cNvPr>
              <p:cNvSpPr/>
              <p:nvPr/>
            </p:nvSpPr>
            <p:spPr>
              <a:xfrm>
                <a:off x="-361825" y="1895238"/>
                <a:ext cx="3682537" cy="124618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We might like to replace (</a:t>
                </a:r>
                <a:r>
                  <a:rPr lang="en-US" sz="16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600" dirty="0">
                    <a:solidFill>
                      <a:schemeClr val="tx1"/>
                    </a:solidFill>
                  </a:rPr>
                  <a:t>) by some edge of cycle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? But how to find such an edge ?</a:t>
                </a:r>
              </a:p>
            </p:txBody>
          </p:sp>
        </mc:Choice>
        <mc:Fallback>
          <p:sp>
            <p:nvSpPr>
              <p:cNvPr id="17" name="Down Ribbon 47">
                <a:extLst>
                  <a:ext uri="{FF2B5EF4-FFF2-40B4-BE49-F238E27FC236}">
                    <a16:creationId xmlns:a16="http://schemas.microsoft.com/office/drawing/2014/main" id="{9E2E8022-D9F6-6B8C-1FDB-BCB13E726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1825" y="1895238"/>
                <a:ext cx="3682537" cy="124618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Down Ribbon 47">
                <a:extLst>
                  <a:ext uri="{FF2B5EF4-FFF2-40B4-BE49-F238E27FC236}">
                    <a16:creationId xmlns:a16="http://schemas.microsoft.com/office/drawing/2014/main" id="{9C90F588-454A-ACE3-AEF5-1665FC436B7E}"/>
                  </a:ext>
                </a:extLst>
              </p:cNvPr>
              <p:cNvSpPr/>
              <p:nvPr/>
            </p:nvSpPr>
            <p:spPr>
              <a:xfrm>
                <a:off x="-430712" y="1831247"/>
                <a:ext cx="3784522" cy="145600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Some edge(s) of cycle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might already be present in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So how to pick an edge from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to swap it with (</a:t>
                </a:r>
                <a:r>
                  <a:rPr lang="en-US" sz="16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600" dirty="0">
                    <a:solidFill>
                      <a:schemeClr val="tx1"/>
                    </a:solidFill>
                  </a:rPr>
                  <a:t>) to get another spanning tree.</a:t>
                </a:r>
              </a:p>
            </p:txBody>
          </p:sp>
        </mc:Choice>
        <mc:Fallback>
          <p:sp>
            <p:nvSpPr>
              <p:cNvPr id="18" name="Down Ribbon 47">
                <a:extLst>
                  <a:ext uri="{FF2B5EF4-FFF2-40B4-BE49-F238E27FC236}">
                    <a16:creationId xmlns:a16="http://schemas.microsoft.com/office/drawing/2014/main" id="{9C90F588-454A-ACE3-AEF5-1665FC436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0712" y="1831247"/>
                <a:ext cx="3784522" cy="145600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6"/>
                <a:stretch>
                  <a:fillRect b="-78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17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7" grpId="0" animBg="1"/>
      <p:bldP spid="17" grpId="1" animBg="1"/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Fundamental Cycles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Definition: </a:t>
            </a:r>
            <a:r>
              <a:rPr lang="en-US" sz="1800" dirty="0"/>
              <a:t>For an undirected graph (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,</a:t>
            </a:r>
            <a:r>
              <a:rPr lang="en-US" sz="1800" b="1" dirty="0">
                <a:solidFill>
                  <a:srgbClr val="0070C0"/>
                </a:solidFill>
              </a:rPr>
              <a:t>E</a:t>
            </a:r>
            <a:r>
              <a:rPr lang="en-US" sz="1800" dirty="0"/>
              <a:t>), </a:t>
            </a:r>
          </a:p>
          <a:p>
            <a:pPr marL="0" indent="0">
              <a:buNone/>
            </a:pPr>
            <a:r>
              <a:rPr lang="en-US" sz="1800" dirty="0"/>
              <a:t>A spanning tree is a </a:t>
            </a:r>
            <a:r>
              <a:rPr lang="en-US" sz="1800" b="1" dirty="0" err="1"/>
              <a:t>subgraph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,</a:t>
            </a:r>
            <a:r>
              <a:rPr lang="en-US" sz="1800" b="1" dirty="0">
                <a:solidFill>
                  <a:srgbClr val="0070C0"/>
                </a:solidFill>
              </a:rPr>
              <a:t>E’</a:t>
            </a:r>
            <a:r>
              <a:rPr lang="en-US" sz="1800" dirty="0"/>
              <a:t>), </a:t>
            </a:r>
            <a:r>
              <a:rPr lang="en-US" sz="1800" b="1" dirty="0">
                <a:solidFill>
                  <a:srgbClr val="0070C0"/>
                </a:solidFill>
              </a:rPr>
              <a:t>E’ </a:t>
            </a:r>
            <a:r>
              <a:rPr lang="en-US" sz="1800" b="1" dirty="0">
                <a:latin typeface="Cambria Math"/>
                <a:ea typeface="Cambria Math"/>
              </a:rPr>
              <a:t>⊆</a:t>
            </a:r>
            <a:r>
              <a:rPr lang="en-US" sz="1800" b="1" dirty="0">
                <a:solidFill>
                  <a:srgbClr val="0070C0"/>
                </a:solidFill>
              </a:rPr>
              <a:t> E </a:t>
            </a:r>
            <a:r>
              <a:rPr lang="en-US" sz="1800" dirty="0"/>
              <a:t>which is a tree.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A07BF9-9830-2A4D-85CB-1CF8DCB58ECA}"/>
              </a:ext>
            </a:extLst>
          </p:cNvPr>
          <p:cNvSpPr/>
          <p:nvPr/>
        </p:nvSpPr>
        <p:spPr>
          <a:xfrm>
            <a:off x="3945194" y="1430992"/>
            <a:ext cx="290673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943F7E-FC68-E44E-8A25-729DB7A6E7B0}"/>
              </a:ext>
            </a:extLst>
          </p:cNvPr>
          <p:cNvGrpSpPr/>
          <p:nvPr/>
        </p:nvGrpSpPr>
        <p:grpSpPr>
          <a:xfrm>
            <a:off x="1295400" y="2438400"/>
            <a:ext cx="6140636" cy="2689318"/>
            <a:chOff x="1295400" y="3101882"/>
            <a:chExt cx="6140636" cy="268931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47FB80-8802-C845-89DA-D3E05DB5F89B}"/>
                </a:ext>
              </a:extLst>
            </p:cNvPr>
            <p:cNvCxnSpPr/>
            <p:nvPr/>
          </p:nvCxnSpPr>
          <p:spPr>
            <a:xfrm>
              <a:off x="1470118" y="3482882"/>
              <a:ext cx="1295400" cy="152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A5F217-B894-3D42-B2C9-A06C7F297E38}"/>
                </a:ext>
              </a:extLst>
            </p:cNvPr>
            <p:cNvCxnSpPr/>
            <p:nvPr/>
          </p:nvCxnSpPr>
          <p:spPr>
            <a:xfrm>
              <a:off x="2841718" y="3711482"/>
              <a:ext cx="403318" cy="9367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8CE425-E9B2-0446-811A-B45A07690A2A}"/>
                </a:ext>
              </a:extLst>
            </p:cNvPr>
            <p:cNvCxnSpPr/>
            <p:nvPr/>
          </p:nvCxnSpPr>
          <p:spPr>
            <a:xfrm flipH="1">
              <a:off x="2232118" y="4755964"/>
              <a:ext cx="1012918" cy="7843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C36F722-F1E1-EF44-B28E-76569D17DC16}"/>
                </a:ext>
              </a:extLst>
            </p:cNvPr>
            <p:cNvCxnSpPr/>
            <p:nvPr/>
          </p:nvCxnSpPr>
          <p:spPr>
            <a:xfrm>
              <a:off x="4191000" y="3155764"/>
              <a:ext cx="1035236" cy="27323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C60F7DE-34E4-0F44-ACF5-8E4AD8DA865E}"/>
                </a:ext>
              </a:extLst>
            </p:cNvPr>
            <p:cNvCxnSpPr/>
            <p:nvPr/>
          </p:nvCxnSpPr>
          <p:spPr>
            <a:xfrm flipH="1">
              <a:off x="3070318" y="4755964"/>
              <a:ext cx="282482" cy="10129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6DF832F-435E-A846-B8EC-9745373F9BE2}"/>
                </a:ext>
              </a:extLst>
            </p:cNvPr>
            <p:cNvCxnSpPr/>
            <p:nvPr/>
          </p:nvCxnSpPr>
          <p:spPr>
            <a:xfrm flipV="1">
              <a:off x="2895600" y="3101882"/>
              <a:ext cx="1165318" cy="4795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F63538-E40F-734D-975F-F477FFC51F5C}"/>
                </a:ext>
              </a:extLst>
            </p:cNvPr>
            <p:cNvCxnSpPr/>
            <p:nvPr/>
          </p:nvCxnSpPr>
          <p:spPr>
            <a:xfrm flipV="1">
              <a:off x="5356318" y="3254282"/>
              <a:ext cx="1143000" cy="2286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1407B0C-CF21-1C44-ADDC-811B793A5A95}"/>
                </a:ext>
              </a:extLst>
            </p:cNvPr>
            <p:cNvCxnSpPr/>
            <p:nvPr/>
          </p:nvCxnSpPr>
          <p:spPr>
            <a:xfrm>
              <a:off x="6629400" y="3308164"/>
              <a:ext cx="806636" cy="65423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2BBD5EE-E56F-7E45-A83D-244546161961}"/>
                </a:ext>
              </a:extLst>
            </p:cNvPr>
            <p:cNvCxnSpPr/>
            <p:nvPr/>
          </p:nvCxnSpPr>
          <p:spPr>
            <a:xfrm flipH="1" flipV="1">
              <a:off x="5584918" y="4625882"/>
              <a:ext cx="1143000" cy="2286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0545630-9500-974C-8D30-CB46EB0F789F}"/>
                </a:ext>
              </a:extLst>
            </p:cNvPr>
            <p:cNvCxnSpPr/>
            <p:nvPr/>
          </p:nvCxnSpPr>
          <p:spPr>
            <a:xfrm flipH="1" flipV="1">
              <a:off x="5584918" y="4625882"/>
              <a:ext cx="609600" cy="914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1736A46-927F-6840-8C0C-977B10768F30}"/>
                </a:ext>
              </a:extLst>
            </p:cNvPr>
            <p:cNvCxnSpPr/>
            <p:nvPr/>
          </p:nvCxnSpPr>
          <p:spPr>
            <a:xfrm flipV="1">
              <a:off x="4441918" y="4298764"/>
              <a:ext cx="130082" cy="10891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F7C687-886B-024A-B838-70FA8CEE34EE}"/>
                </a:ext>
              </a:extLst>
            </p:cNvPr>
            <p:cNvCxnSpPr/>
            <p:nvPr/>
          </p:nvCxnSpPr>
          <p:spPr>
            <a:xfrm>
              <a:off x="4572000" y="4298764"/>
              <a:ext cx="936718" cy="2509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D11076B-3080-3D4E-B447-349B4D023665}"/>
                </a:ext>
              </a:extLst>
            </p:cNvPr>
            <p:cNvCxnSpPr/>
            <p:nvPr/>
          </p:nvCxnSpPr>
          <p:spPr>
            <a:xfrm flipH="1">
              <a:off x="3124200" y="5464082"/>
              <a:ext cx="1241518" cy="3271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064FCCE-0750-3641-A594-AD0A0AD22934}"/>
                </a:ext>
              </a:extLst>
            </p:cNvPr>
            <p:cNvCxnSpPr/>
            <p:nvPr/>
          </p:nvCxnSpPr>
          <p:spPr>
            <a:xfrm flipH="1">
              <a:off x="1295400" y="3689164"/>
              <a:ext cx="1492436" cy="126383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B9B703-F592-2C45-89CC-F463EC5A8576}"/>
                  </a:ext>
                </a:extLst>
              </p:cNvPr>
              <p:cNvSpPr txBox="1"/>
              <p:nvPr/>
            </p:nvSpPr>
            <p:spPr>
              <a:xfrm>
                <a:off x="3727303" y="6183868"/>
                <a:ext cx="271407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𝒎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dirty="0"/>
                  <a:t> non-tree edges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B9B703-F592-2C45-89CC-F463EC5A8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303" y="6183868"/>
                <a:ext cx="2714076" cy="369332"/>
              </a:xfrm>
              <a:prstGeom prst="rect">
                <a:avLst/>
              </a:prstGeom>
              <a:blipFill>
                <a:blip r:embed="rId2"/>
                <a:stretch>
                  <a:fillRect t="-6667" r="-9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4647AF4-FD21-AF48-82B5-6C20271339FB}"/>
                  </a:ext>
                </a:extLst>
              </p:cNvPr>
              <p:cNvSpPr txBox="1"/>
              <p:nvPr/>
            </p:nvSpPr>
            <p:spPr>
              <a:xfrm>
                <a:off x="3749621" y="5528621"/>
                <a:ext cx="1787541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dirty="0"/>
                  <a:t> tree edges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4647AF4-FD21-AF48-82B5-6C2027133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621" y="5528621"/>
                <a:ext cx="1787541" cy="369332"/>
              </a:xfrm>
              <a:prstGeom prst="rect">
                <a:avLst/>
              </a:prstGeom>
              <a:blipFill>
                <a:blip r:embed="rId3"/>
                <a:stretch>
                  <a:fillRect t="-6250" r="-1399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A324AF-0F94-664E-5699-41EB6921D783}"/>
                  </a:ext>
                </a:extLst>
              </p:cNvPr>
              <p:cNvSpPr txBox="1"/>
              <p:nvPr/>
            </p:nvSpPr>
            <p:spPr>
              <a:xfrm>
                <a:off x="472146" y="3450616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A324AF-0F94-664E-5699-41EB6921D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46" y="3450616"/>
                <a:ext cx="3818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42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05" grpId="0" animBg="1"/>
      <p:bldP spid="49" grpId="0" animBg="1"/>
      <p:bldP spid="22" grpId="0" animBg="1"/>
      <p:bldP spid="74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Fundamental Cycles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4582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Definition: </a:t>
                </a:r>
                <a:r>
                  <a:rPr lang="en-US" sz="1800" dirty="0"/>
                  <a:t>For an undirected graph 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</a:t>
                </a:r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 spanning tree is a </a:t>
                </a:r>
                <a:r>
                  <a:rPr lang="en-US" sz="1800" b="1" dirty="0" err="1"/>
                  <a:t>subgraph</a:t>
                </a:r>
                <a:r>
                  <a:rPr lang="en-US" sz="1800" dirty="0"/>
                  <a:t> 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E’</a:t>
                </a:r>
                <a:r>
                  <a:rPr lang="en-US" sz="1800" dirty="0"/>
                  <a:t>),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E’ </a:t>
                </a:r>
                <a:r>
                  <a:rPr lang="en-US" sz="1800" b="1" dirty="0">
                    <a:latin typeface="Cambria Math"/>
                    <a:ea typeface="Cambria Math"/>
                  </a:rPr>
                  <a:t>⊆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E </a:t>
                </a:r>
                <a:r>
                  <a:rPr lang="en-US" sz="1800" dirty="0"/>
                  <a:t>which is a tree.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Each non tree edge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define a unique cycle. Can you spot them ?</a:t>
                </a:r>
              </a:p>
              <a:p>
                <a:pPr marL="0" indent="0">
                  <a:buNone/>
                </a:pPr>
                <a:r>
                  <a:rPr lang="en-US" sz="2000" dirty="0"/>
                  <a:t>These cycles are called fundamental cycles induced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total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such cycles.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458200" cy="5410200"/>
              </a:xfrm>
              <a:blipFill>
                <a:blip r:embed="rId2"/>
                <a:stretch>
                  <a:fillRect l="-720" t="-5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943F7E-FC68-E44E-8A25-729DB7A6E7B0}"/>
              </a:ext>
            </a:extLst>
          </p:cNvPr>
          <p:cNvGrpSpPr/>
          <p:nvPr/>
        </p:nvGrpSpPr>
        <p:grpSpPr>
          <a:xfrm>
            <a:off x="1295400" y="2438400"/>
            <a:ext cx="6140636" cy="2689318"/>
            <a:chOff x="1295400" y="3101882"/>
            <a:chExt cx="6140636" cy="268931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47FB80-8802-C845-89DA-D3E05DB5F89B}"/>
                </a:ext>
              </a:extLst>
            </p:cNvPr>
            <p:cNvCxnSpPr/>
            <p:nvPr/>
          </p:nvCxnSpPr>
          <p:spPr>
            <a:xfrm>
              <a:off x="1470118" y="3482882"/>
              <a:ext cx="1295400" cy="152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A5F217-B894-3D42-B2C9-A06C7F297E38}"/>
                </a:ext>
              </a:extLst>
            </p:cNvPr>
            <p:cNvCxnSpPr/>
            <p:nvPr/>
          </p:nvCxnSpPr>
          <p:spPr>
            <a:xfrm>
              <a:off x="2841718" y="3711482"/>
              <a:ext cx="403318" cy="9367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8CE425-E9B2-0446-811A-B45A07690A2A}"/>
                </a:ext>
              </a:extLst>
            </p:cNvPr>
            <p:cNvCxnSpPr/>
            <p:nvPr/>
          </p:nvCxnSpPr>
          <p:spPr>
            <a:xfrm flipH="1">
              <a:off x="2232118" y="4755964"/>
              <a:ext cx="1012918" cy="7843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C36F722-F1E1-EF44-B28E-76569D17DC16}"/>
                </a:ext>
              </a:extLst>
            </p:cNvPr>
            <p:cNvCxnSpPr/>
            <p:nvPr/>
          </p:nvCxnSpPr>
          <p:spPr>
            <a:xfrm>
              <a:off x="4191000" y="3155764"/>
              <a:ext cx="1035236" cy="27323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C60F7DE-34E4-0F44-ACF5-8E4AD8DA865E}"/>
                </a:ext>
              </a:extLst>
            </p:cNvPr>
            <p:cNvCxnSpPr/>
            <p:nvPr/>
          </p:nvCxnSpPr>
          <p:spPr>
            <a:xfrm flipH="1">
              <a:off x="3070318" y="4755964"/>
              <a:ext cx="282482" cy="10129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6DF832F-435E-A846-B8EC-9745373F9BE2}"/>
                </a:ext>
              </a:extLst>
            </p:cNvPr>
            <p:cNvCxnSpPr/>
            <p:nvPr/>
          </p:nvCxnSpPr>
          <p:spPr>
            <a:xfrm flipV="1">
              <a:off x="2895600" y="3101882"/>
              <a:ext cx="1165318" cy="4795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F63538-E40F-734D-975F-F477FFC51F5C}"/>
                </a:ext>
              </a:extLst>
            </p:cNvPr>
            <p:cNvCxnSpPr/>
            <p:nvPr/>
          </p:nvCxnSpPr>
          <p:spPr>
            <a:xfrm flipV="1">
              <a:off x="5356318" y="3254282"/>
              <a:ext cx="1143000" cy="2286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1407B0C-CF21-1C44-ADDC-811B793A5A95}"/>
                </a:ext>
              </a:extLst>
            </p:cNvPr>
            <p:cNvCxnSpPr/>
            <p:nvPr/>
          </p:nvCxnSpPr>
          <p:spPr>
            <a:xfrm>
              <a:off x="6629400" y="3308164"/>
              <a:ext cx="806636" cy="65423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2BBD5EE-E56F-7E45-A83D-244546161961}"/>
                </a:ext>
              </a:extLst>
            </p:cNvPr>
            <p:cNvCxnSpPr/>
            <p:nvPr/>
          </p:nvCxnSpPr>
          <p:spPr>
            <a:xfrm flipH="1" flipV="1">
              <a:off x="5584918" y="4625882"/>
              <a:ext cx="1143000" cy="2286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0545630-9500-974C-8D30-CB46EB0F789F}"/>
                </a:ext>
              </a:extLst>
            </p:cNvPr>
            <p:cNvCxnSpPr/>
            <p:nvPr/>
          </p:nvCxnSpPr>
          <p:spPr>
            <a:xfrm flipH="1" flipV="1">
              <a:off x="5584918" y="4625882"/>
              <a:ext cx="609600" cy="914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1736A46-927F-6840-8C0C-977B10768F30}"/>
                </a:ext>
              </a:extLst>
            </p:cNvPr>
            <p:cNvCxnSpPr/>
            <p:nvPr/>
          </p:nvCxnSpPr>
          <p:spPr>
            <a:xfrm flipV="1">
              <a:off x="4441918" y="4298764"/>
              <a:ext cx="130082" cy="10891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F7C687-886B-024A-B838-70FA8CEE34EE}"/>
                </a:ext>
              </a:extLst>
            </p:cNvPr>
            <p:cNvCxnSpPr/>
            <p:nvPr/>
          </p:nvCxnSpPr>
          <p:spPr>
            <a:xfrm>
              <a:off x="4572000" y="4298764"/>
              <a:ext cx="936718" cy="2509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D11076B-3080-3D4E-B447-349B4D023665}"/>
                </a:ext>
              </a:extLst>
            </p:cNvPr>
            <p:cNvCxnSpPr/>
            <p:nvPr/>
          </p:nvCxnSpPr>
          <p:spPr>
            <a:xfrm flipH="1">
              <a:off x="3124200" y="5464082"/>
              <a:ext cx="1241518" cy="3271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064FCCE-0750-3641-A594-AD0A0AD22934}"/>
                </a:ext>
              </a:extLst>
            </p:cNvPr>
            <p:cNvCxnSpPr/>
            <p:nvPr/>
          </p:nvCxnSpPr>
          <p:spPr>
            <a:xfrm flipH="1">
              <a:off x="1295400" y="3689164"/>
              <a:ext cx="1492436" cy="126383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7D9D5798-3F2D-5541-8C87-F57E0344878C}"/>
              </a:ext>
            </a:extLst>
          </p:cNvPr>
          <p:cNvSpPr txBox="1"/>
          <p:nvPr/>
        </p:nvSpPr>
        <p:spPr>
          <a:xfrm>
            <a:off x="1038616" y="23048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076486-936C-9F40-B449-0C33321BCDBD}"/>
              </a:ext>
            </a:extLst>
          </p:cNvPr>
          <p:cNvSpPr txBox="1"/>
          <p:nvPr/>
        </p:nvSpPr>
        <p:spPr>
          <a:xfrm>
            <a:off x="6528302" y="215047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AD27B2-DA3E-4AB1-4E3B-E3BFA9098FB3}"/>
                  </a:ext>
                </a:extLst>
              </p:cNvPr>
              <p:cNvSpPr txBox="1"/>
              <p:nvPr/>
            </p:nvSpPr>
            <p:spPr>
              <a:xfrm>
                <a:off x="472146" y="3450616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AD27B2-DA3E-4AB1-4E3B-E3BFA9098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46" y="3450616"/>
                <a:ext cx="3818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FAC1CAE-6B14-44FC-F548-2EE772A8574F}"/>
              </a:ext>
            </a:extLst>
          </p:cNvPr>
          <p:cNvGrpSpPr/>
          <p:nvPr/>
        </p:nvGrpSpPr>
        <p:grpSpPr>
          <a:xfrm>
            <a:off x="1371600" y="2014239"/>
            <a:ext cx="5140712" cy="957561"/>
            <a:chOff x="1371600" y="2014239"/>
            <a:chExt cx="5140712" cy="957561"/>
          </a:xfrm>
        </p:grpSpPr>
        <p:sp>
          <p:nvSpPr>
            <p:cNvPr id="25" name="Freeform 104">
              <a:extLst>
                <a:ext uri="{FF2B5EF4-FFF2-40B4-BE49-F238E27FC236}">
                  <a16:creationId xmlns:a16="http://schemas.microsoft.com/office/drawing/2014/main" id="{45E85DC0-F956-9A1D-0FB4-6B009E488200}"/>
                </a:ext>
              </a:extLst>
            </p:cNvPr>
            <p:cNvSpPr/>
            <p:nvPr/>
          </p:nvSpPr>
          <p:spPr>
            <a:xfrm>
              <a:off x="1371600" y="2014239"/>
              <a:ext cx="5140712" cy="728961"/>
            </a:xfrm>
            <a:custGeom>
              <a:avLst/>
              <a:gdLst>
                <a:gd name="connsiteX0" fmla="*/ 0 w 5140712"/>
                <a:gd name="connsiteY0" fmla="*/ 728961 h 728961"/>
                <a:gd name="connsiteX1" fmla="*/ 1616926 w 5140712"/>
                <a:gd name="connsiteY1" fmla="*/ 48737 h 728961"/>
                <a:gd name="connsiteX2" fmla="*/ 3356517 w 5140712"/>
                <a:gd name="connsiteY2" fmla="*/ 104493 h 728961"/>
                <a:gd name="connsiteX3" fmla="*/ 5140712 w 5140712"/>
                <a:gd name="connsiteY3" fmla="*/ 505937 h 72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712" h="728961">
                  <a:moveTo>
                    <a:pt x="0" y="728961"/>
                  </a:moveTo>
                  <a:cubicBezTo>
                    <a:pt x="528753" y="440888"/>
                    <a:pt x="1057506" y="152815"/>
                    <a:pt x="1616926" y="48737"/>
                  </a:cubicBezTo>
                  <a:cubicBezTo>
                    <a:pt x="2176346" y="-55341"/>
                    <a:pt x="2769219" y="28293"/>
                    <a:pt x="3356517" y="104493"/>
                  </a:cubicBezTo>
                  <a:cubicBezTo>
                    <a:pt x="3943815" y="180693"/>
                    <a:pt x="4542263" y="343315"/>
                    <a:pt x="5140712" y="505937"/>
                  </a:cubicBez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17D9B29-B137-D56F-4EC7-86819021B9AE}"/>
                </a:ext>
              </a:extLst>
            </p:cNvPr>
            <p:cNvCxnSpPr/>
            <p:nvPr/>
          </p:nvCxnSpPr>
          <p:spPr>
            <a:xfrm>
              <a:off x="1447800" y="2819400"/>
              <a:ext cx="129540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B9CCD3-F024-CCDA-1E83-C7172838CBE0}"/>
                </a:ext>
              </a:extLst>
            </p:cNvPr>
            <p:cNvCxnSpPr/>
            <p:nvPr/>
          </p:nvCxnSpPr>
          <p:spPr>
            <a:xfrm>
              <a:off x="4168682" y="2492282"/>
              <a:ext cx="1035236" cy="27323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215C0D4-E932-B718-FFB8-F2C03826EB2E}"/>
                </a:ext>
              </a:extLst>
            </p:cNvPr>
            <p:cNvCxnSpPr/>
            <p:nvPr/>
          </p:nvCxnSpPr>
          <p:spPr>
            <a:xfrm flipV="1">
              <a:off x="2873282" y="2438400"/>
              <a:ext cx="1165318" cy="47951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3E02DC7-5C59-CD54-65FB-DE4876F9D5F7}"/>
                </a:ext>
              </a:extLst>
            </p:cNvPr>
            <p:cNvCxnSpPr/>
            <p:nvPr/>
          </p:nvCxnSpPr>
          <p:spPr>
            <a:xfrm flipV="1">
              <a:off x="5334000" y="2590800"/>
              <a:ext cx="1143000" cy="2286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567B7F-7532-E2D7-E4E7-F6EE6E9E8423}"/>
              </a:ext>
            </a:extLst>
          </p:cNvPr>
          <p:cNvGrpSpPr/>
          <p:nvPr/>
        </p:nvGrpSpPr>
        <p:grpSpPr>
          <a:xfrm>
            <a:off x="5584918" y="3946618"/>
            <a:ext cx="1196882" cy="938026"/>
            <a:chOff x="5737318" y="4091174"/>
            <a:chExt cx="1196882" cy="93802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0FE4C59-1416-39F9-0610-4CB33B8F872B}"/>
                </a:ext>
              </a:extLst>
            </p:cNvPr>
            <p:cNvCxnSpPr/>
            <p:nvPr/>
          </p:nvCxnSpPr>
          <p:spPr>
            <a:xfrm flipH="1" flipV="1">
              <a:off x="5737318" y="4091174"/>
              <a:ext cx="1143000" cy="2286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F19302-A05B-1960-4746-23BD3C003F70}"/>
                </a:ext>
              </a:extLst>
            </p:cNvPr>
            <p:cNvCxnSpPr/>
            <p:nvPr/>
          </p:nvCxnSpPr>
          <p:spPr>
            <a:xfrm flipH="1" flipV="1">
              <a:off x="5737318" y="4114800"/>
              <a:ext cx="609600" cy="914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7E657DD-567D-9FA9-0DE8-8EBADDF663DA}"/>
                </a:ext>
              </a:extLst>
            </p:cNvPr>
            <p:cNvCxnSpPr/>
            <p:nvPr/>
          </p:nvCxnSpPr>
          <p:spPr>
            <a:xfrm flipV="1">
              <a:off x="6324600" y="4411756"/>
              <a:ext cx="609600" cy="6096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C5B1BB8-1A1B-0187-7C7F-2460D911B40A}"/>
              </a:ext>
            </a:extLst>
          </p:cNvPr>
          <p:cNvGrpSpPr/>
          <p:nvPr/>
        </p:nvGrpSpPr>
        <p:grpSpPr>
          <a:xfrm>
            <a:off x="1279618" y="3025682"/>
            <a:ext cx="1965418" cy="1866900"/>
            <a:chOff x="1279618" y="3025682"/>
            <a:chExt cx="1965418" cy="18669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7B4AF1A-8D24-2102-C712-78066F144939}"/>
                </a:ext>
              </a:extLst>
            </p:cNvPr>
            <p:cNvCxnSpPr/>
            <p:nvPr/>
          </p:nvCxnSpPr>
          <p:spPr>
            <a:xfrm>
              <a:off x="1279618" y="4390746"/>
              <a:ext cx="882836" cy="50183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8136F9F-5355-52EC-7BF6-ADD0FE86CB31}"/>
                </a:ext>
              </a:extLst>
            </p:cNvPr>
            <p:cNvCxnSpPr/>
            <p:nvPr/>
          </p:nvCxnSpPr>
          <p:spPr>
            <a:xfrm>
              <a:off x="2841718" y="3048000"/>
              <a:ext cx="403318" cy="93671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C1D2C56-8EC0-5C05-8BC6-527FB41012D6}"/>
                </a:ext>
              </a:extLst>
            </p:cNvPr>
            <p:cNvCxnSpPr/>
            <p:nvPr/>
          </p:nvCxnSpPr>
          <p:spPr>
            <a:xfrm flipH="1">
              <a:off x="2232118" y="4092482"/>
              <a:ext cx="1012918" cy="78431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2291A23-DE5E-59E7-C9E1-4F423B75BD61}"/>
                </a:ext>
              </a:extLst>
            </p:cNvPr>
            <p:cNvCxnSpPr/>
            <p:nvPr/>
          </p:nvCxnSpPr>
          <p:spPr>
            <a:xfrm flipH="1">
              <a:off x="1295400" y="3025682"/>
              <a:ext cx="1492436" cy="126383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C7518B6-2EB2-2397-DE6C-1CDABE0D49EE}"/>
              </a:ext>
            </a:extLst>
          </p:cNvPr>
          <p:cNvSpPr txBox="1"/>
          <p:nvPr/>
        </p:nvSpPr>
        <p:spPr>
          <a:xfrm>
            <a:off x="6315986" y="48445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640D89-D652-AEA3-9B8E-16DA37011860}"/>
              </a:ext>
            </a:extLst>
          </p:cNvPr>
          <p:cNvSpPr txBox="1"/>
          <p:nvPr/>
        </p:nvSpPr>
        <p:spPr>
          <a:xfrm>
            <a:off x="6907230" y="415122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912C52-107C-6A2A-0E9A-FE2D18DF0EAC}"/>
              </a:ext>
            </a:extLst>
          </p:cNvPr>
          <p:cNvSpPr txBox="1"/>
          <p:nvPr/>
        </p:nvSpPr>
        <p:spPr>
          <a:xfrm>
            <a:off x="762000" y="42747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7DD5A2-684A-7635-33ED-46095663A208}"/>
              </a:ext>
            </a:extLst>
          </p:cNvPr>
          <p:cNvSpPr txBox="1"/>
          <p:nvPr/>
        </p:nvSpPr>
        <p:spPr>
          <a:xfrm>
            <a:off x="1856654" y="489258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45410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1" grpId="0"/>
      <p:bldP spid="71" grpId="1"/>
      <p:bldP spid="73" grpId="0"/>
      <p:bldP spid="73" grpId="1"/>
      <p:bldP spid="48" grpId="0"/>
      <p:bldP spid="48" grpId="1"/>
      <p:bldP spid="76" grpId="0"/>
      <p:bldP spid="76" grpId="1"/>
      <p:bldP spid="77" grpId="0"/>
      <p:bldP spid="77" grpId="1"/>
      <p:bldP spid="79" grpId="0"/>
      <p:bldP spid="7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13214</TotalTime>
  <Words>1448</Words>
  <Application>Microsoft Office PowerPoint</Application>
  <PresentationFormat>On-screen Show (4:3)</PresentationFormat>
  <Paragraphs>600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Office Theme</vt:lpstr>
      <vt:lpstr>Data Structures and Algorithms (ESO207A) </vt:lpstr>
      <vt:lpstr>Recap of the Previous Lecture</vt:lpstr>
      <vt:lpstr>Problem Description</vt:lpstr>
      <vt:lpstr>Two graph theoretic properties of MST</vt:lpstr>
      <vt:lpstr>Cut Property</vt:lpstr>
      <vt:lpstr>Cycle Property </vt:lpstr>
      <vt:lpstr>Proof of Cycle property</vt:lpstr>
      <vt:lpstr>Fundamental Cycles </vt:lpstr>
      <vt:lpstr>Fundamental Cycles </vt:lpstr>
      <vt:lpstr>Fundamental Cycles </vt:lpstr>
      <vt:lpstr>Fundamental Cycles </vt:lpstr>
      <vt:lpstr>Proof of Cycle property</vt:lpstr>
      <vt:lpstr>Proof of Cycle property</vt:lpstr>
      <vt:lpstr>Algorithm based on cut Property</vt:lpstr>
      <vt:lpstr>How to use cut property to compute a MST ?</vt:lpstr>
      <vt:lpstr>How to use cut property to compute a MST ?</vt:lpstr>
      <vt:lpstr>How to use cut property to compute a MST ?</vt:lpstr>
      <vt:lpstr>How to use cut property to compute a MST ?</vt:lpstr>
      <vt:lpstr>How to use cut property to compute a MST ?</vt:lpstr>
      <vt:lpstr>How to use cut property to compute a MST ?</vt:lpstr>
      <vt:lpstr>An Algorithm based on cut property   </vt:lpstr>
      <vt:lpstr>Algorithm based on cycle Property</vt:lpstr>
      <vt:lpstr>An Algorithm based on cycle property   Description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1227</cp:revision>
  <dcterms:created xsi:type="dcterms:W3CDTF">2011-12-03T04:13:03Z</dcterms:created>
  <dcterms:modified xsi:type="dcterms:W3CDTF">2022-11-04T10:45:01Z</dcterms:modified>
</cp:coreProperties>
</file>