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84" r:id="rId2"/>
    <p:sldId id="392" r:id="rId3"/>
    <p:sldId id="429" r:id="rId4"/>
    <p:sldId id="454" r:id="rId5"/>
    <p:sldId id="457" r:id="rId6"/>
    <p:sldId id="458" r:id="rId7"/>
    <p:sldId id="459" r:id="rId8"/>
    <p:sldId id="460" r:id="rId9"/>
    <p:sldId id="461" r:id="rId10"/>
    <p:sldId id="463" r:id="rId11"/>
    <p:sldId id="462" r:id="rId12"/>
    <p:sldId id="505" r:id="rId13"/>
    <p:sldId id="507" r:id="rId14"/>
    <p:sldId id="455" r:id="rId15"/>
    <p:sldId id="456" r:id="rId16"/>
    <p:sldId id="501" r:id="rId17"/>
    <p:sldId id="509" r:id="rId18"/>
    <p:sldId id="510" r:id="rId19"/>
    <p:sldId id="511" r:id="rId20"/>
    <p:sldId id="512" r:id="rId21"/>
    <p:sldId id="513" r:id="rId22"/>
    <p:sldId id="485" r:id="rId23"/>
    <p:sldId id="486" r:id="rId24"/>
    <p:sldId id="487" r:id="rId25"/>
    <p:sldId id="515" r:id="rId26"/>
    <p:sldId id="489" r:id="rId27"/>
    <p:sldId id="516" r:id="rId28"/>
    <p:sldId id="538" r:id="rId29"/>
    <p:sldId id="52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 autoAdjust="0"/>
    <p:restoredTop sz="94118" autoAdjust="0"/>
  </p:normalViewPr>
  <p:slideViewPr>
    <p:cSldViewPr>
      <p:cViewPr varScale="1">
        <p:scale>
          <a:sx n="72" d="100"/>
          <a:sy n="72" d="100"/>
        </p:scale>
        <p:origin x="8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8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10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36</a:t>
            </a: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Greedy Algorithms</a:t>
            </a:r>
            <a:r>
              <a:rPr lang="en-US" sz="2000" b="1" dirty="0">
                <a:solidFill>
                  <a:schemeClr val="tx1"/>
                </a:solidFill>
              </a:rPr>
              <a:t> – 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b="1" dirty="0">
                <a:solidFill>
                  <a:schemeClr val="tx1"/>
                </a:solidFill>
              </a:rPr>
              <a:t>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66C93556-77DE-474C-9E78-10AA0F82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Algorithm based on </a:t>
            </a:r>
            <a:r>
              <a:rPr lang="en-US" sz="3600" b="1" dirty="0">
                <a:solidFill>
                  <a:srgbClr val="7030A0"/>
                </a:solidFill>
              </a:rPr>
              <a:t>cut property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</a:t>
                </a:r>
                <a:r>
                  <a:rPr lang="en-US" sz="2000" dirty="0"/>
                  <a:t>Input:</a:t>
                </a:r>
                <a:r>
                  <a:rPr lang="en-US" sz="2000" b="1" dirty="0"/>
                  <a:t>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with </a:t>
                </a:r>
                <a:r>
                  <a:rPr lang="en-US" sz="2000" b="1" dirty="0"/>
                  <a:t>weights</a:t>
                </a:r>
                <a:r>
                  <a:rPr lang="en-US" sz="2000" dirty="0"/>
                  <a:t> on edges)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>
                    <a:latin typeface="Cambria Math"/>
                    <a:ea typeface="Cambria Math"/>
                  </a:rPr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ym typeface="Wingdings" pitchFamily="2" charset="2"/>
                  </a:rPr>
                  <a:t>{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>
                    <a:sym typeface="Wingdings" pitchFamily="2" charset="2"/>
                  </a:rPr>
                  <a:t>};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While (         ??    ) 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Compute the least weight edge from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cut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Let this edge be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/>
                  <a:t>), with 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/>
                  <a:t>ϵ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/>
                  <a:t>ϵ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400" b="1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∪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{(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x</a:t>
                </a:r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y</a:t>
                </a:r>
                <a:r>
                  <a:rPr lang="en-US" sz="1800" dirty="0">
                    <a:sym typeface="Wingdings" pitchFamily="2" charset="2"/>
                  </a:rPr>
                  <a:t>)};</a:t>
                </a:r>
                <a:endParaRPr lang="en-US" sz="180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∪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{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>
                    <a:sym typeface="Wingdings" pitchFamily="2" charset="2"/>
                  </a:rPr>
                  <a:t>};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Return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Number of iterations of the </a:t>
                </a:r>
                <a:r>
                  <a:rPr lang="en-US" sz="1800" b="1" dirty="0"/>
                  <a:t>While </a:t>
                </a:r>
                <a:r>
                  <a:rPr lang="en-US" sz="1800" dirty="0"/>
                  <a:t>loop</a:t>
                </a:r>
                <a:r>
                  <a:rPr lang="en-US" sz="1800" b="1" dirty="0"/>
                  <a:t> : 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??</a:t>
                </a:r>
                <a:endParaRPr lang="en-US" sz="1000" dirty="0"/>
              </a:p>
              <a:p>
                <a:pPr marL="0" indent="0">
                  <a:buNone/>
                </a:pPr>
                <a:r>
                  <a:rPr lang="en-US" sz="1800" dirty="0"/>
                  <a:t>Time spent in one iteration of While loop: </a:t>
                </a:r>
                <a:r>
                  <a:rPr lang="en-US" sz="1800" dirty="0">
                    <a:solidFill>
                      <a:srgbClr val="FF0000"/>
                    </a:solidFill>
                  </a:rPr>
                  <a:t>??</a:t>
                </a:r>
              </a:p>
              <a:p>
                <a:pPr>
                  <a:buFont typeface="Wingdings" pitchFamily="2" charset="2"/>
                  <a:buChar char="è"/>
                </a:pPr>
                <a:r>
                  <a:rPr lang="en-US" sz="1800" b="1" dirty="0"/>
                  <a:t>Running time</a:t>
                </a:r>
                <a:r>
                  <a:rPr lang="en-US" sz="1800" dirty="0"/>
                  <a:t> of the algorithm: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How to improve the running time to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 b="-1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51816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72699" y="5257800"/>
                <a:ext cx="732701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99" y="5257800"/>
                <a:ext cx="732701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r="-578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19600" y="5562600"/>
                <a:ext cx="68640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1600" dirty="0" smtClean="0"/>
                        <m:t>(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562600"/>
                <a:ext cx="68640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r="-619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1600" y="2785646"/>
                <a:ext cx="86523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&lt;&gt;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85646"/>
                <a:ext cx="865237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77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172464-4160-574C-9BEF-59FF1A73DCDF}"/>
              </a:ext>
            </a:extLst>
          </p:cNvPr>
          <p:cNvSpPr/>
          <p:nvPr/>
        </p:nvSpPr>
        <p:spPr>
          <a:xfrm>
            <a:off x="1371600" y="3129115"/>
            <a:ext cx="4572000" cy="376063"/>
          </a:xfrm>
          <a:prstGeom prst="roundRect">
            <a:avLst/>
          </a:pr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3600" dirty="0" err="1"/>
                  <a:t>th</a:t>
                </a:r>
                <a:r>
                  <a:rPr lang="en-US" sz="3600" dirty="0"/>
                  <a:t>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iteration</a:t>
                </a:r>
                <a:r>
                  <a:rPr lang="en-US" sz="3600" dirty="0"/>
                  <a:t> of the </a:t>
                </a:r>
                <a:r>
                  <a:rPr lang="en-US" sz="3600" b="1" dirty="0"/>
                  <a:t>while</a:t>
                </a:r>
                <a:r>
                  <a:rPr lang="en-US" sz="3600" dirty="0"/>
                  <a:t> loop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927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i="1" dirty="0">
                          <a:solidFill>
                            <a:srgbClr val="0070C0"/>
                          </a:solidFill>
                          <a:latin typeface="Cambria Math"/>
                        </a:rPr>
                        <m:t>=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the next vertex to be added to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92762"/>
              </a:xfrm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9B35BA-CD01-ED4D-8268-23B2D0F66501}"/>
                  </a:ext>
                </a:extLst>
              </p:cNvPr>
              <p:cNvSpPr txBox="1"/>
              <p:nvPr/>
            </p:nvSpPr>
            <p:spPr>
              <a:xfrm>
                <a:off x="5137559" y="4837471"/>
                <a:ext cx="3802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9B35BA-CD01-ED4D-8268-23B2D0F66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559" y="4837471"/>
                <a:ext cx="3802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EE9AAB9-34B6-CB4A-B459-46A10D40CFF1}"/>
              </a:ext>
            </a:extLst>
          </p:cNvPr>
          <p:cNvGrpSpPr/>
          <p:nvPr/>
        </p:nvGrpSpPr>
        <p:grpSpPr>
          <a:xfrm>
            <a:off x="2590800" y="1981200"/>
            <a:ext cx="4419600" cy="2743200"/>
            <a:chOff x="2590800" y="1981200"/>
            <a:chExt cx="4419600" cy="2743200"/>
          </a:xfrm>
        </p:grpSpPr>
        <p:grpSp>
          <p:nvGrpSpPr>
            <p:cNvPr id="76" name="Group 75"/>
            <p:cNvGrpSpPr/>
            <p:nvPr/>
          </p:nvGrpSpPr>
          <p:grpSpPr>
            <a:xfrm>
              <a:off x="2590800" y="2209800"/>
              <a:ext cx="4419600" cy="2514600"/>
              <a:chOff x="2590800" y="2209800"/>
              <a:chExt cx="4419600" cy="2514600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6705600" y="3200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5052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9624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191000" y="4572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705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858000" y="2209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5908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337075" y="2362200"/>
              <a:ext cx="1828800" cy="2057400"/>
              <a:chOff x="3352800" y="1752600"/>
              <a:chExt cx="1828800" cy="2057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191000" y="2895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352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740125" y="36576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D12AB34-E35B-5A4A-9A12-01EF7EBB916C}"/>
                </a:ext>
              </a:extLst>
            </p:cNvPr>
            <p:cNvSpPr/>
            <p:nvPr/>
          </p:nvSpPr>
          <p:spPr>
            <a:xfrm>
              <a:off x="2590800" y="4114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007116C-6717-BF47-AF2F-28AB8F6BE79D}"/>
                </a:ext>
              </a:extLst>
            </p:cNvPr>
            <p:cNvSpPr/>
            <p:nvPr/>
          </p:nvSpPr>
          <p:spPr>
            <a:xfrm>
              <a:off x="38100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A6B24A01-D5F8-3E48-BB2F-2CAD2A8319A6}"/>
              </a:ext>
            </a:extLst>
          </p:cNvPr>
          <p:cNvSpPr/>
          <p:nvPr/>
        </p:nvSpPr>
        <p:spPr>
          <a:xfrm>
            <a:off x="5175275" y="23622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9F582EE-E46A-984D-AD05-C9B1C94EE193}"/>
              </a:ext>
            </a:extLst>
          </p:cNvPr>
          <p:cNvGrpSpPr/>
          <p:nvPr/>
        </p:nvGrpSpPr>
        <p:grpSpPr>
          <a:xfrm>
            <a:off x="4337075" y="2362200"/>
            <a:ext cx="1828800" cy="2057400"/>
            <a:chOff x="3352800" y="1752600"/>
            <a:chExt cx="1828800" cy="20574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DE6B5A9-BED1-3A41-81F3-5DB7C72333DB}"/>
                </a:ext>
              </a:extLst>
            </p:cNvPr>
            <p:cNvGrpSpPr/>
            <p:nvPr/>
          </p:nvGrpSpPr>
          <p:grpSpPr>
            <a:xfrm>
              <a:off x="4321082" y="1882682"/>
              <a:ext cx="860518" cy="555718"/>
              <a:chOff x="4321082" y="1882682"/>
              <a:chExt cx="860518" cy="555718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8DE61AB3-7822-0F41-A754-DD71DE789E2D}"/>
                  </a:ext>
                </a:extLst>
              </p:cNvPr>
              <p:cNvCxnSpPr>
                <a:stCxn id="104" idx="5"/>
                <a:endCxn id="113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593FD350-896E-824B-A571-6BFEEE7D6B40}"/>
                  </a:ext>
                </a:extLst>
              </p:cNvPr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F9F2A4E-E820-794A-B944-8DFA739F658E}"/>
                </a:ext>
              </a:extLst>
            </p:cNvPr>
            <p:cNvGrpSpPr/>
            <p:nvPr/>
          </p:nvGrpSpPr>
          <p:grpSpPr>
            <a:xfrm>
              <a:off x="4191000" y="2416082"/>
              <a:ext cx="860518" cy="631918"/>
              <a:chOff x="2819400" y="2644682"/>
              <a:chExt cx="860518" cy="631918"/>
            </a:xfrm>
          </p:grpSpPr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808A782-F6E1-C649-B7E8-250A057FB7C9}"/>
                  </a:ext>
                </a:extLst>
              </p:cNvPr>
              <p:cNvCxnSpPr>
                <a:cxnSpLocks/>
                <a:stCxn id="113" idx="3"/>
                <a:endCxn id="109" idx="7"/>
              </p:cNvCxnSpPr>
              <p:nvPr/>
            </p:nvCxnSpPr>
            <p:spPr>
              <a:xfrm flipH="1">
                <a:off x="2949482" y="2644682"/>
                <a:ext cx="730436" cy="501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7D8A8AA-61F1-8D48-9A2D-181BC12FD6AF}"/>
                  </a:ext>
                </a:extLst>
              </p:cNvPr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F80F466-2545-6C49-B06F-A3E524AD25CD}"/>
                </a:ext>
              </a:extLst>
            </p:cNvPr>
            <p:cNvSpPr/>
            <p:nvPr/>
          </p:nvSpPr>
          <p:spPr>
            <a:xfrm>
              <a:off x="4191000" y="1752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5FD122A-79FA-EC43-B9ED-057B7B47EBA6}"/>
                </a:ext>
              </a:extLst>
            </p:cNvPr>
            <p:cNvGrpSpPr/>
            <p:nvPr/>
          </p:nvGrpSpPr>
          <p:grpSpPr>
            <a:xfrm>
              <a:off x="3352800" y="1828800"/>
              <a:ext cx="838200" cy="685800"/>
              <a:chOff x="2819400" y="2590800"/>
              <a:chExt cx="838200" cy="68580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E4892D4-88D4-3544-A97D-47D2A619B78E}"/>
                  </a:ext>
                </a:extLst>
              </p:cNvPr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1AC6B32C-8908-054B-AD4D-81A8DA6A989A}"/>
                  </a:ext>
                </a:extLst>
              </p:cNvPr>
              <p:cNvCxnSpPr>
                <a:cxnSpLocks/>
                <a:endCxn id="102" idx="7"/>
              </p:cNvCxnSpPr>
              <p:nvPr/>
            </p:nvCxnSpPr>
            <p:spPr>
              <a:xfrm flipH="1">
                <a:off x="2949482" y="2590800"/>
                <a:ext cx="708118" cy="5557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8807409-501A-C24F-9194-DC5C93BC702B}"/>
                </a:ext>
              </a:extLst>
            </p:cNvPr>
            <p:cNvGrpSpPr/>
            <p:nvPr/>
          </p:nvGrpSpPr>
          <p:grpSpPr>
            <a:xfrm>
              <a:off x="3740125" y="3048000"/>
              <a:ext cx="527075" cy="762000"/>
              <a:chOff x="3041675" y="2438400"/>
              <a:chExt cx="527075" cy="762000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44D8CC6-1797-F845-8DDC-9C4312CA3FAD}"/>
                  </a:ext>
                </a:extLst>
              </p:cNvPr>
              <p:cNvSpPr/>
              <p:nvPr/>
            </p:nvSpPr>
            <p:spPr>
              <a:xfrm>
                <a:off x="304167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C3306745-B091-754A-827F-1001DA855228}"/>
                  </a:ext>
                </a:extLst>
              </p:cNvPr>
              <p:cNvCxnSpPr>
                <a:cxnSpLocks/>
                <a:stCxn id="109" idx="4"/>
                <a:endCxn id="98" idx="7"/>
              </p:cNvCxnSpPr>
              <p:nvPr/>
            </p:nvCxnSpPr>
            <p:spPr>
              <a:xfrm flipH="1">
                <a:off x="3171757" y="2438400"/>
                <a:ext cx="396993" cy="6319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2C405E7-3F4C-094E-BF7E-FF77CABA6A9D}"/>
                  </a:ext>
                </a:extLst>
              </p:cNvPr>
              <p:cNvSpPr txBox="1"/>
              <p:nvPr/>
            </p:nvSpPr>
            <p:spPr>
              <a:xfrm>
                <a:off x="6629400" y="32882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2C405E7-3F4C-094E-BF7E-FF77CABA6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0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202A36D-FD60-3646-B3BC-C6EBF8AF7BAD}"/>
              </a:ext>
            </a:extLst>
          </p:cNvPr>
          <p:cNvGrpSpPr/>
          <p:nvPr/>
        </p:nvGrpSpPr>
        <p:grpSpPr>
          <a:xfrm>
            <a:off x="4397829" y="1781544"/>
            <a:ext cx="2437853" cy="1745974"/>
            <a:chOff x="4397829" y="1781544"/>
            <a:chExt cx="2437853" cy="1745974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8363758-6F63-9C40-BC9D-EF88C898E197}"/>
                </a:ext>
              </a:extLst>
            </p:cNvPr>
            <p:cNvCxnSpPr/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13984A3-C26B-1245-B6CC-8D0D778F8A1B}"/>
                </a:ext>
              </a:extLst>
            </p:cNvPr>
            <p:cNvCxnSpPr>
              <a:cxnSpLocks/>
              <a:stCxn id="109" idx="7"/>
            </p:cNvCxnSpPr>
            <p:nvPr/>
          </p:nvCxnSpPr>
          <p:spPr>
            <a:xfrm flipV="1">
              <a:off x="5305357" y="3330482"/>
              <a:ext cx="1422561" cy="19703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1D12429-2BD3-9A46-9C23-7FA1C8F62205}"/>
                </a:ext>
              </a:extLst>
            </p:cNvPr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2DCF5C62-4D41-4A4D-AC26-57512896DD91}"/>
                  </a:ext>
                </a:extLst>
              </p:cNvPr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AEA0D3B-EBE3-F94F-AF68-11F1CC38E2B7}"/>
                  </a:ext>
                </a:extLst>
              </p:cNvPr>
              <p:cNvCxnSpPr>
                <a:stCxn id="119" idx="6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2B2631-FA65-8544-B152-6DC543A0677E}"/>
              </a:ext>
            </a:extLst>
          </p:cNvPr>
          <p:cNvGrpSpPr/>
          <p:nvPr/>
        </p:nvGrpSpPr>
        <p:grpSpPr>
          <a:xfrm>
            <a:off x="2667000" y="2050864"/>
            <a:ext cx="4267200" cy="2238654"/>
            <a:chOff x="2667000" y="2050864"/>
            <a:chExt cx="4267200" cy="2238654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DD208C2-A22D-F54A-810F-0089D6DB43EC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>
              <a:off x="2727177" y="4191000"/>
              <a:ext cx="2019541" cy="9851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DC358D0-08F3-5C4D-8015-338B6E5E0D84}"/>
                </a:ext>
              </a:extLst>
            </p:cNvPr>
            <p:cNvCxnSpPr>
              <a:cxnSpLocks/>
              <a:stCxn id="79" idx="0"/>
              <a:endCxn id="109" idx="2"/>
            </p:cNvCxnSpPr>
            <p:nvPr/>
          </p:nvCxnSpPr>
          <p:spPr>
            <a:xfrm flipV="1">
              <a:off x="2667000" y="3581400"/>
              <a:ext cx="2508275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BC6C1F0-4C24-C347-9461-A627C7873DA2}"/>
                </a:ext>
              </a:extLst>
            </p:cNvPr>
            <p:cNvCxnSpPr>
              <a:cxnSpLocks/>
              <a:stCxn id="104" idx="7"/>
              <a:endCxn id="74" idx="1"/>
            </p:cNvCxnSpPr>
            <p:nvPr/>
          </p:nvCxnSpPr>
          <p:spPr>
            <a:xfrm flipV="1">
              <a:off x="5305357" y="2232118"/>
              <a:ext cx="1574961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06C53D6-361C-F149-B0B3-BF7ED66ABE65}"/>
                </a:ext>
              </a:extLst>
            </p:cNvPr>
            <p:cNvCxnSpPr>
              <a:cxnSpLocks/>
              <a:stCxn id="113" idx="0"/>
              <a:endCxn id="74" idx="4"/>
            </p:cNvCxnSpPr>
            <p:nvPr/>
          </p:nvCxnSpPr>
          <p:spPr>
            <a:xfrm flipV="1">
              <a:off x="6089675" y="2362200"/>
              <a:ext cx="844525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7F4AC54-41B8-0D43-AF6D-A8A7946D3ADD}"/>
                </a:ext>
              </a:extLst>
            </p:cNvPr>
            <p:cNvCxnSpPr>
              <a:cxnSpLocks/>
              <a:stCxn id="109" idx="5"/>
              <a:endCxn id="73" idx="1"/>
            </p:cNvCxnSpPr>
            <p:nvPr/>
          </p:nvCxnSpPr>
          <p:spPr>
            <a:xfrm>
              <a:off x="5305357" y="3635282"/>
              <a:ext cx="1422561" cy="57803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4AEA1EB-05E9-4344-A957-C3C39C676BB5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3899800" y="2050864"/>
              <a:ext cx="1297793" cy="33365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1044010-E34D-6242-A49C-778BCEB851F0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 flipV="1">
              <a:off x="4095985" y="2384518"/>
              <a:ext cx="1101608" cy="9992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C642605-7319-924D-8379-660A8CDF6509}"/>
                </a:ext>
              </a:extLst>
            </p:cNvPr>
            <p:cNvCxnSpPr>
              <a:cxnSpLocks/>
              <a:stCxn id="71" idx="5"/>
              <a:endCxn id="102" idx="0"/>
            </p:cNvCxnSpPr>
            <p:nvPr/>
          </p:nvCxnSpPr>
          <p:spPr>
            <a:xfrm>
              <a:off x="4092482" y="2568482"/>
              <a:ext cx="320793" cy="40331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FD89FE89-7671-6346-943A-6DDC27F74B82}"/>
                </a:ext>
              </a:extLst>
            </p:cNvPr>
            <p:cNvCxnSpPr>
              <a:cxnSpLocks/>
              <a:stCxn id="70" idx="6"/>
              <a:endCxn id="109" idx="1"/>
            </p:cNvCxnSpPr>
            <p:nvPr/>
          </p:nvCxnSpPr>
          <p:spPr>
            <a:xfrm>
              <a:off x="3657600" y="3429000"/>
              <a:ext cx="1539993" cy="9851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D29FE78-C0A6-E64D-B444-8F112FAEB3C9}"/>
                  </a:ext>
                </a:extLst>
              </p:cNvPr>
              <p:cNvSpPr txBox="1"/>
              <p:nvPr/>
            </p:nvSpPr>
            <p:spPr>
              <a:xfrm>
                <a:off x="3171219" y="5682734"/>
                <a:ext cx="4873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 of the </a:t>
                </a:r>
                <a:r>
                  <a:rPr lang="en-US" b="1" dirty="0"/>
                  <a:t>least weight edge </a:t>
                </a:r>
                <a:r>
                  <a:rPr lang="en-US" dirty="0"/>
                  <a:t>incident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D29FE78-C0A6-E64D-B444-8F112FAEB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219" y="5682734"/>
                <a:ext cx="4873706" cy="369332"/>
              </a:xfrm>
              <a:prstGeom prst="rect">
                <a:avLst/>
              </a:prstGeom>
              <a:blipFill>
                <a:blip r:embed="rId6"/>
                <a:stretch>
                  <a:fillRect l="-103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446269E-9347-0F42-B0A3-8CC58761F2DE}"/>
                  </a:ext>
                </a:extLst>
              </p:cNvPr>
              <p:cNvSpPr txBox="1"/>
              <p:nvPr/>
            </p:nvSpPr>
            <p:spPr>
              <a:xfrm>
                <a:off x="5123726" y="6067464"/>
                <a:ext cx="405232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the vertex with </a:t>
                </a:r>
                <a:r>
                  <a:rPr lang="en-US" b="1" dirty="0"/>
                  <a:t>minimum</a:t>
                </a:r>
                <a:r>
                  <a:rPr lang="en-US" dirty="0"/>
                  <a:t>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.     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446269E-9347-0F42-B0A3-8CC58761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26" y="6067464"/>
                <a:ext cx="4052328" cy="369332"/>
              </a:xfrm>
              <a:prstGeom prst="rect">
                <a:avLst/>
              </a:prstGeom>
              <a:blipFill>
                <a:blip r:embed="rId7"/>
                <a:stretch>
                  <a:fillRect l="-1250" t="-6667" r="-3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1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3" grpId="0" animBg="1"/>
      <p:bldP spid="68" grpId="0"/>
      <p:bldP spid="77" grpId="0"/>
      <p:bldP spid="82" grpId="0" animBg="1"/>
      <p:bldP spid="130" grpId="0"/>
      <p:bldP spid="1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Prim</a:t>
            </a:r>
            <a:r>
              <a:rPr lang="en-US" b="1" dirty="0"/>
              <a:t>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MST_algo_1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vertex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Time complexity: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772" t="-804" b="-3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20D0A3-DE18-9941-AE3C-DD7FE0E54EEC}"/>
              </a:ext>
            </a:extLst>
          </p:cNvPr>
          <p:cNvSpPr/>
          <p:nvPr/>
        </p:nvSpPr>
        <p:spPr>
          <a:xfrm>
            <a:off x="1676400" y="3429000"/>
            <a:ext cx="4343400" cy="4572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DA7CE3-C7AD-F143-BAC8-C757FF920862}"/>
              </a:ext>
            </a:extLst>
          </p:cNvPr>
          <p:cNvSpPr/>
          <p:nvPr/>
        </p:nvSpPr>
        <p:spPr>
          <a:xfrm>
            <a:off x="2057400" y="4572000"/>
            <a:ext cx="3200400" cy="381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482A2-BB88-0047-9057-B1BBB7A985DC}"/>
                  </a:ext>
                </a:extLst>
              </p:cNvPr>
              <p:cNvSpPr txBox="1"/>
              <p:nvPr/>
            </p:nvSpPr>
            <p:spPr>
              <a:xfrm>
                <a:off x="6437466" y="3446712"/>
                <a:ext cx="1603068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>
                    <a:solidFill>
                      <a:srgbClr val="7030A0"/>
                    </a:solidFill>
                  </a:rPr>
                  <a:t>Extract_min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482A2-BB88-0047-9057-B1BBB7A98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466" y="3446712"/>
                <a:ext cx="1603068" cy="369332"/>
              </a:xfrm>
              <a:prstGeom prst="rect">
                <a:avLst/>
              </a:prstGeom>
              <a:blipFill>
                <a:blip r:embed="rId3"/>
                <a:stretch>
                  <a:fillRect l="-2344" t="-3226" r="-1563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53146A-ADF7-E948-8F79-0068484FAEBB}"/>
                  </a:ext>
                </a:extLst>
              </p:cNvPr>
              <p:cNvSpPr txBox="1"/>
              <p:nvPr/>
            </p:nvSpPr>
            <p:spPr>
              <a:xfrm>
                <a:off x="5923299" y="4577834"/>
                <a:ext cx="283282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Decrease_Key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53146A-ADF7-E948-8F79-0068484F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99" y="4577834"/>
                <a:ext cx="2832827" cy="369332"/>
              </a:xfrm>
              <a:prstGeom prst="rect">
                <a:avLst/>
              </a:prstGeom>
              <a:blipFill>
                <a:blip r:embed="rId4"/>
                <a:stretch>
                  <a:fillRect l="-1786" t="-6452" r="-89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0682C6-628E-9E4C-BEE5-FF6923555942}"/>
                  </a:ext>
                </a:extLst>
              </p:cNvPr>
              <p:cNvSpPr txBox="1"/>
              <p:nvPr/>
            </p:nvSpPr>
            <p:spPr>
              <a:xfrm>
                <a:off x="2332572" y="5447346"/>
                <a:ext cx="3687228" cy="52322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Maintain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Heap</a:t>
                </a:r>
                <a:r>
                  <a:rPr lang="en-US" sz="2800" b="1" dirty="0"/>
                  <a:t> over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0682C6-628E-9E4C-BEE5-FF6923555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572" y="5447346"/>
                <a:ext cx="3687228" cy="523220"/>
              </a:xfrm>
              <a:prstGeom prst="rect">
                <a:avLst/>
              </a:prstGeom>
              <a:blipFill>
                <a:blip r:embed="rId5"/>
                <a:stretch>
                  <a:fillRect l="-3425" t="-11628" b="-279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EEC6C2-7423-6540-91D0-A5E76CA9A635}"/>
                  </a:ext>
                </a:extLst>
              </p:cNvPr>
              <p:cNvSpPr txBox="1"/>
              <p:nvPr/>
            </p:nvSpPr>
            <p:spPr>
              <a:xfrm>
                <a:off x="2452680" y="6019800"/>
                <a:ext cx="1898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EEC6C2-7423-6540-91D0-A5E76CA9A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680" y="6019800"/>
                <a:ext cx="1898277" cy="369332"/>
              </a:xfrm>
              <a:prstGeom prst="rect">
                <a:avLst/>
              </a:prstGeom>
              <a:blipFill>
                <a:blip r:embed="rId6"/>
                <a:stretch>
                  <a:fillRect l="-1987" t="-10000" r="-198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80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Algorithm based on </a:t>
            </a:r>
            <a:r>
              <a:rPr lang="en-US" sz="4000" b="1" dirty="0">
                <a:solidFill>
                  <a:srgbClr val="7030A0"/>
                </a:solidFill>
              </a:rPr>
              <a:t>cycle Property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Algorithm based on cycle property 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Description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</a:t>
                </a:r>
                <a:r>
                  <a:rPr lang="en-US" sz="2000" dirty="0"/>
                  <a:t>Input:</a:t>
                </a:r>
                <a:r>
                  <a:rPr lang="en-US" sz="2000" b="1" dirty="0"/>
                  <a:t>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with </a:t>
                </a:r>
                <a:r>
                  <a:rPr lang="en-US" sz="2000" b="1" dirty="0"/>
                  <a:t>weights</a:t>
                </a:r>
                <a:r>
                  <a:rPr lang="en-US" sz="2000" dirty="0"/>
                  <a:t> on edges)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 (              ??           ) 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Compute any cycle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Let 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 be the </a:t>
                </a:r>
                <a:r>
                  <a:rPr lang="en-US" sz="1800" b="1" dirty="0"/>
                  <a:t>maximum weight</a:t>
                </a:r>
                <a:r>
                  <a:rPr lang="en-US" sz="1800" dirty="0"/>
                  <a:t> edge of the cycle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/>
                    <a:ea typeface="Cambria Math"/>
                  </a:rPr>
                  <a:t>                  Remove </a:t>
                </a:r>
                <a:r>
                  <a:rPr lang="en-US" sz="1800" dirty="0"/>
                  <a:t>(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1800" dirty="0" err="1"/>
                  <a:t>,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1800" dirty="0"/>
                  <a:t>) </a:t>
                </a:r>
                <a:r>
                  <a:rPr lang="en-US" sz="1800" dirty="0">
                    <a:latin typeface="Cambria Math"/>
                    <a:ea typeface="Cambria Math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Return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Number of iterations of the </a:t>
                </a:r>
                <a:r>
                  <a:rPr lang="en-US" sz="1800" b="1" dirty="0"/>
                  <a:t>While </a:t>
                </a:r>
                <a:r>
                  <a:rPr lang="en-US" sz="1800" dirty="0"/>
                  <a:t>loop</a:t>
                </a:r>
                <a:r>
                  <a:rPr lang="en-US" sz="1800" b="1" dirty="0"/>
                  <a:t> : 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sz="1800" dirty="0"/>
                  <a:t>Time spent in one iteration of While loop: </a:t>
                </a:r>
                <a:r>
                  <a:rPr lang="en-US" sz="1800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b="1" dirty="0"/>
                  <a:t>Running time</a:t>
                </a:r>
                <a:r>
                  <a:rPr lang="en-US" sz="1800" dirty="0"/>
                  <a:t> of the algorithm: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4495800"/>
            <a:ext cx="8001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5400" y="2057400"/>
                <a:ext cx="16330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has any cycle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057400"/>
                <a:ext cx="163307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3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41675" y="5071646"/>
                <a:ext cx="1168525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675" y="5071646"/>
                <a:ext cx="116852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19600" y="5528846"/>
                <a:ext cx="62869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srgbClr val="C00000"/>
                          </a:solidFill>
                        </a:rPr>
                        <m:t>O</m:t>
                      </m:r>
                      <m:r>
                        <m:rPr>
                          <m:nor/>
                        </m:rPr>
                        <a:rPr lang="en-US" sz="1600" dirty="0"/>
                        <m:t>(</m:t>
                      </m:r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1600" dirty="0"/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528846"/>
                <a:ext cx="628697" cy="33855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62518B-CCE6-2D47-A70E-BCE2714BAAF1}"/>
              </a:ext>
            </a:extLst>
          </p:cNvPr>
          <p:cNvSpPr txBox="1"/>
          <p:nvPr/>
        </p:nvSpPr>
        <p:spPr>
          <a:xfrm>
            <a:off x="5863502" y="5374957"/>
            <a:ext cx="294817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problem of Practice sheet </a:t>
            </a:r>
          </a:p>
          <a:p>
            <a:r>
              <a:rPr lang="en-US" dirty="0"/>
              <a:t>on BFS Traversal</a:t>
            </a:r>
          </a:p>
        </p:txBody>
      </p:sp>
    </p:spTree>
    <p:extLst>
      <p:ext uri="{BB962C8B-B14F-4D97-AF65-F5344CB8AC3E}">
        <p14:creationId xmlns:p14="http://schemas.microsoft.com/office/powerpoint/2010/main" val="18357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73F2-9F80-8B42-B970-AD642545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B504C-5DCE-AB4A-A563-467BB885B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Sort the edges in </a:t>
                </a:r>
                <a:r>
                  <a:rPr lang="en-US" sz="2400" b="1" dirty="0"/>
                  <a:t>increasing </a:t>
                </a:r>
                <a:r>
                  <a:rPr lang="en-US" sz="2400" dirty="0"/>
                  <a:t>order of weights.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For (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=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400" b="1" dirty="0"/>
                  <a:t>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) do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/>
                  <a:t>         {</a:t>
                </a:r>
                <a:r>
                  <a:rPr lang="en-US" sz="2400" dirty="0"/>
                  <a:t>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Let (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400" dirty="0" err="1"/>
                  <a:t>,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400" dirty="0"/>
                  <a:t>) be the endpoints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                   if  … 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to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</a:t>
                </a:r>
                <a:r>
                  <a:rPr lang="en-US" sz="24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400" dirty="0"/>
                  <a:t>Return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6C31"/>
                    </a:solidFill>
                  </a:rPr>
                  <a:t>Fill in the blanks …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B504C-5DCE-AB4A-A563-467BB885B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1111" t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E188D-D988-D948-9F35-0E15D698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38C1-8CBE-B023-4724-DBEBA81A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forest</a:t>
            </a:r>
            <a:r>
              <a:rPr lang="en-US" b="1" dirty="0"/>
              <a:t> of </a:t>
            </a:r>
            <a:r>
              <a:rPr lang="en-US" b="1" dirty="0">
                <a:solidFill>
                  <a:srgbClr val="006C31"/>
                </a:solidFill>
              </a:rPr>
              <a:t>trees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EE61D-EA89-D38F-FACA-77E990A5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7794EF-52F7-B638-98F2-981E4B5FA52E}"/>
              </a:ext>
            </a:extLst>
          </p:cNvPr>
          <p:cNvSpPr/>
          <p:nvPr/>
        </p:nvSpPr>
        <p:spPr>
          <a:xfrm>
            <a:off x="6705600" y="3200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29CE5-C3EC-DF4D-93A6-35C71AA5DF74}"/>
              </a:ext>
            </a:extLst>
          </p:cNvPr>
          <p:cNvSpPr/>
          <p:nvPr/>
        </p:nvSpPr>
        <p:spPr>
          <a:xfrm>
            <a:off x="3505200" y="3352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EE1435-6D55-B7A8-917E-436B4D298D7B}"/>
              </a:ext>
            </a:extLst>
          </p:cNvPr>
          <p:cNvSpPr/>
          <p:nvPr/>
        </p:nvSpPr>
        <p:spPr>
          <a:xfrm>
            <a:off x="3962400" y="2438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D871E7-0E96-7494-E4CC-FBD5FA400341}"/>
              </a:ext>
            </a:extLst>
          </p:cNvPr>
          <p:cNvSpPr/>
          <p:nvPr/>
        </p:nvSpPr>
        <p:spPr>
          <a:xfrm>
            <a:off x="4191000" y="4572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FB18-AA66-F5C7-4574-9A33664E8B91}"/>
              </a:ext>
            </a:extLst>
          </p:cNvPr>
          <p:cNvSpPr/>
          <p:nvPr/>
        </p:nvSpPr>
        <p:spPr>
          <a:xfrm>
            <a:off x="6705600" y="4191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1971D-C979-31E0-545D-6A2C9142E30F}"/>
              </a:ext>
            </a:extLst>
          </p:cNvPr>
          <p:cNvSpPr/>
          <p:nvPr/>
        </p:nvSpPr>
        <p:spPr>
          <a:xfrm>
            <a:off x="6858000" y="2209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AD7151-AC43-686B-7F59-7E62D0D784C5}"/>
              </a:ext>
            </a:extLst>
          </p:cNvPr>
          <p:cNvSpPr/>
          <p:nvPr/>
        </p:nvSpPr>
        <p:spPr>
          <a:xfrm>
            <a:off x="2590800" y="2819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A913F6-75E8-0A44-DF7C-5EEBCB0D6240}"/>
              </a:ext>
            </a:extLst>
          </p:cNvPr>
          <p:cNvSpPr/>
          <p:nvPr/>
        </p:nvSpPr>
        <p:spPr>
          <a:xfrm>
            <a:off x="4916557" y="329316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E6D285-AE4F-C927-7E89-153F1B2865CC}"/>
              </a:ext>
            </a:extLst>
          </p:cNvPr>
          <p:cNvSpPr/>
          <p:nvPr/>
        </p:nvSpPr>
        <p:spPr>
          <a:xfrm>
            <a:off x="5562600" y="2514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40FD31-A2E7-EF40-FB8C-D038FB410A1A}"/>
              </a:ext>
            </a:extLst>
          </p:cNvPr>
          <p:cNvSpPr/>
          <p:nvPr/>
        </p:nvSpPr>
        <p:spPr>
          <a:xfrm>
            <a:off x="5423452" y="4181061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142BE3-CAF2-12BF-2E5F-6FF49171A94B}"/>
              </a:ext>
            </a:extLst>
          </p:cNvPr>
          <p:cNvSpPr/>
          <p:nvPr/>
        </p:nvSpPr>
        <p:spPr>
          <a:xfrm>
            <a:off x="8153400" y="254773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90B66E-F303-3ADE-0296-5BA79A6FBF7F}"/>
              </a:ext>
            </a:extLst>
          </p:cNvPr>
          <p:cNvSpPr/>
          <p:nvPr/>
        </p:nvSpPr>
        <p:spPr>
          <a:xfrm>
            <a:off x="2794552" y="4267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A0A08E-C14E-1F4B-B3FD-320EAB5A525D}"/>
              </a:ext>
            </a:extLst>
          </p:cNvPr>
          <p:cNvSpPr/>
          <p:nvPr/>
        </p:nvSpPr>
        <p:spPr>
          <a:xfrm>
            <a:off x="8001000" y="3352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4FA866-4FEE-D907-21DC-5839B8680C90}"/>
              </a:ext>
            </a:extLst>
          </p:cNvPr>
          <p:cNvGrpSpPr/>
          <p:nvPr/>
        </p:nvGrpSpPr>
        <p:grpSpPr>
          <a:xfrm>
            <a:off x="2743200" y="2250191"/>
            <a:ext cx="1219200" cy="624523"/>
            <a:chOff x="990600" y="1813877"/>
            <a:chExt cx="1219200" cy="62452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163908-6C99-EC3A-7C8E-BC866BCAC35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990600" y="2078286"/>
              <a:ext cx="1219200" cy="3601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EB59A80-EE7C-5F70-0CB4-3F5A99EA11C5}"/>
                    </a:ext>
                  </a:extLst>
                </p:cNvPr>
                <p:cNvSpPr txBox="1"/>
                <p:nvPr/>
              </p:nvSpPr>
              <p:spPr>
                <a:xfrm>
                  <a:off x="1323781" y="1813877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EB59A80-EE7C-5F70-0CB4-3F5A99EA1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781" y="1813877"/>
                  <a:ext cx="47474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570601-F33E-B361-BF00-78CC7234B6EE}"/>
              </a:ext>
            </a:extLst>
          </p:cNvPr>
          <p:cNvCxnSpPr>
            <a:cxnSpLocks/>
          </p:cNvCxnSpPr>
          <p:nvPr/>
        </p:nvCxnSpPr>
        <p:spPr>
          <a:xfrm flipV="1">
            <a:off x="2743200" y="2514600"/>
            <a:ext cx="1219200" cy="360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AF8E33-7D8E-9176-D1EE-1CECC1515986}"/>
              </a:ext>
            </a:extLst>
          </p:cNvPr>
          <p:cNvGrpSpPr/>
          <p:nvPr/>
        </p:nvGrpSpPr>
        <p:grpSpPr>
          <a:xfrm>
            <a:off x="7010400" y="2063234"/>
            <a:ext cx="1143000" cy="560696"/>
            <a:chOff x="1149626" y="1753347"/>
            <a:chExt cx="1143000" cy="56069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5EDF01-9C1F-F447-FDDE-4CC4820BFDBB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1149626" y="1976113"/>
              <a:ext cx="1143000" cy="3379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7C125-3722-A673-6A06-FC940962721C}"/>
                    </a:ext>
                  </a:extLst>
                </p:cNvPr>
                <p:cNvSpPr txBox="1"/>
                <p:nvPr/>
              </p:nvSpPr>
              <p:spPr>
                <a:xfrm>
                  <a:off x="1574609" y="1753347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7C125-3722-A673-6A06-FC9409627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609" y="1753347"/>
                  <a:ext cx="47474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6BC129-77C3-071E-BA78-4CF56F0F58B8}"/>
              </a:ext>
            </a:extLst>
          </p:cNvPr>
          <p:cNvCxnSpPr>
            <a:cxnSpLocks/>
          </p:cNvCxnSpPr>
          <p:nvPr/>
        </p:nvCxnSpPr>
        <p:spPr>
          <a:xfrm>
            <a:off x="7002574" y="2279374"/>
            <a:ext cx="1143000" cy="337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6EBC15-5795-6B57-7524-A121A29F33F0}"/>
              </a:ext>
            </a:extLst>
          </p:cNvPr>
          <p:cNvGrpSpPr/>
          <p:nvPr/>
        </p:nvGrpSpPr>
        <p:grpSpPr>
          <a:xfrm>
            <a:off x="4343400" y="4021199"/>
            <a:ext cx="1102370" cy="624523"/>
            <a:chOff x="990600" y="1813877"/>
            <a:chExt cx="1102370" cy="62452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800B73-7CE1-EE79-6E23-562DBD15CB1F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990600" y="2103821"/>
              <a:ext cx="1102370" cy="334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0EB2F19-EF1F-2FD5-29CB-7E184A6DCD3A}"/>
                    </a:ext>
                  </a:extLst>
                </p:cNvPr>
                <p:cNvSpPr txBox="1"/>
                <p:nvPr/>
              </p:nvSpPr>
              <p:spPr>
                <a:xfrm>
                  <a:off x="1323781" y="1813877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0EB2F19-EF1F-2FD5-29CB-7E184A6DC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781" y="1813877"/>
                  <a:ext cx="4747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DE22AB-FAFB-5F70-BB1B-A08FC8BB98C5}"/>
              </a:ext>
            </a:extLst>
          </p:cNvPr>
          <p:cNvCxnSpPr>
            <a:cxnSpLocks/>
            <a:stCxn id="8" idx="6"/>
            <a:endCxn id="14" idx="3"/>
          </p:cNvCxnSpPr>
          <p:nvPr/>
        </p:nvCxnSpPr>
        <p:spPr>
          <a:xfrm flipV="1">
            <a:off x="4343400" y="4311143"/>
            <a:ext cx="1102370" cy="3370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22066A-01D0-6D6E-0606-6E15E4C5B2D5}"/>
              </a:ext>
            </a:extLst>
          </p:cNvPr>
          <p:cNvGrpSpPr/>
          <p:nvPr/>
        </p:nvGrpSpPr>
        <p:grpSpPr>
          <a:xfrm>
            <a:off x="2898455" y="3482882"/>
            <a:ext cx="629063" cy="806636"/>
            <a:chOff x="1011677" y="1625735"/>
            <a:chExt cx="629063" cy="80663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5DE00D-E325-C9B8-DF9E-2C3D2822B8A8}"/>
                </a:ext>
              </a:extLst>
            </p:cNvPr>
            <p:cNvCxnSpPr>
              <a:cxnSpLocks/>
              <a:stCxn id="16" idx="7"/>
              <a:endCxn id="6" idx="3"/>
            </p:cNvCxnSpPr>
            <p:nvPr/>
          </p:nvCxnSpPr>
          <p:spPr>
            <a:xfrm flipV="1">
              <a:off x="1037856" y="1625735"/>
              <a:ext cx="602884" cy="806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9495190-A92E-3702-1540-68CF6A68279C}"/>
                    </a:ext>
                  </a:extLst>
                </p:cNvPr>
                <p:cNvSpPr txBox="1"/>
                <p:nvPr/>
              </p:nvSpPr>
              <p:spPr>
                <a:xfrm>
                  <a:off x="1011677" y="1648053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9495190-A92E-3702-1540-68CF6A682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677" y="1648053"/>
                  <a:ext cx="47474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8C18F4-154E-9FA0-CDD1-58E7FAD0101C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931096" y="3482882"/>
            <a:ext cx="596422" cy="799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24DE5-6359-53E3-86EB-EDAAA84AEF03}"/>
              </a:ext>
            </a:extLst>
          </p:cNvPr>
          <p:cNvGrpSpPr/>
          <p:nvPr/>
        </p:nvGrpSpPr>
        <p:grpSpPr>
          <a:xfrm>
            <a:off x="2720882" y="2890852"/>
            <a:ext cx="812752" cy="484266"/>
            <a:chOff x="285358" y="2013487"/>
            <a:chExt cx="812752" cy="48426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B8831C-3118-748A-185E-2A23289ABE1A}"/>
                </a:ext>
              </a:extLst>
            </p:cNvPr>
            <p:cNvCxnSpPr>
              <a:cxnSpLocks/>
              <a:stCxn id="11" idx="5"/>
              <a:endCxn id="6" idx="1"/>
            </p:cNvCxnSpPr>
            <p:nvPr/>
          </p:nvCxnSpPr>
          <p:spPr>
            <a:xfrm>
              <a:off x="285358" y="2072117"/>
              <a:ext cx="806636" cy="425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CA7C41F-54EF-6167-C17E-638EF7EC48A8}"/>
                    </a:ext>
                  </a:extLst>
                </p:cNvPr>
                <p:cNvSpPr txBox="1"/>
                <p:nvPr/>
              </p:nvSpPr>
              <p:spPr>
                <a:xfrm>
                  <a:off x="623365" y="2013487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CA7C41F-54EF-6167-C17E-638EF7EC4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65" y="2013487"/>
                  <a:ext cx="4747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D8834F-9B3C-23BE-7505-94D7CE462FE8}"/>
              </a:ext>
            </a:extLst>
          </p:cNvPr>
          <p:cNvCxnSpPr>
            <a:cxnSpLocks/>
            <a:stCxn id="11" idx="5"/>
            <a:endCxn id="6" idx="1"/>
          </p:cNvCxnSpPr>
          <p:nvPr/>
        </p:nvCxnSpPr>
        <p:spPr>
          <a:xfrm>
            <a:off x="2720882" y="2949482"/>
            <a:ext cx="806636" cy="4256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4D19D48-6A9A-0B45-80E1-F327DE1EF251}"/>
              </a:ext>
            </a:extLst>
          </p:cNvPr>
          <p:cNvSpPr/>
          <p:nvPr/>
        </p:nvSpPr>
        <p:spPr>
          <a:xfrm>
            <a:off x="2941983" y="2590799"/>
            <a:ext cx="1219201" cy="1769165"/>
          </a:xfrm>
          <a:custGeom>
            <a:avLst/>
            <a:gdLst>
              <a:gd name="connsiteX0" fmla="*/ 1152939 w 1226735"/>
              <a:gd name="connsiteY0" fmla="*/ 0 h 1828800"/>
              <a:gd name="connsiteX1" fmla="*/ 1205947 w 1226735"/>
              <a:gd name="connsiteY1" fmla="*/ 689113 h 1828800"/>
              <a:gd name="connsiteX2" fmla="*/ 848139 w 1226735"/>
              <a:gd name="connsiteY2" fmla="*/ 1417983 h 1828800"/>
              <a:gd name="connsiteX3" fmla="*/ 0 w 1226735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735" h="1828800">
                <a:moveTo>
                  <a:pt x="1152939" y="0"/>
                </a:moveTo>
                <a:cubicBezTo>
                  <a:pt x="1204843" y="226391"/>
                  <a:pt x="1256747" y="452783"/>
                  <a:pt x="1205947" y="689113"/>
                </a:cubicBezTo>
                <a:cubicBezTo>
                  <a:pt x="1155147" y="925443"/>
                  <a:pt x="1049130" y="1228035"/>
                  <a:pt x="848139" y="1417983"/>
                </a:cubicBezTo>
                <a:cubicBezTo>
                  <a:pt x="647148" y="1607931"/>
                  <a:pt x="323574" y="1718365"/>
                  <a:pt x="0" y="18288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BC0187-0B7E-5858-95C2-20229079682B}"/>
                  </a:ext>
                </a:extLst>
              </p:cNvPr>
              <p:cNvSpPr txBox="1"/>
              <p:nvPr/>
            </p:nvSpPr>
            <p:spPr>
              <a:xfrm>
                <a:off x="4073575" y="3286740"/>
                <a:ext cx="474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BC0187-0B7E-5858-95C2-202290796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575" y="3286740"/>
                <a:ext cx="4747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A57036A-5E06-EB96-5ED3-DDC8EF2A64DD}"/>
              </a:ext>
            </a:extLst>
          </p:cNvPr>
          <p:cNvGrpSpPr/>
          <p:nvPr/>
        </p:nvGrpSpPr>
        <p:grpSpPr>
          <a:xfrm>
            <a:off x="5715000" y="1915745"/>
            <a:ext cx="1165318" cy="675055"/>
            <a:chOff x="1035863" y="1813877"/>
            <a:chExt cx="1243554" cy="67505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7BD50D-BCC8-8928-5CAD-D42AF57D7BCA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1035863" y="2238014"/>
              <a:ext cx="1243554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54A165C-0CE7-2751-B304-9FE324B359DE}"/>
                    </a:ext>
                  </a:extLst>
                </p:cNvPr>
                <p:cNvSpPr txBox="1"/>
                <p:nvPr/>
              </p:nvSpPr>
              <p:spPr>
                <a:xfrm>
                  <a:off x="1323781" y="1813877"/>
                  <a:ext cx="506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54A165C-0CE7-2751-B304-9FE324B35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781" y="1813877"/>
                  <a:ext cx="5066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8E32335-0B84-863F-3BB4-8FB2AF599CA8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5727489" y="2339882"/>
            <a:ext cx="1152829" cy="243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A2A7E6F-1DFD-EF73-C336-4ADC65EFBC40}"/>
              </a:ext>
            </a:extLst>
          </p:cNvPr>
          <p:cNvGrpSpPr/>
          <p:nvPr/>
        </p:nvGrpSpPr>
        <p:grpSpPr>
          <a:xfrm>
            <a:off x="6988082" y="2339882"/>
            <a:ext cx="1088245" cy="1029483"/>
            <a:chOff x="-97645" y="1408917"/>
            <a:chExt cx="1088245" cy="102948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2BA8ED1-5FDD-79A2-F8AC-76E83D827570}"/>
                </a:ext>
              </a:extLst>
            </p:cNvPr>
            <p:cNvCxnSpPr>
              <a:cxnSpLocks/>
              <a:endCxn id="10" idx="5"/>
            </p:cNvCxnSpPr>
            <p:nvPr/>
          </p:nvCxnSpPr>
          <p:spPr>
            <a:xfrm flipH="1" flipV="1">
              <a:off x="-97645" y="1408917"/>
              <a:ext cx="1088245" cy="1029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B574D50-1261-3462-163E-934D9F3698DE}"/>
                    </a:ext>
                  </a:extLst>
                </p:cNvPr>
                <p:cNvSpPr txBox="1"/>
                <p:nvPr/>
              </p:nvSpPr>
              <p:spPr>
                <a:xfrm>
                  <a:off x="59528" y="1795499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B574D50-1261-3462-163E-934D9F36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8" y="1795499"/>
                  <a:ext cx="47474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61DE589-1BFB-B858-AEC5-B3516EB9128F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6988082" y="2339882"/>
            <a:ext cx="1089118" cy="1012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B7FC4F9-90A7-401F-0150-14FE0E8407C9}"/>
              </a:ext>
            </a:extLst>
          </p:cNvPr>
          <p:cNvSpPr/>
          <p:nvPr/>
        </p:nvSpPr>
        <p:spPr>
          <a:xfrm rot="19244852" flipV="1">
            <a:off x="2325037" y="2597875"/>
            <a:ext cx="657294" cy="64168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6E2CC53-49D2-03E4-F5D4-C336737F43FC}"/>
              </a:ext>
            </a:extLst>
          </p:cNvPr>
          <p:cNvSpPr/>
          <p:nvPr/>
        </p:nvSpPr>
        <p:spPr>
          <a:xfrm rot="19244852" flipV="1">
            <a:off x="6613050" y="1955847"/>
            <a:ext cx="657294" cy="64168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5E5BA3A-EE9B-4EE6-5B3B-D9DCD3C7529C}"/>
              </a:ext>
            </a:extLst>
          </p:cNvPr>
          <p:cNvSpPr/>
          <p:nvPr/>
        </p:nvSpPr>
        <p:spPr>
          <a:xfrm rot="19244852" flipV="1">
            <a:off x="3923647" y="4328574"/>
            <a:ext cx="657294" cy="64168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2D2A61A-F0C3-4F12-5C04-2945D6CD9213}"/>
              </a:ext>
            </a:extLst>
          </p:cNvPr>
          <p:cNvSpPr/>
          <p:nvPr/>
        </p:nvSpPr>
        <p:spPr>
          <a:xfrm rot="19244852" flipV="1">
            <a:off x="2555443" y="4017943"/>
            <a:ext cx="657294" cy="64168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4A2B422-B4EA-24AF-B017-EDE0253427AF}"/>
              </a:ext>
            </a:extLst>
          </p:cNvPr>
          <p:cNvSpPr/>
          <p:nvPr/>
        </p:nvSpPr>
        <p:spPr>
          <a:xfrm rot="18542677" flipV="1">
            <a:off x="2342986" y="3572380"/>
            <a:ext cx="1802227" cy="64168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AEFA941-E6E6-EC21-E447-FF0B3D3F7472}"/>
              </a:ext>
            </a:extLst>
          </p:cNvPr>
          <p:cNvGrpSpPr/>
          <p:nvPr/>
        </p:nvGrpSpPr>
        <p:grpSpPr>
          <a:xfrm>
            <a:off x="5692682" y="2644682"/>
            <a:ext cx="2330635" cy="730436"/>
            <a:chOff x="984019" y="777664"/>
            <a:chExt cx="1321258" cy="73043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9D876EC-7100-35D8-4283-1960091F94AD}"/>
                </a:ext>
              </a:extLst>
            </p:cNvPr>
            <p:cNvCxnSpPr>
              <a:cxnSpLocks/>
              <a:stCxn id="13" idx="5"/>
              <a:endCxn id="17" idx="1"/>
            </p:cNvCxnSpPr>
            <p:nvPr/>
          </p:nvCxnSpPr>
          <p:spPr>
            <a:xfrm>
              <a:off x="984019" y="777664"/>
              <a:ext cx="1321258" cy="7304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065D860-37A9-CC71-E32A-DA6764319210}"/>
                    </a:ext>
                  </a:extLst>
                </p:cNvPr>
                <p:cNvSpPr txBox="1"/>
                <p:nvPr/>
              </p:nvSpPr>
              <p:spPr>
                <a:xfrm>
                  <a:off x="1267797" y="1028582"/>
                  <a:ext cx="3768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065D860-37A9-CC71-E32A-DA6764319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797" y="1028582"/>
                  <a:ext cx="3768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03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" grpId="0" animBg="1"/>
      <p:bldP spid="59" grpId="1" animBg="1"/>
      <p:bldP spid="60" grpId="0"/>
      <p:bldP spid="60" grpId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B504C-5DCE-AB4A-A563-467BB885B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Sort the edges in </a:t>
                </a:r>
                <a:r>
                  <a:rPr lang="en-US" sz="2400" b="1" dirty="0"/>
                  <a:t>increasing </a:t>
                </a:r>
                <a:r>
                  <a:rPr lang="en-US" sz="2400" dirty="0"/>
                  <a:t>order of weights.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For (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=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400" b="1" dirty="0"/>
                  <a:t>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) do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/>
                  <a:t>         {</a:t>
                </a:r>
                <a:r>
                  <a:rPr lang="en-US" sz="2400" dirty="0"/>
                  <a:t>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Let (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400" dirty="0" err="1"/>
                  <a:t>,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400" dirty="0"/>
                  <a:t>) be the endpoints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                   if  …</a:t>
                </a:r>
                <a:r>
                  <a:rPr lang="en-US" sz="2400" b="1" dirty="0"/>
                  <a:t>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</a:t>
                </a:r>
                <a:r>
                  <a:rPr lang="en-US" sz="24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2400" dirty="0"/>
                  <a:t>Return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B504C-5DCE-AB4A-A563-467BB885B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1111" t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E188D-D988-D948-9F35-0E15D698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342E3E-29DF-47F5-0EDA-282FF55F3403}"/>
                  </a:ext>
                </a:extLst>
              </p:cNvPr>
              <p:cNvSpPr txBox="1"/>
              <p:nvPr/>
            </p:nvSpPr>
            <p:spPr>
              <a:xfrm>
                <a:off x="2514600" y="4114800"/>
                <a:ext cx="16018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 Math"/>
                    <a:ea typeface="Cambria Math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to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342E3E-29DF-47F5-0EDA-282FF55F3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114800"/>
                <a:ext cx="1601849" cy="461665"/>
              </a:xfrm>
              <a:prstGeom prst="rect">
                <a:avLst/>
              </a:prstGeom>
              <a:blipFill>
                <a:blip r:embed="rId3"/>
                <a:stretch>
                  <a:fillRect l="-6107" t="-13158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0E09C3A-D5FE-903A-2CB2-08BEABF751BF}"/>
              </a:ext>
            </a:extLst>
          </p:cNvPr>
          <p:cNvSpPr txBox="1"/>
          <p:nvPr/>
        </p:nvSpPr>
        <p:spPr>
          <a:xfrm>
            <a:off x="2057400" y="4114800"/>
            <a:ext cx="428290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u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v</a:t>
            </a:r>
            <a:r>
              <a:rPr lang="en-US" sz="2400" dirty="0"/>
              <a:t> belong to different trees </a:t>
            </a:r>
            <a:endParaRPr lang="en-IN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B5FB33-E2F9-6646-8EF2-780813B3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9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81481E-6 L 0.412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9DC74E9B-1B89-C1C5-2F92-E57FF45F2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 err="1"/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000" dirty="0"/>
                  <a:t>) be the endpoints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Do </a:t>
                </a:r>
                <a:r>
                  <a:rPr lang="en-IN" sz="2000" b="1" dirty="0"/>
                  <a:t>BFS </a:t>
                </a:r>
                <a:r>
                  <a:rPr lang="en-IN" sz="2000" dirty="0"/>
                  <a:t>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9DC74E9B-1B89-C1C5-2F92-E57FF45F2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481B8FF2-07BF-917A-7433-16A655581FE9}"/>
              </a:ext>
            </a:extLst>
          </p:cNvPr>
          <p:cNvGrpSpPr/>
          <p:nvPr/>
        </p:nvGrpSpPr>
        <p:grpSpPr>
          <a:xfrm>
            <a:off x="3657600" y="2398559"/>
            <a:ext cx="1981200" cy="1030441"/>
            <a:chOff x="120060" y="1813877"/>
            <a:chExt cx="2114212" cy="1030441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E57B360-7718-F584-C157-BDC2DBBD4C5E}"/>
                </a:ext>
              </a:extLst>
            </p:cNvPr>
            <p:cNvCxnSpPr>
              <a:cxnSpLocks/>
              <a:stCxn id="6" idx="6"/>
              <a:endCxn id="13" idx="4"/>
            </p:cNvCxnSpPr>
            <p:nvPr/>
          </p:nvCxnSpPr>
          <p:spPr>
            <a:xfrm flipV="1">
              <a:off x="120060" y="2082318"/>
              <a:ext cx="2114212" cy="76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96EB32F-841E-0AC9-03C9-DC6334E6A2D0}"/>
                    </a:ext>
                  </a:extLst>
                </p:cNvPr>
                <p:cNvSpPr txBox="1"/>
                <p:nvPr/>
              </p:nvSpPr>
              <p:spPr>
                <a:xfrm>
                  <a:off x="1323781" y="1813877"/>
                  <a:ext cx="614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96EB32F-841E-0AC9-03C9-DC6334E6A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781" y="1813877"/>
                  <a:ext cx="61438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DEF0BAE3-BDF6-AB73-2529-CB1D568A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EE61D-EA89-D38F-FACA-77E990A5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7794EF-52F7-B638-98F2-981E4B5FA52E}"/>
              </a:ext>
            </a:extLst>
          </p:cNvPr>
          <p:cNvSpPr/>
          <p:nvPr/>
        </p:nvSpPr>
        <p:spPr>
          <a:xfrm>
            <a:off x="6705600" y="3200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929CE5-C3EC-DF4D-93A6-35C71AA5DF74}"/>
              </a:ext>
            </a:extLst>
          </p:cNvPr>
          <p:cNvSpPr/>
          <p:nvPr/>
        </p:nvSpPr>
        <p:spPr>
          <a:xfrm>
            <a:off x="3505200" y="3352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EE1435-6D55-B7A8-917E-436B4D298D7B}"/>
              </a:ext>
            </a:extLst>
          </p:cNvPr>
          <p:cNvSpPr/>
          <p:nvPr/>
        </p:nvSpPr>
        <p:spPr>
          <a:xfrm>
            <a:off x="3962400" y="2438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D871E7-0E96-7494-E4CC-FBD5FA400341}"/>
              </a:ext>
            </a:extLst>
          </p:cNvPr>
          <p:cNvSpPr/>
          <p:nvPr/>
        </p:nvSpPr>
        <p:spPr>
          <a:xfrm>
            <a:off x="4191000" y="4572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FB18-AA66-F5C7-4574-9A33664E8B91}"/>
              </a:ext>
            </a:extLst>
          </p:cNvPr>
          <p:cNvSpPr/>
          <p:nvPr/>
        </p:nvSpPr>
        <p:spPr>
          <a:xfrm>
            <a:off x="6705600" y="4191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1971D-C979-31E0-545D-6A2C9142E30F}"/>
              </a:ext>
            </a:extLst>
          </p:cNvPr>
          <p:cNvSpPr/>
          <p:nvPr/>
        </p:nvSpPr>
        <p:spPr>
          <a:xfrm>
            <a:off x="6858000" y="2209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AD7151-AC43-686B-7F59-7E62D0D784C5}"/>
              </a:ext>
            </a:extLst>
          </p:cNvPr>
          <p:cNvSpPr/>
          <p:nvPr/>
        </p:nvSpPr>
        <p:spPr>
          <a:xfrm>
            <a:off x="2590800" y="2819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A913F6-75E8-0A44-DF7C-5EEBCB0D6240}"/>
              </a:ext>
            </a:extLst>
          </p:cNvPr>
          <p:cNvSpPr/>
          <p:nvPr/>
        </p:nvSpPr>
        <p:spPr>
          <a:xfrm>
            <a:off x="4916557" y="329316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E6D285-AE4F-C927-7E89-153F1B2865CC}"/>
              </a:ext>
            </a:extLst>
          </p:cNvPr>
          <p:cNvSpPr/>
          <p:nvPr/>
        </p:nvSpPr>
        <p:spPr>
          <a:xfrm>
            <a:off x="5562600" y="2514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40FD31-A2E7-EF40-FB8C-D038FB410A1A}"/>
              </a:ext>
            </a:extLst>
          </p:cNvPr>
          <p:cNvSpPr/>
          <p:nvPr/>
        </p:nvSpPr>
        <p:spPr>
          <a:xfrm>
            <a:off x="5423452" y="4181061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142BE3-CAF2-12BF-2E5F-6FF49171A94B}"/>
              </a:ext>
            </a:extLst>
          </p:cNvPr>
          <p:cNvSpPr/>
          <p:nvPr/>
        </p:nvSpPr>
        <p:spPr>
          <a:xfrm>
            <a:off x="8153400" y="254773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90B66E-F303-3ADE-0296-5BA79A6FBF7F}"/>
              </a:ext>
            </a:extLst>
          </p:cNvPr>
          <p:cNvSpPr/>
          <p:nvPr/>
        </p:nvSpPr>
        <p:spPr>
          <a:xfrm>
            <a:off x="2794552" y="4267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A0A08E-C14E-1F4B-B3FD-320EAB5A525D}"/>
              </a:ext>
            </a:extLst>
          </p:cNvPr>
          <p:cNvSpPr/>
          <p:nvPr/>
        </p:nvSpPr>
        <p:spPr>
          <a:xfrm>
            <a:off x="8001000" y="3352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4FA866-4FEE-D907-21DC-5839B8680C90}"/>
              </a:ext>
            </a:extLst>
          </p:cNvPr>
          <p:cNvGrpSpPr/>
          <p:nvPr/>
        </p:nvGrpSpPr>
        <p:grpSpPr>
          <a:xfrm>
            <a:off x="2743200" y="2250191"/>
            <a:ext cx="1219200" cy="624523"/>
            <a:chOff x="990600" y="1813877"/>
            <a:chExt cx="1219200" cy="62452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163908-6C99-EC3A-7C8E-BC866BCAC35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990600" y="2078286"/>
              <a:ext cx="1219200" cy="3601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EB59A80-EE7C-5F70-0CB4-3F5A99EA11C5}"/>
                    </a:ext>
                  </a:extLst>
                </p:cNvPr>
                <p:cNvSpPr txBox="1"/>
                <p:nvPr/>
              </p:nvSpPr>
              <p:spPr>
                <a:xfrm>
                  <a:off x="1323781" y="1813877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EB59A80-EE7C-5F70-0CB4-3F5A99EA1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781" y="1813877"/>
                  <a:ext cx="4747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570601-F33E-B361-BF00-78CC7234B6EE}"/>
              </a:ext>
            </a:extLst>
          </p:cNvPr>
          <p:cNvCxnSpPr>
            <a:cxnSpLocks/>
          </p:cNvCxnSpPr>
          <p:nvPr/>
        </p:nvCxnSpPr>
        <p:spPr>
          <a:xfrm flipV="1">
            <a:off x="2743200" y="2514600"/>
            <a:ext cx="1219200" cy="360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AF8E33-7D8E-9176-D1EE-1CECC1515986}"/>
              </a:ext>
            </a:extLst>
          </p:cNvPr>
          <p:cNvGrpSpPr/>
          <p:nvPr/>
        </p:nvGrpSpPr>
        <p:grpSpPr>
          <a:xfrm>
            <a:off x="7010400" y="2063234"/>
            <a:ext cx="1143000" cy="560696"/>
            <a:chOff x="1149626" y="1753347"/>
            <a:chExt cx="1143000" cy="56069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5EDF01-9C1F-F447-FDDE-4CC4820BFDBB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1149626" y="1976113"/>
              <a:ext cx="1143000" cy="3379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7C125-3722-A673-6A06-FC940962721C}"/>
                    </a:ext>
                  </a:extLst>
                </p:cNvPr>
                <p:cNvSpPr txBox="1"/>
                <p:nvPr/>
              </p:nvSpPr>
              <p:spPr>
                <a:xfrm>
                  <a:off x="1574609" y="1753347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7C125-3722-A673-6A06-FC9409627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609" y="1753347"/>
                  <a:ext cx="47474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6BC129-77C3-071E-BA78-4CF56F0F58B8}"/>
              </a:ext>
            </a:extLst>
          </p:cNvPr>
          <p:cNvCxnSpPr>
            <a:cxnSpLocks/>
          </p:cNvCxnSpPr>
          <p:nvPr/>
        </p:nvCxnSpPr>
        <p:spPr>
          <a:xfrm>
            <a:off x="7002574" y="2279374"/>
            <a:ext cx="1143000" cy="337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6EBC15-5795-6B57-7524-A121A29F33F0}"/>
              </a:ext>
            </a:extLst>
          </p:cNvPr>
          <p:cNvGrpSpPr/>
          <p:nvPr/>
        </p:nvGrpSpPr>
        <p:grpSpPr>
          <a:xfrm>
            <a:off x="4343400" y="4021199"/>
            <a:ext cx="1102370" cy="624523"/>
            <a:chOff x="990600" y="1813877"/>
            <a:chExt cx="1102370" cy="62452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800B73-7CE1-EE79-6E23-562DBD15CB1F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990600" y="2103821"/>
              <a:ext cx="1102370" cy="334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0EB2F19-EF1F-2FD5-29CB-7E184A6DCD3A}"/>
                    </a:ext>
                  </a:extLst>
                </p:cNvPr>
                <p:cNvSpPr txBox="1"/>
                <p:nvPr/>
              </p:nvSpPr>
              <p:spPr>
                <a:xfrm>
                  <a:off x="1323781" y="1813877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0EB2F19-EF1F-2FD5-29CB-7E184A6DC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781" y="1813877"/>
                  <a:ext cx="4747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DE22AB-FAFB-5F70-BB1B-A08FC8BB98C5}"/>
              </a:ext>
            </a:extLst>
          </p:cNvPr>
          <p:cNvCxnSpPr>
            <a:cxnSpLocks/>
            <a:stCxn id="8" idx="6"/>
            <a:endCxn id="14" idx="3"/>
          </p:cNvCxnSpPr>
          <p:nvPr/>
        </p:nvCxnSpPr>
        <p:spPr>
          <a:xfrm flipV="1">
            <a:off x="4343400" y="4311143"/>
            <a:ext cx="1102370" cy="3370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22066A-01D0-6D6E-0606-6E15E4C5B2D5}"/>
              </a:ext>
            </a:extLst>
          </p:cNvPr>
          <p:cNvGrpSpPr/>
          <p:nvPr/>
        </p:nvGrpSpPr>
        <p:grpSpPr>
          <a:xfrm>
            <a:off x="2898455" y="3482882"/>
            <a:ext cx="629063" cy="806636"/>
            <a:chOff x="1011677" y="1625735"/>
            <a:chExt cx="629063" cy="80663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5DE00D-E325-C9B8-DF9E-2C3D2822B8A8}"/>
                </a:ext>
              </a:extLst>
            </p:cNvPr>
            <p:cNvCxnSpPr>
              <a:cxnSpLocks/>
              <a:stCxn id="16" idx="7"/>
              <a:endCxn id="6" idx="3"/>
            </p:cNvCxnSpPr>
            <p:nvPr/>
          </p:nvCxnSpPr>
          <p:spPr>
            <a:xfrm flipV="1">
              <a:off x="1037856" y="1625735"/>
              <a:ext cx="602884" cy="806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9495190-A92E-3702-1540-68CF6A68279C}"/>
                    </a:ext>
                  </a:extLst>
                </p:cNvPr>
                <p:cNvSpPr txBox="1"/>
                <p:nvPr/>
              </p:nvSpPr>
              <p:spPr>
                <a:xfrm>
                  <a:off x="1011677" y="1648053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9495190-A92E-3702-1540-68CF6A682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677" y="1648053"/>
                  <a:ext cx="47474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8C18F4-154E-9FA0-CDD1-58E7FAD0101C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931096" y="3482882"/>
            <a:ext cx="596422" cy="799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24DE5-6359-53E3-86EB-EDAAA84AEF03}"/>
              </a:ext>
            </a:extLst>
          </p:cNvPr>
          <p:cNvGrpSpPr/>
          <p:nvPr/>
        </p:nvGrpSpPr>
        <p:grpSpPr>
          <a:xfrm>
            <a:off x="2720882" y="2890852"/>
            <a:ext cx="812752" cy="484266"/>
            <a:chOff x="285358" y="2013487"/>
            <a:chExt cx="812752" cy="48426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B8831C-3118-748A-185E-2A23289ABE1A}"/>
                </a:ext>
              </a:extLst>
            </p:cNvPr>
            <p:cNvCxnSpPr>
              <a:cxnSpLocks/>
              <a:stCxn id="11" idx="5"/>
              <a:endCxn id="6" idx="1"/>
            </p:cNvCxnSpPr>
            <p:nvPr/>
          </p:nvCxnSpPr>
          <p:spPr>
            <a:xfrm>
              <a:off x="285358" y="2072117"/>
              <a:ext cx="806636" cy="425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CA7C41F-54EF-6167-C17E-638EF7EC48A8}"/>
                    </a:ext>
                  </a:extLst>
                </p:cNvPr>
                <p:cNvSpPr txBox="1"/>
                <p:nvPr/>
              </p:nvSpPr>
              <p:spPr>
                <a:xfrm>
                  <a:off x="623365" y="2013487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CA7C41F-54EF-6167-C17E-638EF7EC4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65" y="2013487"/>
                  <a:ext cx="47474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D8834F-9B3C-23BE-7505-94D7CE462FE8}"/>
              </a:ext>
            </a:extLst>
          </p:cNvPr>
          <p:cNvCxnSpPr>
            <a:cxnSpLocks/>
            <a:stCxn id="11" idx="5"/>
            <a:endCxn id="6" idx="1"/>
          </p:cNvCxnSpPr>
          <p:nvPr/>
        </p:nvCxnSpPr>
        <p:spPr>
          <a:xfrm>
            <a:off x="2720882" y="2949482"/>
            <a:ext cx="806636" cy="4256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57036A-5E06-EB96-5ED3-DDC8EF2A64DD}"/>
              </a:ext>
            </a:extLst>
          </p:cNvPr>
          <p:cNvGrpSpPr/>
          <p:nvPr/>
        </p:nvGrpSpPr>
        <p:grpSpPr>
          <a:xfrm>
            <a:off x="5715000" y="1915745"/>
            <a:ext cx="1165318" cy="675055"/>
            <a:chOff x="1035863" y="1813877"/>
            <a:chExt cx="1243554" cy="67505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7BD50D-BCC8-8928-5CAD-D42AF57D7BCA}"/>
                </a:ext>
              </a:extLst>
            </p:cNvPr>
            <p:cNvCxnSpPr>
              <a:cxnSpLocks/>
              <a:stCxn id="13" idx="6"/>
              <a:endCxn id="10" idx="3"/>
            </p:cNvCxnSpPr>
            <p:nvPr/>
          </p:nvCxnSpPr>
          <p:spPr>
            <a:xfrm flipV="1">
              <a:off x="1035863" y="2238014"/>
              <a:ext cx="1243554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54A165C-0CE7-2751-B304-9FE324B359DE}"/>
                    </a:ext>
                  </a:extLst>
                </p:cNvPr>
                <p:cNvSpPr txBox="1"/>
                <p:nvPr/>
              </p:nvSpPr>
              <p:spPr>
                <a:xfrm>
                  <a:off x="1323781" y="1813877"/>
                  <a:ext cx="506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54A165C-0CE7-2751-B304-9FE324B35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781" y="1813877"/>
                  <a:ext cx="50661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8E32335-0B84-863F-3BB4-8FB2AF599CA8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5727489" y="2339882"/>
            <a:ext cx="1152829" cy="243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A2A7E6F-1DFD-EF73-C336-4ADC65EFBC40}"/>
              </a:ext>
            </a:extLst>
          </p:cNvPr>
          <p:cNvGrpSpPr/>
          <p:nvPr/>
        </p:nvGrpSpPr>
        <p:grpSpPr>
          <a:xfrm>
            <a:off x="6988082" y="2339882"/>
            <a:ext cx="1088245" cy="1029483"/>
            <a:chOff x="-97645" y="1408917"/>
            <a:chExt cx="1088245" cy="102948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2BA8ED1-5FDD-79A2-F8AC-76E83D827570}"/>
                </a:ext>
              </a:extLst>
            </p:cNvPr>
            <p:cNvCxnSpPr>
              <a:cxnSpLocks/>
              <a:endCxn id="10" idx="5"/>
            </p:cNvCxnSpPr>
            <p:nvPr/>
          </p:nvCxnSpPr>
          <p:spPr>
            <a:xfrm flipH="1" flipV="1">
              <a:off x="-97645" y="1408917"/>
              <a:ext cx="1088245" cy="10294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B574D50-1261-3462-163E-934D9F3698DE}"/>
                    </a:ext>
                  </a:extLst>
                </p:cNvPr>
                <p:cNvSpPr txBox="1"/>
                <p:nvPr/>
              </p:nvSpPr>
              <p:spPr>
                <a:xfrm>
                  <a:off x="59528" y="1795499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B574D50-1261-3462-163E-934D9F36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8" y="1795499"/>
                  <a:ext cx="47474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61DE589-1BFB-B858-AEC5-B3516EB9128F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6988082" y="2339882"/>
            <a:ext cx="1089118" cy="1012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E9229BF-DBCF-A0DD-09C0-CAB974F67562}"/>
              </a:ext>
            </a:extLst>
          </p:cNvPr>
          <p:cNvGrpSpPr/>
          <p:nvPr/>
        </p:nvGrpSpPr>
        <p:grpSpPr>
          <a:xfrm>
            <a:off x="8131082" y="2700130"/>
            <a:ext cx="604679" cy="674988"/>
            <a:chOff x="1005509" y="1489920"/>
            <a:chExt cx="604679" cy="67498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679820A-BBEE-AEC6-95AE-7932026A93D8}"/>
                </a:ext>
              </a:extLst>
            </p:cNvPr>
            <p:cNvCxnSpPr>
              <a:cxnSpLocks/>
              <a:stCxn id="17" idx="7"/>
              <a:endCxn id="15" idx="4"/>
            </p:cNvCxnSpPr>
            <p:nvPr/>
          </p:nvCxnSpPr>
          <p:spPr>
            <a:xfrm flipV="1">
              <a:off x="1005509" y="1489920"/>
              <a:ext cx="98518" cy="6749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726C84-FDDB-087D-8A8B-9A5F8DD2D26F}"/>
                    </a:ext>
                  </a:extLst>
                </p:cNvPr>
                <p:cNvSpPr txBox="1"/>
                <p:nvPr/>
              </p:nvSpPr>
              <p:spPr>
                <a:xfrm>
                  <a:off x="1034453" y="1620858"/>
                  <a:ext cx="575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726C84-FDDB-087D-8A8B-9A5F8DD2D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453" y="1620858"/>
                  <a:ext cx="57573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B515A7F-2707-2199-B6C5-8AA0A7E7B931}"/>
              </a:ext>
            </a:extLst>
          </p:cNvPr>
          <p:cNvCxnSpPr>
            <a:cxnSpLocks/>
            <a:stCxn id="6" idx="6"/>
            <a:endCxn id="13" idx="4"/>
          </p:cNvCxnSpPr>
          <p:nvPr/>
        </p:nvCxnSpPr>
        <p:spPr>
          <a:xfrm flipV="1">
            <a:off x="3657600" y="2667000"/>
            <a:ext cx="1981200" cy="76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B63A41D-F6C8-6EEB-A348-4403E8DE00FF}"/>
              </a:ext>
            </a:extLst>
          </p:cNvPr>
          <p:cNvSpPr/>
          <p:nvPr/>
        </p:nvSpPr>
        <p:spPr>
          <a:xfrm>
            <a:off x="2035864" y="2120306"/>
            <a:ext cx="2503428" cy="2721221"/>
          </a:xfrm>
          <a:custGeom>
            <a:avLst/>
            <a:gdLst>
              <a:gd name="connsiteX0" fmla="*/ 1992797 w 2503428"/>
              <a:gd name="connsiteY0" fmla="*/ 4240 h 2698916"/>
              <a:gd name="connsiteX1" fmla="*/ 839858 w 2503428"/>
              <a:gd name="connsiteY1" fmla="*/ 57249 h 2698916"/>
              <a:gd name="connsiteX2" fmla="*/ 309771 w 2503428"/>
              <a:gd name="connsiteY2" fmla="*/ 481318 h 2698916"/>
              <a:gd name="connsiteX3" fmla="*/ 4971 w 2503428"/>
              <a:gd name="connsiteY3" fmla="*/ 1276449 h 2698916"/>
              <a:gd name="connsiteX4" fmla="*/ 150745 w 2503428"/>
              <a:gd name="connsiteY4" fmla="*/ 2045075 h 2698916"/>
              <a:gd name="connsiteX5" fmla="*/ 535058 w 2503428"/>
              <a:gd name="connsiteY5" fmla="*/ 2561910 h 2698916"/>
              <a:gd name="connsiteX6" fmla="*/ 1104901 w 2503428"/>
              <a:gd name="connsiteY6" fmla="*/ 2681179 h 2698916"/>
              <a:gd name="connsiteX7" fmla="*/ 1674745 w 2503428"/>
              <a:gd name="connsiteY7" fmla="*/ 2257110 h 2698916"/>
              <a:gd name="connsiteX8" fmla="*/ 2257840 w 2503428"/>
              <a:gd name="connsiteY8" fmla="*/ 1355962 h 2698916"/>
              <a:gd name="connsiteX9" fmla="*/ 2496379 w 2503428"/>
              <a:gd name="connsiteY9" fmla="*/ 468066 h 2698916"/>
              <a:gd name="connsiteX10" fmla="*/ 2416866 w 2503428"/>
              <a:gd name="connsiteY10" fmla="*/ 176518 h 2698916"/>
              <a:gd name="connsiteX11" fmla="*/ 2178327 w 2503428"/>
              <a:gd name="connsiteY11" fmla="*/ 57249 h 2698916"/>
              <a:gd name="connsiteX12" fmla="*/ 1992797 w 2503428"/>
              <a:gd name="connsiteY12" fmla="*/ 4240 h 2698916"/>
              <a:gd name="connsiteX0" fmla="*/ 1992797 w 2503428"/>
              <a:gd name="connsiteY0" fmla="*/ 4240 h 2698916"/>
              <a:gd name="connsiteX1" fmla="*/ 839858 w 2503428"/>
              <a:gd name="connsiteY1" fmla="*/ 57249 h 2698916"/>
              <a:gd name="connsiteX2" fmla="*/ 309771 w 2503428"/>
              <a:gd name="connsiteY2" fmla="*/ 481318 h 2698916"/>
              <a:gd name="connsiteX3" fmla="*/ 4971 w 2503428"/>
              <a:gd name="connsiteY3" fmla="*/ 1276449 h 2698916"/>
              <a:gd name="connsiteX4" fmla="*/ 150745 w 2503428"/>
              <a:gd name="connsiteY4" fmla="*/ 2045075 h 2698916"/>
              <a:gd name="connsiteX5" fmla="*/ 535058 w 2503428"/>
              <a:gd name="connsiteY5" fmla="*/ 2561910 h 2698916"/>
              <a:gd name="connsiteX6" fmla="*/ 1104901 w 2503428"/>
              <a:gd name="connsiteY6" fmla="*/ 2681179 h 2698916"/>
              <a:gd name="connsiteX7" fmla="*/ 1674745 w 2503428"/>
              <a:gd name="connsiteY7" fmla="*/ 2257110 h 2698916"/>
              <a:gd name="connsiteX8" fmla="*/ 2257840 w 2503428"/>
              <a:gd name="connsiteY8" fmla="*/ 1355962 h 2698916"/>
              <a:gd name="connsiteX9" fmla="*/ 2496379 w 2503428"/>
              <a:gd name="connsiteY9" fmla="*/ 468066 h 2698916"/>
              <a:gd name="connsiteX10" fmla="*/ 2416866 w 2503428"/>
              <a:gd name="connsiteY10" fmla="*/ 176518 h 2698916"/>
              <a:gd name="connsiteX11" fmla="*/ 2231336 w 2503428"/>
              <a:gd name="connsiteY11" fmla="*/ 57249 h 2698916"/>
              <a:gd name="connsiteX12" fmla="*/ 1992797 w 2503428"/>
              <a:gd name="connsiteY12" fmla="*/ 4240 h 2698916"/>
              <a:gd name="connsiteX0" fmla="*/ 1714501 w 2503428"/>
              <a:gd name="connsiteY0" fmla="*/ 40 h 2721221"/>
              <a:gd name="connsiteX1" fmla="*/ 839858 w 2503428"/>
              <a:gd name="connsiteY1" fmla="*/ 79554 h 2721221"/>
              <a:gd name="connsiteX2" fmla="*/ 309771 w 2503428"/>
              <a:gd name="connsiteY2" fmla="*/ 503623 h 2721221"/>
              <a:gd name="connsiteX3" fmla="*/ 4971 w 2503428"/>
              <a:gd name="connsiteY3" fmla="*/ 1298754 h 2721221"/>
              <a:gd name="connsiteX4" fmla="*/ 150745 w 2503428"/>
              <a:gd name="connsiteY4" fmla="*/ 2067380 h 2721221"/>
              <a:gd name="connsiteX5" fmla="*/ 535058 w 2503428"/>
              <a:gd name="connsiteY5" fmla="*/ 2584215 h 2721221"/>
              <a:gd name="connsiteX6" fmla="*/ 1104901 w 2503428"/>
              <a:gd name="connsiteY6" fmla="*/ 2703484 h 2721221"/>
              <a:gd name="connsiteX7" fmla="*/ 1674745 w 2503428"/>
              <a:gd name="connsiteY7" fmla="*/ 2279415 h 2721221"/>
              <a:gd name="connsiteX8" fmla="*/ 2257840 w 2503428"/>
              <a:gd name="connsiteY8" fmla="*/ 1378267 h 2721221"/>
              <a:gd name="connsiteX9" fmla="*/ 2496379 w 2503428"/>
              <a:gd name="connsiteY9" fmla="*/ 490371 h 2721221"/>
              <a:gd name="connsiteX10" fmla="*/ 2416866 w 2503428"/>
              <a:gd name="connsiteY10" fmla="*/ 198823 h 2721221"/>
              <a:gd name="connsiteX11" fmla="*/ 2231336 w 2503428"/>
              <a:gd name="connsiteY11" fmla="*/ 79554 h 2721221"/>
              <a:gd name="connsiteX12" fmla="*/ 1714501 w 2503428"/>
              <a:gd name="connsiteY12" fmla="*/ 40 h 272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03428" h="2721221">
                <a:moveTo>
                  <a:pt x="1714501" y="40"/>
                </a:moveTo>
                <a:cubicBezTo>
                  <a:pt x="1482588" y="40"/>
                  <a:pt x="1073980" y="-4376"/>
                  <a:pt x="839858" y="79554"/>
                </a:cubicBezTo>
                <a:cubicBezTo>
                  <a:pt x="605736" y="163484"/>
                  <a:pt x="448919" y="300423"/>
                  <a:pt x="309771" y="503623"/>
                </a:cubicBezTo>
                <a:cubicBezTo>
                  <a:pt x="170623" y="706823"/>
                  <a:pt x="31475" y="1038128"/>
                  <a:pt x="4971" y="1298754"/>
                </a:cubicBezTo>
                <a:cubicBezTo>
                  <a:pt x="-21533" y="1559380"/>
                  <a:pt x="62397" y="1853137"/>
                  <a:pt x="150745" y="2067380"/>
                </a:cubicBezTo>
                <a:cubicBezTo>
                  <a:pt x="239093" y="2281623"/>
                  <a:pt x="376032" y="2478198"/>
                  <a:pt x="535058" y="2584215"/>
                </a:cubicBezTo>
                <a:cubicBezTo>
                  <a:pt x="694084" y="2690232"/>
                  <a:pt x="914953" y="2754284"/>
                  <a:pt x="1104901" y="2703484"/>
                </a:cubicBezTo>
                <a:cubicBezTo>
                  <a:pt x="1294849" y="2652684"/>
                  <a:pt x="1482589" y="2500284"/>
                  <a:pt x="1674745" y="2279415"/>
                </a:cubicBezTo>
                <a:cubicBezTo>
                  <a:pt x="1866901" y="2058546"/>
                  <a:pt x="2120901" y="1676441"/>
                  <a:pt x="2257840" y="1378267"/>
                </a:cubicBezTo>
                <a:cubicBezTo>
                  <a:pt x="2394779" y="1080093"/>
                  <a:pt x="2469875" y="686945"/>
                  <a:pt x="2496379" y="490371"/>
                </a:cubicBezTo>
                <a:cubicBezTo>
                  <a:pt x="2522883" y="293797"/>
                  <a:pt x="2469875" y="267292"/>
                  <a:pt x="2416866" y="198823"/>
                </a:cubicBezTo>
                <a:cubicBezTo>
                  <a:pt x="2363857" y="130354"/>
                  <a:pt x="2348397" y="112684"/>
                  <a:pt x="2231336" y="79554"/>
                </a:cubicBezTo>
                <a:cubicBezTo>
                  <a:pt x="2114275" y="46424"/>
                  <a:pt x="1946414" y="40"/>
                  <a:pt x="1714501" y="40"/>
                </a:cubicBezTo>
                <a:close/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A329D-B356-5546-9D39-12E719AC2D35}"/>
              </a:ext>
            </a:extLst>
          </p:cNvPr>
          <p:cNvSpPr txBox="1"/>
          <p:nvPr/>
        </p:nvSpPr>
        <p:spPr>
          <a:xfrm>
            <a:off x="2445714" y="5642387"/>
            <a:ext cx="297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to determine if </a:t>
            </a:r>
            <a:r>
              <a:rPr lang="en-US" sz="1800" b="1" dirty="0">
                <a:solidFill>
                  <a:srgbClr val="7030A0"/>
                </a:solidFill>
              </a:rPr>
              <a:t>v</a:t>
            </a:r>
            <a:r>
              <a:rPr lang="en-US" sz="1800" dirty="0"/>
              <a:t>  is reachable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75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3" grpId="0" animBg="1"/>
      <p:bldP spid="3" grpId="1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</a:t>
            </a:r>
            <a:r>
              <a:rPr lang="en-US" sz="3600" b="1" dirty="0"/>
              <a:t> of the </a:t>
            </a:r>
            <a:r>
              <a:rPr lang="en-US" sz="3600" b="1" dirty="0">
                <a:solidFill>
                  <a:srgbClr val="00B050"/>
                </a:solidFill>
              </a:rPr>
              <a:t>Previous Lecture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E6B4683-6AB4-DA8C-AE16-3B1FA3299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8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73F2-9F80-8B42-B970-AD642545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B504C-5DCE-AB4A-A563-467BB885B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Sort the edges in </a:t>
                </a:r>
                <a:r>
                  <a:rPr lang="en-US" sz="2400" b="1" dirty="0"/>
                  <a:t>increasing </a:t>
                </a:r>
                <a:r>
                  <a:rPr lang="en-US" sz="2400" dirty="0"/>
                  <a:t>order of weights.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For (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=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400" b="1" dirty="0"/>
                  <a:t>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) do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/>
                  <a:t>         {</a:t>
                </a:r>
                <a:r>
                  <a:rPr lang="en-US" sz="2400" dirty="0"/>
                  <a:t>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Let (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u</a:t>
                </a:r>
                <a:r>
                  <a:rPr lang="en-US" sz="2400" dirty="0" err="1"/>
                  <a:t>,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400" dirty="0"/>
                  <a:t>) be the endpoints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                   if </a:t>
                </a:r>
                <a:r>
                  <a:rPr lang="en-US" sz="2400" b="1" dirty="0"/>
                  <a:t>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}</a:t>
                </a:r>
              </a:p>
              <a:p>
                <a:pPr marL="0" indent="0">
                  <a:buNone/>
                </a:pPr>
                <a:r>
                  <a:rPr lang="en-US" sz="2400" dirty="0"/>
                  <a:t>Return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An efficient Data structure ?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B504C-5DCE-AB4A-A563-467BB885B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1235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E188D-D988-D948-9F35-0E15D698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342E3E-29DF-47F5-0EDA-282FF55F3403}"/>
                  </a:ext>
                </a:extLst>
              </p:cNvPr>
              <p:cNvSpPr txBox="1"/>
              <p:nvPr/>
            </p:nvSpPr>
            <p:spPr>
              <a:xfrm>
                <a:off x="2667000" y="4648200"/>
                <a:ext cx="16018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 Math"/>
                    <a:ea typeface="Cambria Math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to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342E3E-29DF-47F5-0EDA-282FF55F3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648200"/>
                <a:ext cx="1601849" cy="461665"/>
              </a:xfrm>
              <a:prstGeom prst="rect">
                <a:avLst/>
              </a:prstGeom>
              <a:blipFill>
                <a:blip r:embed="rId3"/>
                <a:stretch>
                  <a:fillRect l="-6349" t="-1351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0E09C3A-D5FE-903A-2CB2-08BEABF751BF}"/>
              </a:ext>
            </a:extLst>
          </p:cNvPr>
          <p:cNvSpPr txBox="1"/>
          <p:nvPr/>
        </p:nvSpPr>
        <p:spPr>
          <a:xfrm>
            <a:off x="2057400" y="4170026"/>
            <a:ext cx="44720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u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v</a:t>
            </a:r>
            <a:r>
              <a:rPr lang="en-US" sz="2400" dirty="0"/>
              <a:t> belong to different trees)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0253A-97EC-654C-9B3F-5295BE71A660}"/>
              </a:ext>
            </a:extLst>
          </p:cNvPr>
          <p:cNvSpPr txBox="1"/>
          <p:nvPr/>
        </p:nvSpPr>
        <p:spPr>
          <a:xfrm>
            <a:off x="2590801" y="5958215"/>
            <a:ext cx="4201278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Maintain each tree as a set</a:t>
            </a:r>
            <a:endParaRPr lang="en-US" sz="28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D45F81-C1A2-7F4B-854B-28D104180055}"/>
              </a:ext>
            </a:extLst>
          </p:cNvPr>
          <p:cNvSpPr/>
          <p:nvPr/>
        </p:nvSpPr>
        <p:spPr>
          <a:xfrm>
            <a:off x="2133600" y="4232729"/>
            <a:ext cx="4201278" cy="39896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3DFE22-3251-7D4D-B0FF-A348FEBAC5EC}"/>
              </a:ext>
            </a:extLst>
          </p:cNvPr>
          <p:cNvSpPr/>
          <p:nvPr/>
        </p:nvSpPr>
        <p:spPr>
          <a:xfrm>
            <a:off x="2514600" y="4706438"/>
            <a:ext cx="1839078" cy="39896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95B0E-7883-CC41-A8B0-CCA40B3B7C74}"/>
              </a:ext>
            </a:extLst>
          </p:cNvPr>
          <p:cNvSpPr txBox="1"/>
          <p:nvPr/>
        </p:nvSpPr>
        <p:spPr>
          <a:xfrm>
            <a:off x="6906349" y="4214546"/>
            <a:ext cx="85792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Find</a:t>
            </a:r>
            <a:r>
              <a:rPr lang="en-US" dirty="0"/>
              <a:t>(</a:t>
            </a:r>
            <a:r>
              <a:rPr lang="en-US" b="1" dirty="0"/>
              <a:t>u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65ABA-7C6A-CD4A-8F6F-1F3322705234}"/>
              </a:ext>
            </a:extLst>
          </p:cNvPr>
          <p:cNvSpPr txBox="1"/>
          <p:nvPr/>
        </p:nvSpPr>
        <p:spPr>
          <a:xfrm>
            <a:off x="6896091" y="4721253"/>
            <a:ext cx="9028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Union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56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73F2-9F80-8B42-B970-AD642545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Kruskal</a:t>
            </a:r>
            <a:r>
              <a:rPr lang="en-US" b="1" dirty="0"/>
              <a:t>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B504C-5DCE-AB4A-A563-467BB885B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Sort the edges in </a:t>
                </a:r>
                <a:r>
                  <a:rPr lang="en-US" sz="2400" b="1" dirty="0"/>
                  <a:t>increasing </a:t>
                </a:r>
                <a:r>
                  <a:rPr lang="en-US" sz="2400" dirty="0"/>
                  <a:t>order of weights.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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For (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=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400" b="1" dirty="0"/>
                  <a:t>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) do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{ 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Let (</a:t>
                </a:r>
                <a:r>
                  <a:rPr lang="en-US" sz="2400" b="1" dirty="0" err="1">
                    <a:solidFill>
                      <a:srgbClr val="0070C0"/>
                    </a:solidFill>
                  </a:rPr>
                  <a:t>u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sz="2400" b="1" dirty="0" err="1">
                    <a:solidFill>
                      <a:srgbClr val="0070C0"/>
                    </a:solidFill>
                  </a:rPr>
                  <a:t>v</a:t>
                </a:r>
                <a:r>
                  <a:rPr lang="en-US" sz="2400" dirty="0"/>
                  <a:t>) be the endpoints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latin typeface="Cambria Math"/>
                    <a:ea typeface="Cambria Math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2400" dirty="0">
                    <a:latin typeface="Cambria Math"/>
                    <a:ea typeface="Cambria Math"/>
                    <a:sym typeface="Wingdings" panose="05000000000000000000" pitchFamily="2" charset="2"/>
                  </a:rPr>
                  <a:t>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</a:t>
                </a:r>
                <a:r>
                  <a:rPr lang="en-US" sz="2400" dirty="0"/>
                  <a:t>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2400" dirty="0">
                    <a:latin typeface="Cambria Math"/>
                    <a:ea typeface="Cambria Math"/>
                    <a:sym typeface="Wingdings" panose="05000000000000000000" pitchFamily="2" charset="2"/>
                  </a:rPr>
                  <a:t>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Find</a:t>
                </a: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v</a:t>
                </a:r>
                <a:r>
                  <a:rPr lang="en-US" sz="2400" dirty="0"/>
                  <a:t>);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      If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/>
                  <a:t>,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400" dirty="0"/>
                  <a:t>{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    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union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);</a:t>
                </a:r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Time complexity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B504C-5DCE-AB4A-A563-467BB885B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1235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E188D-D988-D948-9F35-0E15D698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A3AAE2-0463-634D-A8DD-21E4E87BFAE1}"/>
                  </a:ext>
                </a:extLst>
              </p:cNvPr>
              <p:cNvSpPr txBox="1"/>
              <p:nvPr/>
            </p:nvSpPr>
            <p:spPr>
              <a:xfrm>
                <a:off x="3427351" y="5481935"/>
                <a:ext cx="1766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 Math"/>
                    <a:ea typeface="Cambria Math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to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IN" sz="2400" dirty="0"/>
                  <a:t> 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A3AAE2-0463-634D-A8DD-21E4E87BF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351" y="5481935"/>
                <a:ext cx="1766959" cy="461665"/>
              </a:xfrm>
              <a:prstGeom prst="rect">
                <a:avLst/>
              </a:prstGeom>
              <a:blipFill>
                <a:blip r:embed="rId3"/>
                <a:stretch>
                  <a:fillRect l="-5000" t="-10526" r="-500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77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Problem </a:t>
            </a:r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Mobile towers </a:t>
            </a:r>
            <a:r>
              <a:rPr lang="en-US" b="1" dirty="0">
                <a:solidFill>
                  <a:schemeClr val="tx1"/>
                </a:solidFill>
              </a:rPr>
              <a:t>on a 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A mobile tower can cover any cell phone within radius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05100" y="2133600"/>
            <a:ext cx="2705100" cy="2667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62400" y="3276600"/>
            <a:ext cx="228600" cy="609600"/>
            <a:chOff x="1866900" y="3352800"/>
            <a:chExt cx="228600" cy="6096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88444" y="3974068"/>
            <a:ext cx="14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tower</a:t>
            </a:r>
          </a:p>
        </p:txBody>
      </p:sp>
      <p:cxnSp>
        <p:nvCxnSpPr>
          <p:cNvPr id="13" name="Straight Arrow Connector 12"/>
          <p:cNvCxnSpPr>
            <a:stCxn id="9" idx="5"/>
            <a:endCxn id="5" idx="7"/>
          </p:cNvCxnSpPr>
          <p:nvPr/>
        </p:nvCxnSpPr>
        <p:spPr>
          <a:xfrm flipV="1">
            <a:off x="4117111" y="2524173"/>
            <a:ext cx="896936" cy="89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95800" y="28194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819400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38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1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statement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houses located along a road.</a:t>
                </a:r>
              </a:p>
              <a:p>
                <a:pPr marL="0" indent="0">
                  <a:buNone/>
                </a:pPr>
                <a:r>
                  <a:rPr lang="en-US" sz="2000" dirty="0"/>
                  <a:t>We want to place mobile towers such that</a:t>
                </a:r>
              </a:p>
              <a:p>
                <a:r>
                  <a:rPr lang="en-US" sz="2000" dirty="0"/>
                  <a:t>Each house is </a:t>
                </a:r>
                <a:r>
                  <a:rPr lang="en-US" sz="2000" b="1" u="sng" dirty="0"/>
                  <a:t>covered</a:t>
                </a:r>
                <a:r>
                  <a:rPr lang="en-US" sz="2000" dirty="0"/>
                  <a:t> by at least one mobile tower.</a:t>
                </a:r>
              </a:p>
              <a:p>
                <a:r>
                  <a:rPr lang="en-US" sz="2000" dirty="0"/>
                  <a:t>The number of mobile towers used 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least</a:t>
                </a:r>
                <a:r>
                  <a:rPr lang="en-US" sz="2000" dirty="0"/>
                  <a:t> possible.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981200" y="2286000"/>
              <a:ext cx="228600" cy="419100"/>
              <a:chOff x="1524000" y="3162300"/>
              <a:chExt cx="228600" cy="419100"/>
            </a:xfrm>
          </p:grpSpPr>
          <p:sp>
            <p:nvSpPr>
              <p:cNvPr id="15" name="Flowchart: Process 14"/>
              <p:cNvSpPr/>
              <p:nvPr/>
            </p:nvSpPr>
            <p:spPr>
              <a:xfrm>
                <a:off x="15240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240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3962400" y="1066800"/>
            <a:ext cx="228600" cy="609600"/>
            <a:chOff x="1866900" y="3352800"/>
            <a:chExt cx="228600" cy="6096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17111" y="926068"/>
            <a:ext cx="1216889" cy="369332"/>
            <a:chOff x="4117111" y="926068"/>
            <a:chExt cx="1216889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2819400" y="926068"/>
            <a:ext cx="1221511" cy="369332"/>
            <a:chOff x="2819400" y="926068"/>
            <a:chExt cx="122151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47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Strategy 1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Place tower at first house, </a:t>
            </a:r>
          </a:p>
          <a:p>
            <a:pPr marL="0" indent="0">
              <a:buNone/>
            </a:pPr>
            <a:r>
              <a:rPr lang="en-US" sz="2000" dirty="0"/>
              <a:t>Remove all houses covered by this tower.</a:t>
            </a:r>
          </a:p>
          <a:p>
            <a:pPr marL="0" indent="0">
              <a:buNone/>
            </a:pPr>
            <a:r>
              <a:rPr lang="en-US" sz="2000" dirty="0"/>
              <a:t>Proceed to the next uncovered house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371600" y="2590800"/>
            <a:ext cx="1219200" cy="369332"/>
            <a:chOff x="4040911" y="3135868"/>
            <a:chExt cx="1219200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040911" y="3429000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219200" y="2743200"/>
            <a:ext cx="228600" cy="609600"/>
            <a:chOff x="1866900" y="3352800"/>
            <a:chExt cx="228600" cy="6096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19400" y="926068"/>
            <a:ext cx="2514600" cy="750332"/>
            <a:chOff x="2819400" y="926068"/>
            <a:chExt cx="2514600" cy="750332"/>
          </a:xfrm>
        </p:grpSpPr>
        <p:grpSp>
          <p:nvGrpSpPr>
            <p:cNvPr id="59" name="Group 58"/>
            <p:cNvGrpSpPr/>
            <p:nvPr/>
          </p:nvGrpSpPr>
          <p:grpSpPr>
            <a:xfrm>
              <a:off x="3962400" y="1066800"/>
              <a:ext cx="228600" cy="609600"/>
              <a:chOff x="1866900" y="3352800"/>
              <a:chExt cx="228600" cy="609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981200" y="3505200"/>
                <a:ext cx="0" cy="457200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866900" y="33528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924050" y="3397870"/>
                <a:ext cx="114300" cy="114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Flowchart: Process 66"/>
          <p:cNvSpPr/>
          <p:nvPr/>
        </p:nvSpPr>
        <p:spPr>
          <a:xfrm>
            <a:off x="1981200" y="2476500"/>
            <a:ext cx="2286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1981200" y="2286000"/>
            <a:ext cx="228600" cy="1905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552700"/>
            <a:ext cx="76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657600" y="2743200"/>
            <a:ext cx="228600" cy="609600"/>
            <a:chOff x="1866900" y="3352800"/>
            <a:chExt cx="228600" cy="609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810000" y="2602468"/>
            <a:ext cx="1219200" cy="369332"/>
            <a:chOff x="4040911" y="3135868"/>
            <a:chExt cx="1219200" cy="369332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4040911" y="3429000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375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Mobile towers </a:t>
            </a:r>
            <a:r>
              <a:rPr lang="en-US" sz="3200" b="1" dirty="0"/>
              <a:t>on a road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Strategy 2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Place tower at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to the right of the first house; </a:t>
                </a:r>
              </a:p>
              <a:p>
                <a:pPr marL="0" indent="0">
                  <a:buNone/>
                </a:pPr>
                <a:r>
                  <a:rPr lang="en-US" sz="2000" dirty="0"/>
                  <a:t>Remove all houses covered by this tower;</a:t>
                </a:r>
              </a:p>
              <a:p>
                <a:pPr marL="0" indent="0">
                  <a:buNone/>
                </a:pPr>
                <a:r>
                  <a:rPr lang="en-US" sz="2000" dirty="0"/>
                  <a:t>Proceed to the next uncovered house along the road…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There is an optimal solution for the problem in which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leftmost</a:t>
                </a:r>
                <a:r>
                  <a:rPr lang="en-US" sz="2000" dirty="0"/>
                  <a:t> tower is placed at distance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to the right</a:t>
                </a:r>
                <a:r>
                  <a:rPr lang="en-US" sz="2000" dirty="0"/>
                  <a:t> of the first house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7432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19200" y="2286000"/>
            <a:ext cx="7086600" cy="419100"/>
            <a:chOff x="1219200" y="2286000"/>
            <a:chExt cx="7086600" cy="419100"/>
          </a:xfrm>
        </p:grpSpPr>
        <p:grpSp>
          <p:nvGrpSpPr>
            <p:cNvPr id="13" name="Group 12"/>
            <p:cNvGrpSpPr/>
            <p:nvPr/>
          </p:nvGrpSpPr>
          <p:grpSpPr>
            <a:xfrm>
              <a:off x="1219200" y="2286000"/>
              <a:ext cx="228600" cy="419100"/>
              <a:chOff x="2362200" y="3162300"/>
              <a:chExt cx="228600" cy="419100"/>
            </a:xfrm>
          </p:grpSpPr>
          <p:sp>
            <p:nvSpPr>
              <p:cNvPr id="10" name="Flowchart: Process 9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657600" y="2286000"/>
              <a:ext cx="228600" cy="419100"/>
              <a:chOff x="2362200" y="3162300"/>
              <a:chExt cx="228600" cy="419100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943600" y="2286000"/>
              <a:ext cx="228600" cy="419100"/>
              <a:chOff x="2362200" y="3162300"/>
              <a:chExt cx="228600" cy="419100"/>
            </a:xfrm>
          </p:grpSpPr>
          <p:sp>
            <p:nvSpPr>
              <p:cNvPr id="23" name="Flowchart: Process 22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20000" y="2286000"/>
              <a:ext cx="228600" cy="419100"/>
              <a:chOff x="2362200" y="3162300"/>
              <a:chExt cx="228600" cy="419100"/>
            </a:xfrm>
          </p:grpSpPr>
          <p:sp>
            <p:nvSpPr>
              <p:cNvPr id="27" name="Flowchart: Process 26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77200" y="2286000"/>
              <a:ext cx="228600" cy="419100"/>
              <a:chOff x="2362200" y="3162300"/>
              <a:chExt cx="228600" cy="419100"/>
            </a:xfrm>
          </p:grpSpPr>
          <p:sp>
            <p:nvSpPr>
              <p:cNvPr id="31" name="Flowchart: Process 30"/>
              <p:cNvSpPr/>
              <p:nvPr/>
            </p:nvSpPr>
            <p:spPr>
              <a:xfrm>
                <a:off x="2362200" y="3352800"/>
                <a:ext cx="228600" cy="2286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>
                <a:off x="2362200" y="3162300"/>
                <a:ext cx="228600" cy="1905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38400" y="3429000"/>
                <a:ext cx="76200" cy="152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667000" y="2590800"/>
            <a:ext cx="1219200" cy="369332"/>
            <a:chOff x="4040911" y="3135868"/>
            <a:chExt cx="1219200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040911" y="3429000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1358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295400" y="2590800"/>
            <a:ext cx="1221511" cy="369332"/>
            <a:chOff x="2819400" y="3135868"/>
            <a:chExt cx="122151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819400" y="34290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124200" y="31358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31358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219200" y="2743200"/>
            <a:ext cx="228600" cy="609600"/>
            <a:chOff x="1866900" y="3352800"/>
            <a:chExt cx="228600" cy="6096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200" y="3505200"/>
              <a:ext cx="0" cy="4572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66900" y="33528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924050" y="3397870"/>
              <a:ext cx="114300" cy="1143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19400" y="926068"/>
            <a:ext cx="2514600" cy="750332"/>
            <a:chOff x="2819400" y="926068"/>
            <a:chExt cx="2514600" cy="750332"/>
          </a:xfrm>
        </p:grpSpPr>
        <p:grpSp>
          <p:nvGrpSpPr>
            <p:cNvPr id="59" name="Group 58"/>
            <p:cNvGrpSpPr/>
            <p:nvPr/>
          </p:nvGrpSpPr>
          <p:grpSpPr>
            <a:xfrm>
              <a:off x="3962400" y="1066800"/>
              <a:ext cx="228600" cy="609600"/>
              <a:chOff x="1866900" y="3352800"/>
              <a:chExt cx="228600" cy="609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981200" y="3505200"/>
                <a:ext cx="0" cy="457200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866900" y="33528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924050" y="3397870"/>
                <a:ext cx="114300" cy="1143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4117111" y="1219200"/>
              <a:ext cx="12168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819400" y="1219200"/>
              <a:ext cx="1221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9260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926068"/>
                  <a:ext cx="3866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Flowchart: Process 50"/>
          <p:cNvSpPr/>
          <p:nvPr/>
        </p:nvSpPr>
        <p:spPr>
          <a:xfrm>
            <a:off x="1981200" y="2476500"/>
            <a:ext cx="2286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1981200" y="2286000"/>
            <a:ext cx="228600" cy="1905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057400" y="2552700"/>
            <a:ext cx="762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5791200" y="2960132"/>
            <a:ext cx="3276600" cy="107846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say anything about the optimal solution ? </a:t>
            </a:r>
          </a:p>
        </p:txBody>
      </p:sp>
    </p:spTree>
    <p:extLst>
      <p:ext uri="{BB962C8B-B14F-4D97-AF65-F5344CB8AC3E}">
        <p14:creationId xmlns:p14="http://schemas.microsoft.com/office/powerpoint/2010/main" val="270346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375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EC91-F246-0344-958C-8A9434A5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D870-6FF4-A348-8D26-3F555944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486400"/>
          </a:xfrm>
        </p:spPr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No global </a:t>
            </a:r>
            <a:r>
              <a:rPr lang="en-US" sz="2400" dirty="0"/>
              <a:t>perspective of the solution (unlike divide &amp; conquer)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Local </a:t>
            </a:r>
            <a:r>
              <a:rPr lang="en-US" sz="2400" dirty="0"/>
              <a:t>perspective of the solution</a:t>
            </a:r>
          </a:p>
          <a:p>
            <a:endParaRPr lang="en-US" sz="2400" dirty="0"/>
          </a:p>
          <a:p>
            <a:r>
              <a:rPr lang="en-US" sz="2400" b="1" dirty="0"/>
              <a:t>Solving </a:t>
            </a:r>
            <a:r>
              <a:rPr lang="en-US" sz="2400" dirty="0"/>
              <a:t>the problem:</a:t>
            </a:r>
          </a:p>
          <a:p>
            <a:pPr lvl="1"/>
            <a:r>
              <a:rPr lang="en-US" sz="2000" dirty="0"/>
              <a:t>Establishing a local property of the solution</a:t>
            </a:r>
          </a:p>
          <a:p>
            <a:pPr lvl="1"/>
            <a:r>
              <a:rPr lang="en-US" sz="2000" dirty="0"/>
              <a:t>A greedy step based on the local property</a:t>
            </a:r>
          </a:p>
          <a:p>
            <a:pPr lvl="1"/>
            <a:r>
              <a:rPr lang="en-US" sz="2000" dirty="0"/>
              <a:t>Using the greedy step to reducing the given instance to smaller instance.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Homework: </a:t>
            </a:r>
          </a:p>
          <a:p>
            <a:pPr marL="0" indent="0">
              <a:buNone/>
            </a:pPr>
            <a:r>
              <a:rPr lang="en-US" sz="2000" dirty="0"/>
              <a:t>Try to view the solutions of 3 problems we discussed in the above framework.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DF11D-8BDB-A244-AD47-9FDFAF56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0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Integer sorting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Counting sort: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/>
              <a:t>algorithm for sorting integers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:r>
                  <a:rPr lang="en-US" sz="2000" dirty="0"/>
                  <a:t>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integers in the range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Output:</a:t>
                </a:r>
                <a:r>
                  <a:rPr lang="en-US" sz="2000" dirty="0"/>
                  <a:t> Sorted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time: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word RAM </a:t>
                </a:r>
                <a:r>
                  <a:rPr lang="en-US" sz="2000" dirty="0"/>
                  <a:t>model of computation.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Extra space: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Motivating example</a:t>
                </a:r>
                <a:r>
                  <a:rPr lang="en-US" sz="2000" b="1" dirty="0"/>
                  <a:t>: Indian railways</a:t>
                </a:r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13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lacs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employees.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b="1" dirty="0"/>
                  <a:t> : </a:t>
                </a:r>
                <a:r>
                  <a:rPr lang="en-US" sz="2000" dirty="0"/>
                  <a:t>To </a:t>
                </a:r>
                <a:r>
                  <a:rPr lang="en-US" sz="2000" b="1" dirty="0"/>
                  <a:t>sort</a:t>
                </a:r>
                <a:r>
                  <a:rPr lang="en-US" sz="2000" dirty="0"/>
                  <a:t> them list according to</a:t>
                </a:r>
                <a:r>
                  <a:rPr lang="en-US" sz="2000" b="1" dirty="0"/>
                  <a:t> DOB </a:t>
                </a:r>
                <a:r>
                  <a:rPr lang="en-US" sz="2000" dirty="0"/>
                  <a:t>(date of birth)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There are only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14600</a:t>
                </a:r>
                <a:r>
                  <a:rPr lang="en-US" sz="2000" dirty="0"/>
                  <a:t> different date of births possible.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pPr marL="0" indent="0">
                  <a:buNone/>
                </a:pPr>
                <a:r>
                  <a:rPr lang="en-US" sz="2000" dirty="0"/>
                  <a:t>Make attempt to design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algorithm for </a:t>
                </a:r>
                <a:r>
                  <a:rPr lang="en-US" sz="2000"/>
                  <a:t>the problem.</a:t>
                </a: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39000" y="1981200"/>
                <a:ext cx="99097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981200"/>
                <a:ext cx="99097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97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07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an undirected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with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>
                    <a:latin typeface="Cambria Math"/>
                    <a:ea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 </a:t>
                </a:r>
                <a:r>
                  <a:rPr lang="en-US" sz="2000" dirty="0"/>
                  <a:t>compute a </a:t>
                </a:r>
                <a:r>
                  <a:rPr lang="en-US" sz="2000" b="1" dirty="0"/>
                  <a:t>spanning tree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is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/>
                  <a:t>.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19050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2286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5400" y="2286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Algorithm based on </a:t>
            </a:r>
            <a:r>
              <a:rPr lang="en-US" sz="4000" b="1" dirty="0">
                <a:solidFill>
                  <a:srgbClr val="7030A0"/>
                </a:solidFill>
              </a:rPr>
              <a:t>cut Property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29496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24" name="Oval 23"/>
          <p:cNvSpPr/>
          <p:nvPr/>
        </p:nvSpPr>
        <p:spPr>
          <a:xfrm>
            <a:off x="3886200" y="3276600"/>
            <a:ext cx="1047552" cy="53168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519993E4-B5BF-0C4C-A65F-5E169BA8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4495800" y="2819400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25" name="Oval 24"/>
          <p:cNvSpPr/>
          <p:nvPr/>
        </p:nvSpPr>
        <p:spPr>
          <a:xfrm rot="19244852">
            <a:off x="3877600" y="2873823"/>
            <a:ext cx="2062418" cy="66332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3237E5D2-2118-1B4A-97EA-97332F8F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27" name="Freeform 26"/>
          <p:cNvSpPr/>
          <p:nvPr/>
        </p:nvSpPr>
        <p:spPr>
          <a:xfrm>
            <a:off x="3737539" y="2162420"/>
            <a:ext cx="1726740" cy="1810344"/>
          </a:xfrm>
          <a:custGeom>
            <a:avLst/>
            <a:gdLst>
              <a:gd name="connsiteX0" fmla="*/ 243446 w 1726740"/>
              <a:gd name="connsiteY0" fmla="*/ 917 h 1810344"/>
              <a:gd name="connsiteX1" fmla="*/ 65027 w 1726740"/>
              <a:gd name="connsiteY1" fmla="*/ 112429 h 1810344"/>
              <a:gd name="connsiteX2" fmla="*/ 20422 w 1726740"/>
              <a:gd name="connsiteY2" fmla="*/ 781502 h 1810344"/>
              <a:gd name="connsiteX3" fmla="*/ 377261 w 1726740"/>
              <a:gd name="connsiteY3" fmla="*/ 1695902 h 1810344"/>
              <a:gd name="connsiteX4" fmla="*/ 901368 w 1726740"/>
              <a:gd name="connsiteY4" fmla="*/ 1751658 h 1810344"/>
              <a:gd name="connsiteX5" fmla="*/ 1291661 w 1726740"/>
              <a:gd name="connsiteY5" fmla="*/ 1283307 h 1810344"/>
              <a:gd name="connsiteX6" fmla="*/ 1715407 w 1726740"/>
              <a:gd name="connsiteY6" fmla="*/ 424663 h 1810344"/>
              <a:gd name="connsiteX7" fmla="*/ 1570441 w 1726740"/>
              <a:gd name="connsiteY7" fmla="*/ 201639 h 1810344"/>
              <a:gd name="connsiteX8" fmla="*/ 1202451 w 1726740"/>
              <a:gd name="connsiteY8" fmla="*/ 112429 h 1810344"/>
              <a:gd name="connsiteX9" fmla="*/ 243446 w 1726740"/>
              <a:gd name="connsiteY9" fmla="*/ 917 h 18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6740" h="1810344">
                <a:moveTo>
                  <a:pt x="243446" y="917"/>
                </a:moveTo>
                <a:cubicBezTo>
                  <a:pt x="53875" y="917"/>
                  <a:pt x="102198" y="-17668"/>
                  <a:pt x="65027" y="112429"/>
                </a:cubicBezTo>
                <a:cubicBezTo>
                  <a:pt x="27856" y="242526"/>
                  <a:pt x="-31617" y="517590"/>
                  <a:pt x="20422" y="781502"/>
                </a:cubicBezTo>
                <a:cubicBezTo>
                  <a:pt x="72461" y="1045414"/>
                  <a:pt x="230437" y="1534209"/>
                  <a:pt x="377261" y="1695902"/>
                </a:cubicBezTo>
                <a:cubicBezTo>
                  <a:pt x="524085" y="1857595"/>
                  <a:pt x="748968" y="1820424"/>
                  <a:pt x="901368" y="1751658"/>
                </a:cubicBezTo>
                <a:cubicBezTo>
                  <a:pt x="1053768" y="1682892"/>
                  <a:pt x="1155988" y="1504473"/>
                  <a:pt x="1291661" y="1283307"/>
                </a:cubicBezTo>
                <a:cubicBezTo>
                  <a:pt x="1427334" y="1062141"/>
                  <a:pt x="1668944" y="604941"/>
                  <a:pt x="1715407" y="424663"/>
                </a:cubicBezTo>
                <a:cubicBezTo>
                  <a:pt x="1761870" y="244385"/>
                  <a:pt x="1655934" y="253678"/>
                  <a:pt x="1570441" y="201639"/>
                </a:cubicBezTo>
                <a:cubicBezTo>
                  <a:pt x="1484948" y="149600"/>
                  <a:pt x="1429192" y="145883"/>
                  <a:pt x="1202451" y="112429"/>
                </a:cubicBezTo>
                <a:cubicBezTo>
                  <a:pt x="975710" y="78975"/>
                  <a:pt x="433017" y="917"/>
                  <a:pt x="243446" y="917"/>
                </a:cubicBezTo>
                <a:close/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B91D82F8-2263-5543-BB03-E7885037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5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24" name="Freeform 23"/>
          <p:cNvSpPr/>
          <p:nvPr/>
        </p:nvSpPr>
        <p:spPr>
          <a:xfrm>
            <a:off x="2430507" y="2170276"/>
            <a:ext cx="3067673" cy="1709112"/>
          </a:xfrm>
          <a:custGeom>
            <a:avLst/>
            <a:gdLst>
              <a:gd name="connsiteX0" fmla="*/ 89669 w 3067673"/>
              <a:gd name="connsiteY0" fmla="*/ 550622 h 1709112"/>
              <a:gd name="connsiteX1" fmla="*/ 459 w 3067673"/>
              <a:gd name="connsiteY1" fmla="*/ 840553 h 1709112"/>
              <a:gd name="connsiteX2" fmla="*/ 78517 w 3067673"/>
              <a:gd name="connsiteY2" fmla="*/ 1052426 h 1709112"/>
              <a:gd name="connsiteX3" fmla="*/ 479961 w 3067673"/>
              <a:gd name="connsiteY3" fmla="*/ 1197392 h 1709112"/>
              <a:gd name="connsiteX4" fmla="*/ 1929620 w 3067673"/>
              <a:gd name="connsiteY4" fmla="*/ 1676895 h 1709112"/>
              <a:gd name="connsiteX5" fmla="*/ 2230703 w 3067673"/>
              <a:gd name="connsiteY5" fmla="*/ 1598836 h 1709112"/>
              <a:gd name="connsiteX6" fmla="*/ 2732508 w 3067673"/>
              <a:gd name="connsiteY6" fmla="*/ 1063578 h 1709112"/>
              <a:gd name="connsiteX7" fmla="*/ 3067044 w 3067673"/>
              <a:gd name="connsiteY7" fmla="*/ 394504 h 1709112"/>
              <a:gd name="connsiteX8" fmla="*/ 2765961 w 3067673"/>
              <a:gd name="connsiteY8" fmla="*/ 216085 h 1709112"/>
              <a:gd name="connsiteX9" fmla="*/ 1383210 w 3067673"/>
              <a:gd name="connsiteY9" fmla="*/ 4212 h 1709112"/>
              <a:gd name="connsiteX10" fmla="*/ 859103 w 3067673"/>
              <a:gd name="connsiteY10" fmla="*/ 104573 h 1709112"/>
              <a:gd name="connsiteX11" fmla="*/ 145425 w 3067673"/>
              <a:gd name="connsiteY11" fmla="*/ 450261 h 1709112"/>
              <a:gd name="connsiteX12" fmla="*/ 33913 w 3067673"/>
              <a:gd name="connsiteY12" fmla="*/ 740192 h 17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67673" h="1709112">
                <a:moveTo>
                  <a:pt x="89669" y="550622"/>
                </a:moveTo>
                <a:cubicBezTo>
                  <a:pt x="45993" y="653770"/>
                  <a:pt x="2318" y="756919"/>
                  <a:pt x="459" y="840553"/>
                </a:cubicBezTo>
                <a:cubicBezTo>
                  <a:pt x="-1400" y="924187"/>
                  <a:pt x="-1400" y="992953"/>
                  <a:pt x="78517" y="1052426"/>
                </a:cubicBezTo>
                <a:cubicBezTo>
                  <a:pt x="158434" y="1111899"/>
                  <a:pt x="479961" y="1197392"/>
                  <a:pt x="479961" y="1197392"/>
                </a:cubicBezTo>
                <a:cubicBezTo>
                  <a:pt x="788478" y="1301470"/>
                  <a:pt x="1637830" y="1609988"/>
                  <a:pt x="1929620" y="1676895"/>
                </a:cubicBezTo>
                <a:cubicBezTo>
                  <a:pt x="2221410" y="1743802"/>
                  <a:pt x="2096888" y="1701055"/>
                  <a:pt x="2230703" y="1598836"/>
                </a:cubicBezTo>
                <a:cubicBezTo>
                  <a:pt x="2364518" y="1496617"/>
                  <a:pt x="2593118" y="1264300"/>
                  <a:pt x="2732508" y="1063578"/>
                </a:cubicBezTo>
                <a:cubicBezTo>
                  <a:pt x="2871898" y="862856"/>
                  <a:pt x="3061469" y="535753"/>
                  <a:pt x="3067044" y="394504"/>
                </a:cubicBezTo>
                <a:cubicBezTo>
                  <a:pt x="3072619" y="253255"/>
                  <a:pt x="3046600" y="281134"/>
                  <a:pt x="2765961" y="216085"/>
                </a:cubicBezTo>
                <a:cubicBezTo>
                  <a:pt x="2485322" y="151036"/>
                  <a:pt x="1701020" y="22797"/>
                  <a:pt x="1383210" y="4212"/>
                </a:cubicBezTo>
                <a:cubicBezTo>
                  <a:pt x="1065400" y="-14373"/>
                  <a:pt x="1065400" y="30232"/>
                  <a:pt x="859103" y="104573"/>
                </a:cubicBezTo>
                <a:cubicBezTo>
                  <a:pt x="652806" y="178914"/>
                  <a:pt x="282957" y="344324"/>
                  <a:pt x="145425" y="450261"/>
                </a:cubicBezTo>
                <a:cubicBezTo>
                  <a:pt x="7893" y="556198"/>
                  <a:pt x="20903" y="648195"/>
                  <a:pt x="33913" y="740192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AC28C786-9A21-9148-8152-82E492D9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6" idx="0"/>
          </p:cNvCxnSpPr>
          <p:nvPr/>
        </p:nvCxnSpPr>
        <p:spPr>
          <a:xfrm flipH="1">
            <a:off x="3048000" y="4092482"/>
            <a:ext cx="174718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4"/>
            <a:endCxn id="10" idx="0"/>
          </p:cNvCxnSpPr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4400" y="3669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4200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3505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81600" y="2450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v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7400" y="2602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496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2133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19400" y="2895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76936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4A20F01F-0A7F-264D-8EE0-BFF99337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13433</TotalTime>
  <Words>1427</Words>
  <Application>Microsoft Macintosh PowerPoint</Application>
  <PresentationFormat>On-screen Show (4:3)</PresentationFormat>
  <Paragraphs>555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Data Structures and Algorithms (ESO207A) </vt:lpstr>
      <vt:lpstr>Recap of the Previous Lecture</vt:lpstr>
      <vt:lpstr>Problem Description</vt:lpstr>
      <vt:lpstr>Algorithm based on cut Property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Algorithm based on cut property   </vt:lpstr>
      <vt:lpstr>ith iteration of the while loop</vt:lpstr>
      <vt:lpstr>Prim’s algorithm</vt:lpstr>
      <vt:lpstr>Algorithm based on cycle Property</vt:lpstr>
      <vt:lpstr>An Algorithm based on cycle property   Description</vt:lpstr>
      <vt:lpstr>Homework</vt:lpstr>
      <vt:lpstr>A forest of trees</vt:lpstr>
      <vt:lpstr>PowerPoint Presentation</vt:lpstr>
      <vt:lpstr>PowerPoint Presentation</vt:lpstr>
      <vt:lpstr>PowerPoint Presentation</vt:lpstr>
      <vt:lpstr>Kruskal’s Algorithm</vt:lpstr>
      <vt:lpstr>Problem 3</vt:lpstr>
      <vt:lpstr>Mobile towers on a road </vt:lpstr>
      <vt:lpstr>Mobile towers on a road </vt:lpstr>
      <vt:lpstr>Mobile towers on a road </vt:lpstr>
      <vt:lpstr>Mobile towers on a road </vt:lpstr>
      <vt:lpstr>Greedy Algorithms</vt:lpstr>
      <vt:lpstr>Integer sorting</vt:lpstr>
      <vt:lpstr>Counting sort: algorithm for sorting integers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1241</cp:revision>
  <dcterms:created xsi:type="dcterms:W3CDTF">2011-12-03T04:13:03Z</dcterms:created>
  <dcterms:modified xsi:type="dcterms:W3CDTF">2022-11-07T07:25:23Z</dcterms:modified>
</cp:coreProperties>
</file>