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274" r:id="rId2"/>
    <p:sldId id="493" r:id="rId3"/>
    <p:sldId id="319" r:id="rId4"/>
    <p:sldId id="422" r:id="rId5"/>
    <p:sldId id="426" r:id="rId6"/>
    <p:sldId id="467" r:id="rId7"/>
    <p:sldId id="440" r:id="rId8"/>
    <p:sldId id="398" r:id="rId9"/>
    <p:sldId id="486" r:id="rId10"/>
    <p:sldId id="488" r:id="rId11"/>
    <p:sldId id="450" r:id="rId12"/>
    <p:sldId id="490" r:id="rId13"/>
    <p:sldId id="489" r:id="rId14"/>
    <p:sldId id="483" r:id="rId15"/>
    <p:sldId id="492" r:id="rId16"/>
    <p:sldId id="453" r:id="rId17"/>
    <p:sldId id="454" r:id="rId18"/>
    <p:sldId id="455" r:id="rId19"/>
    <p:sldId id="472" r:id="rId20"/>
    <p:sldId id="456" r:id="rId21"/>
    <p:sldId id="468" r:id="rId22"/>
    <p:sldId id="471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143" autoAdjust="0"/>
  </p:normalViewPr>
  <p:slideViewPr>
    <p:cSldViewPr>
      <p:cViewPr varScale="1">
        <p:scale>
          <a:sx n="72" d="100"/>
          <a:sy n="72" d="100"/>
        </p:scale>
        <p:origin x="105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8/5/22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8/5/22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8/5/22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8/5/22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8/5/22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8/5/22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0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120.png"/><Relationship Id="rId5" Type="http://schemas.openxmlformats.org/officeDocument/2006/relationships/image" Target="../media/image280.png"/><Relationship Id="rId10" Type="http://schemas.openxmlformats.org/officeDocument/2006/relationships/image" Target="../media/image32.png"/><Relationship Id="rId4" Type="http://schemas.openxmlformats.org/officeDocument/2006/relationships/image" Target="../media/image271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0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50.png"/><Relationship Id="rId4" Type="http://schemas.openxmlformats.org/officeDocument/2006/relationships/image" Target="../media/image141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0.png"/><Relationship Id="rId13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190.png"/><Relationship Id="rId12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9.png"/><Relationship Id="rId5" Type="http://schemas.openxmlformats.org/officeDocument/2006/relationships/image" Target="../media/image150.png"/><Relationship Id="rId10" Type="http://schemas.openxmlformats.org/officeDocument/2006/relationships/image" Target="../media/image18.png"/><Relationship Id="rId4" Type="http://schemas.openxmlformats.org/officeDocument/2006/relationships/image" Target="../media/image141.png"/><Relationship Id="rId9" Type="http://schemas.openxmlformats.org/officeDocument/2006/relationships/image" Target="../media/image210.png"/><Relationship Id="rId1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0.pn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0.png"/><Relationship Id="rId7" Type="http://schemas.openxmlformats.org/officeDocument/2006/relationships/image" Target="../media/image28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.png"/><Relationship Id="rId5" Type="http://schemas.openxmlformats.org/officeDocument/2006/relationships/image" Target="../media/image261.png"/><Relationship Id="rId4" Type="http://schemas.openxmlformats.org/officeDocument/2006/relationships/image" Target="../media/image21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(ESO207A)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2954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4</a:t>
            </a:r>
            <a:endParaRPr lang="en-US" sz="2400" dirty="0">
              <a:solidFill>
                <a:srgbClr val="002060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An amazing data structure for Range Minima</a:t>
            </a:r>
          </a:p>
          <a:p>
            <a:pPr algn="l"/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9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5910-4062-CE48-84D5-7108726B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Trivial Data Structure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C28C7-3F52-8D42-994A-4E439121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626E5-E2CE-4645-9154-837CDE2B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5E066A-9601-1145-ABE8-2262627A2F14}"/>
              </a:ext>
            </a:extLst>
          </p:cNvPr>
          <p:cNvSpPr/>
          <p:nvPr/>
        </p:nvSpPr>
        <p:spPr>
          <a:xfrm>
            <a:off x="2142081" y="1626182"/>
            <a:ext cx="4909276" cy="43936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D04227-1242-C247-9E93-0163CB718781}"/>
              </a:ext>
            </a:extLst>
          </p:cNvPr>
          <p:cNvCxnSpPr/>
          <p:nvPr/>
        </p:nvCxnSpPr>
        <p:spPr>
          <a:xfrm>
            <a:off x="3950762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31C1F7-E4A3-7C43-A233-D8040C6A7AF6}"/>
              </a:ext>
            </a:extLst>
          </p:cNvPr>
          <p:cNvCxnSpPr/>
          <p:nvPr/>
        </p:nvCxnSpPr>
        <p:spPr>
          <a:xfrm>
            <a:off x="4209145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DD5B11-37BF-3A43-B3BA-1F5EB55BF2DF}"/>
              </a:ext>
            </a:extLst>
          </p:cNvPr>
          <p:cNvCxnSpPr/>
          <p:nvPr/>
        </p:nvCxnSpPr>
        <p:spPr>
          <a:xfrm>
            <a:off x="4467528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9067FA-7AE1-7A4E-9840-C832C4D111B1}"/>
              </a:ext>
            </a:extLst>
          </p:cNvPr>
          <p:cNvCxnSpPr/>
          <p:nvPr/>
        </p:nvCxnSpPr>
        <p:spPr>
          <a:xfrm>
            <a:off x="4725910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85410-C791-5747-A829-2980BDDB24CD}"/>
              </a:ext>
            </a:extLst>
          </p:cNvPr>
          <p:cNvCxnSpPr/>
          <p:nvPr/>
        </p:nvCxnSpPr>
        <p:spPr>
          <a:xfrm>
            <a:off x="4984293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643E32-02B1-CF42-946A-8F15DF9AE0ED}"/>
              </a:ext>
            </a:extLst>
          </p:cNvPr>
          <p:cNvCxnSpPr/>
          <p:nvPr/>
        </p:nvCxnSpPr>
        <p:spPr>
          <a:xfrm>
            <a:off x="5242676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337E3C-5F10-B743-B8A7-097FFB80F020}"/>
              </a:ext>
            </a:extLst>
          </p:cNvPr>
          <p:cNvCxnSpPr/>
          <p:nvPr/>
        </p:nvCxnSpPr>
        <p:spPr>
          <a:xfrm>
            <a:off x="5501059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EE025B-DBC9-DC48-BC22-9D98BE5D3743}"/>
              </a:ext>
            </a:extLst>
          </p:cNvPr>
          <p:cNvCxnSpPr/>
          <p:nvPr/>
        </p:nvCxnSpPr>
        <p:spPr>
          <a:xfrm>
            <a:off x="5759442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D40C65-310D-ED4F-BD87-D267B1655BE8}"/>
              </a:ext>
            </a:extLst>
          </p:cNvPr>
          <p:cNvCxnSpPr/>
          <p:nvPr/>
        </p:nvCxnSpPr>
        <p:spPr>
          <a:xfrm>
            <a:off x="6017825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0AF1BF-4CE8-6848-A143-0352701A328A}"/>
              </a:ext>
            </a:extLst>
          </p:cNvPr>
          <p:cNvCxnSpPr/>
          <p:nvPr/>
        </p:nvCxnSpPr>
        <p:spPr>
          <a:xfrm>
            <a:off x="6276208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895B45-704A-BF41-AC6A-FC5CAD7CBE29}"/>
              </a:ext>
            </a:extLst>
          </p:cNvPr>
          <p:cNvCxnSpPr/>
          <p:nvPr/>
        </p:nvCxnSpPr>
        <p:spPr>
          <a:xfrm>
            <a:off x="6534591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797C5C-CB18-6B4F-B508-D4A674EF2599}"/>
              </a:ext>
            </a:extLst>
          </p:cNvPr>
          <p:cNvCxnSpPr/>
          <p:nvPr/>
        </p:nvCxnSpPr>
        <p:spPr>
          <a:xfrm>
            <a:off x="6792974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659476-7CE0-7B4A-90DD-BB3555A45A1B}"/>
              </a:ext>
            </a:extLst>
          </p:cNvPr>
          <p:cNvCxnSpPr/>
          <p:nvPr/>
        </p:nvCxnSpPr>
        <p:spPr>
          <a:xfrm>
            <a:off x="2142081" y="2918422"/>
            <a:ext cx="490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D96898-41AE-9446-B1A6-C7447E148A20}"/>
              </a:ext>
            </a:extLst>
          </p:cNvPr>
          <p:cNvCxnSpPr/>
          <p:nvPr/>
        </p:nvCxnSpPr>
        <p:spPr>
          <a:xfrm>
            <a:off x="2142081" y="3176871"/>
            <a:ext cx="490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9EADFE-6F1E-EC4A-89EF-ABD28A568A30}"/>
              </a:ext>
            </a:extLst>
          </p:cNvPr>
          <p:cNvCxnSpPr/>
          <p:nvPr/>
        </p:nvCxnSpPr>
        <p:spPr>
          <a:xfrm>
            <a:off x="2142081" y="3435319"/>
            <a:ext cx="490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2A7DA5-10A8-A44B-80B1-041652A4A7EB}"/>
              </a:ext>
            </a:extLst>
          </p:cNvPr>
          <p:cNvCxnSpPr/>
          <p:nvPr/>
        </p:nvCxnSpPr>
        <p:spPr>
          <a:xfrm>
            <a:off x="2142081" y="3693767"/>
            <a:ext cx="490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820498-1884-8B49-84C1-7A340BB41E02}"/>
              </a:ext>
            </a:extLst>
          </p:cNvPr>
          <p:cNvCxnSpPr/>
          <p:nvPr/>
        </p:nvCxnSpPr>
        <p:spPr>
          <a:xfrm>
            <a:off x="2142081" y="3952215"/>
            <a:ext cx="490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D6257B-A05C-1C45-AC72-DDD082814D83}"/>
              </a:ext>
            </a:extLst>
          </p:cNvPr>
          <p:cNvCxnSpPr/>
          <p:nvPr/>
        </p:nvCxnSpPr>
        <p:spPr>
          <a:xfrm>
            <a:off x="2142081" y="4210663"/>
            <a:ext cx="490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6939ADF-C140-5C40-9EED-064E6319DD52}"/>
              </a:ext>
            </a:extLst>
          </p:cNvPr>
          <p:cNvCxnSpPr/>
          <p:nvPr/>
        </p:nvCxnSpPr>
        <p:spPr>
          <a:xfrm>
            <a:off x="2142081" y="4469111"/>
            <a:ext cx="490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CF8E88-896F-F34B-B850-3124E27D870E}"/>
              </a:ext>
            </a:extLst>
          </p:cNvPr>
          <p:cNvCxnSpPr/>
          <p:nvPr/>
        </p:nvCxnSpPr>
        <p:spPr>
          <a:xfrm>
            <a:off x="3692379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733624-A170-1C43-8D6E-78C3CD043759}"/>
              </a:ext>
            </a:extLst>
          </p:cNvPr>
          <p:cNvCxnSpPr/>
          <p:nvPr/>
        </p:nvCxnSpPr>
        <p:spPr>
          <a:xfrm>
            <a:off x="2142081" y="1884630"/>
            <a:ext cx="490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F317C6-8ED0-E049-8DD7-06F806E4C381}"/>
              </a:ext>
            </a:extLst>
          </p:cNvPr>
          <p:cNvCxnSpPr/>
          <p:nvPr/>
        </p:nvCxnSpPr>
        <p:spPr>
          <a:xfrm>
            <a:off x="2142081" y="2143078"/>
            <a:ext cx="490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215D931-7849-C245-B065-C887D37DCF57}"/>
              </a:ext>
            </a:extLst>
          </p:cNvPr>
          <p:cNvCxnSpPr/>
          <p:nvPr/>
        </p:nvCxnSpPr>
        <p:spPr>
          <a:xfrm>
            <a:off x="2142081" y="2401526"/>
            <a:ext cx="490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8DBB09-4E5C-FE48-B728-CBC1CAA31968}"/>
              </a:ext>
            </a:extLst>
          </p:cNvPr>
          <p:cNvCxnSpPr/>
          <p:nvPr/>
        </p:nvCxnSpPr>
        <p:spPr>
          <a:xfrm>
            <a:off x="2142081" y="2659974"/>
            <a:ext cx="490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6E9046-DC14-9148-A71E-B720553BD6ED}"/>
              </a:ext>
            </a:extLst>
          </p:cNvPr>
          <p:cNvCxnSpPr/>
          <p:nvPr/>
        </p:nvCxnSpPr>
        <p:spPr>
          <a:xfrm>
            <a:off x="3433996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F5B82FA-C4DD-C74B-8586-B8C4BBB6ACF8}"/>
              </a:ext>
            </a:extLst>
          </p:cNvPr>
          <p:cNvCxnSpPr/>
          <p:nvPr/>
        </p:nvCxnSpPr>
        <p:spPr>
          <a:xfrm>
            <a:off x="3175613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16A0EB-0806-9645-9EAF-CCAD8B51E3D7}"/>
              </a:ext>
            </a:extLst>
          </p:cNvPr>
          <p:cNvCxnSpPr/>
          <p:nvPr/>
        </p:nvCxnSpPr>
        <p:spPr>
          <a:xfrm>
            <a:off x="2917230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55AAFD-F34F-2E4B-B927-7913D3407384}"/>
              </a:ext>
            </a:extLst>
          </p:cNvPr>
          <p:cNvCxnSpPr/>
          <p:nvPr/>
        </p:nvCxnSpPr>
        <p:spPr>
          <a:xfrm>
            <a:off x="2658847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F0D5CA-5E35-8743-93A8-D2AA4FB5A3CD}"/>
              </a:ext>
            </a:extLst>
          </p:cNvPr>
          <p:cNvCxnSpPr/>
          <p:nvPr/>
        </p:nvCxnSpPr>
        <p:spPr>
          <a:xfrm>
            <a:off x="2400464" y="1598614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550D186-D157-F74B-B7D1-361F3DB26678}"/>
              </a:ext>
            </a:extLst>
          </p:cNvPr>
          <p:cNvCxnSpPr/>
          <p:nvPr/>
        </p:nvCxnSpPr>
        <p:spPr>
          <a:xfrm>
            <a:off x="2142081" y="4727559"/>
            <a:ext cx="490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E1B17B-6FF9-404E-A7DC-811A1C8A34C0}"/>
              </a:ext>
            </a:extLst>
          </p:cNvPr>
          <p:cNvCxnSpPr/>
          <p:nvPr/>
        </p:nvCxnSpPr>
        <p:spPr>
          <a:xfrm>
            <a:off x="2142081" y="4986007"/>
            <a:ext cx="490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AD0CC37-1E18-3648-BD64-2DD02AAB3D4E}"/>
              </a:ext>
            </a:extLst>
          </p:cNvPr>
          <p:cNvCxnSpPr/>
          <p:nvPr/>
        </p:nvCxnSpPr>
        <p:spPr>
          <a:xfrm>
            <a:off x="2142081" y="5244456"/>
            <a:ext cx="490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82C40A6-382E-144C-ADC0-C58850AE242E}"/>
              </a:ext>
            </a:extLst>
          </p:cNvPr>
          <p:cNvCxnSpPr/>
          <p:nvPr/>
        </p:nvCxnSpPr>
        <p:spPr>
          <a:xfrm>
            <a:off x="2142081" y="5502904"/>
            <a:ext cx="490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342872-6D22-7C44-8C9A-2DCD9FC6251D}"/>
              </a:ext>
            </a:extLst>
          </p:cNvPr>
          <p:cNvCxnSpPr/>
          <p:nvPr/>
        </p:nvCxnSpPr>
        <p:spPr>
          <a:xfrm>
            <a:off x="2142081" y="5761352"/>
            <a:ext cx="490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F2249A-09F0-8B41-9C0B-B9F51A35FDD9}"/>
              </a:ext>
            </a:extLst>
          </p:cNvPr>
          <p:cNvSpPr txBox="1"/>
          <p:nvPr/>
        </p:nvSpPr>
        <p:spPr>
          <a:xfrm>
            <a:off x="1524000" y="3406637"/>
            <a:ext cx="582727" cy="717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DEE21B-D591-8C46-BB42-FC003CD0252D}"/>
              </a:ext>
            </a:extLst>
          </p:cNvPr>
          <p:cNvSpPr/>
          <p:nvPr/>
        </p:nvSpPr>
        <p:spPr>
          <a:xfrm>
            <a:off x="2142081" y="2659974"/>
            <a:ext cx="4909276" cy="258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FE5BC6-7A25-714D-9BC1-C434DCADEBDD}"/>
                  </a:ext>
                </a:extLst>
              </p:cNvPr>
              <p:cNvSpPr txBox="1"/>
              <p:nvPr/>
            </p:nvSpPr>
            <p:spPr>
              <a:xfrm>
                <a:off x="1780956" y="2558365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FE5BC6-7A25-714D-9BC1-C434DCADE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956" y="2558365"/>
                <a:ext cx="36112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D5A743-1B51-3646-A095-07F7E09FF850}"/>
                  </a:ext>
                </a:extLst>
              </p:cNvPr>
              <p:cNvSpPr txBox="1"/>
              <p:nvPr/>
            </p:nvSpPr>
            <p:spPr>
              <a:xfrm>
                <a:off x="1694192" y="4595634"/>
                <a:ext cx="432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D5A743-1B51-3646-A095-07F7E09FF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192" y="4595634"/>
                <a:ext cx="43255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AA3944C-7793-124D-AA63-F4961269CBCB}"/>
                  </a:ext>
                </a:extLst>
              </p:cNvPr>
              <p:cNvSpPr txBox="1"/>
              <p:nvPr/>
            </p:nvSpPr>
            <p:spPr>
              <a:xfrm>
                <a:off x="3316971" y="954422"/>
                <a:ext cx="27633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Range-minima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AA3944C-7793-124D-AA63-F4961269C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971" y="954422"/>
                <a:ext cx="2763320" cy="461665"/>
              </a:xfrm>
              <a:prstGeom prst="rect">
                <a:avLst/>
              </a:prstGeom>
              <a:blipFill>
                <a:blip r:embed="rId4"/>
                <a:stretch>
                  <a:fillRect l="-367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7BD2F422-CE9B-7148-AB4A-A3EC4A23F371}"/>
              </a:ext>
            </a:extLst>
          </p:cNvPr>
          <p:cNvSpPr/>
          <p:nvPr/>
        </p:nvSpPr>
        <p:spPr>
          <a:xfrm>
            <a:off x="2133600" y="4724400"/>
            <a:ext cx="4909276" cy="258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58D0AB-589F-5D4E-A224-F9779E8C84D9}"/>
                  </a:ext>
                </a:extLst>
              </p:cNvPr>
              <p:cNvSpPr txBox="1"/>
              <p:nvPr/>
            </p:nvSpPr>
            <p:spPr>
              <a:xfrm>
                <a:off x="2082092" y="1219200"/>
                <a:ext cx="5157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  1  2…                                                               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58D0AB-589F-5D4E-A224-F9779E8C8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092" y="1219200"/>
                <a:ext cx="515795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3F60D62-FD16-F449-ADA2-7D9ACE6A5F4C}"/>
                  </a:ext>
                </a:extLst>
              </p:cNvPr>
              <p:cNvSpPr txBox="1"/>
              <p:nvPr/>
            </p:nvSpPr>
            <p:spPr>
              <a:xfrm>
                <a:off x="3316971" y="965177"/>
                <a:ext cx="27633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Range-minima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3F60D62-FD16-F449-ADA2-7D9ACE6A5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971" y="965177"/>
                <a:ext cx="2763320" cy="461665"/>
              </a:xfrm>
              <a:prstGeom prst="rect">
                <a:avLst/>
              </a:prstGeom>
              <a:blipFill>
                <a:blip r:embed="rId6"/>
                <a:stretch>
                  <a:fillRect l="-3670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50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50" grpId="0"/>
      <p:bldP spid="50" grpId="1"/>
      <p:bldP spid="51" grpId="0"/>
      <p:bldP spid="51" grpId="1"/>
      <p:bldP spid="52" grpId="0" animBg="1"/>
      <p:bldP spid="52" grpId="1" animBg="1"/>
      <p:bldP spid="9" grpId="0"/>
      <p:bldP spid="53" grpId="0"/>
      <p:bldP spid="5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Collaboration (team effort) 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/>
              <a:t>works in real life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091" y="2056015"/>
            <a:ext cx="3075709" cy="266838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1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5910-4062-CE48-84D5-7108726B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Collaborative</a:t>
            </a:r>
            <a:r>
              <a:rPr lang="en-US" sz="3600" b="1" dirty="0"/>
              <a:t> Data Structure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C28C7-3F52-8D42-994A-4E439121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626E5-E2CE-4645-9154-837CDE2B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5E066A-9601-1145-ABE8-2262627A2F14}"/>
              </a:ext>
            </a:extLst>
          </p:cNvPr>
          <p:cNvSpPr/>
          <p:nvPr/>
        </p:nvSpPr>
        <p:spPr>
          <a:xfrm>
            <a:off x="2142081" y="1626182"/>
            <a:ext cx="4909276" cy="43936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D04227-1242-C247-9E93-0163CB718781}"/>
              </a:ext>
            </a:extLst>
          </p:cNvPr>
          <p:cNvCxnSpPr/>
          <p:nvPr/>
        </p:nvCxnSpPr>
        <p:spPr>
          <a:xfrm>
            <a:off x="3950762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31C1F7-E4A3-7C43-A233-D8040C6A7AF6}"/>
              </a:ext>
            </a:extLst>
          </p:cNvPr>
          <p:cNvCxnSpPr/>
          <p:nvPr/>
        </p:nvCxnSpPr>
        <p:spPr>
          <a:xfrm>
            <a:off x="4209145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DD5B11-37BF-3A43-B3BA-1F5EB55BF2DF}"/>
              </a:ext>
            </a:extLst>
          </p:cNvPr>
          <p:cNvCxnSpPr/>
          <p:nvPr/>
        </p:nvCxnSpPr>
        <p:spPr>
          <a:xfrm>
            <a:off x="4467528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9067FA-7AE1-7A4E-9840-C832C4D111B1}"/>
              </a:ext>
            </a:extLst>
          </p:cNvPr>
          <p:cNvCxnSpPr/>
          <p:nvPr/>
        </p:nvCxnSpPr>
        <p:spPr>
          <a:xfrm>
            <a:off x="4725910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85410-C791-5747-A829-2980BDDB24CD}"/>
              </a:ext>
            </a:extLst>
          </p:cNvPr>
          <p:cNvCxnSpPr/>
          <p:nvPr/>
        </p:nvCxnSpPr>
        <p:spPr>
          <a:xfrm>
            <a:off x="4984293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643E32-02B1-CF42-946A-8F15DF9AE0ED}"/>
              </a:ext>
            </a:extLst>
          </p:cNvPr>
          <p:cNvCxnSpPr/>
          <p:nvPr/>
        </p:nvCxnSpPr>
        <p:spPr>
          <a:xfrm>
            <a:off x="5242676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337E3C-5F10-B743-B8A7-097FFB80F020}"/>
              </a:ext>
            </a:extLst>
          </p:cNvPr>
          <p:cNvCxnSpPr/>
          <p:nvPr/>
        </p:nvCxnSpPr>
        <p:spPr>
          <a:xfrm>
            <a:off x="5501059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EE025B-DBC9-DC48-BC22-9D98BE5D3743}"/>
              </a:ext>
            </a:extLst>
          </p:cNvPr>
          <p:cNvCxnSpPr/>
          <p:nvPr/>
        </p:nvCxnSpPr>
        <p:spPr>
          <a:xfrm>
            <a:off x="5759442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D40C65-310D-ED4F-BD87-D267B1655BE8}"/>
              </a:ext>
            </a:extLst>
          </p:cNvPr>
          <p:cNvCxnSpPr/>
          <p:nvPr/>
        </p:nvCxnSpPr>
        <p:spPr>
          <a:xfrm>
            <a:off x="6017825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0AF1BF-4CE8-6848-A143-0352701A328A}"/>
              </a:ext>
            </a:extLst>
          </p:cNvPr>
          <p:cNvCxnSpPr/>
          <p:nvPr/>
        </p:nvCxnSpPr>
        <p:spPr>
          <a:xfrm>
            <a:off x="6276208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895B45-704A-BF41-AC6A-FC5CAD7CBE29}"/>
              </a:ext>
            </a:extLst>
          </p:cNvPr>
          <p:cNvCxnSpPr/>
          <p:nvPr/>
        </p:nvCxnSpPr>
        <p:spPr>
          <a:xfrm>
            <a:off x="6534591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797C5C-CB18-6B4F-B508-D4A674EF2599}"/>
              </a:ext>
            </a:extLst>
          </p:cNvPr>
          <p:cNvCxnSpPr/>
          <p:nvPr/>
        </p:nvCxnSpPr>
        <p:spPr>
          <a:xfrm>
            <a:off x="6792974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659476-7CE0-7B4A-90DD-BB3555A45A1B}"/>
              </a:ext>
            </a:extLst>
          </p:cNvPr>
          <p:cNvCxnSpPr/>
          <p:nvPr/>
        </p:nvCxnSpPr>
        <p:spPr>
          <a:xfrm>
            <a:off x="2142081" y="2918422"/>
            <a:ext cx="490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D96898-41AE-9446-B1A6-C7447E148A20}"/>
              </a:ext>
            </a:extLst>
          </p:cNvPr>
          <p:cNvCxnSpPr/>
          <p:nvPr/>
        </p:nvCxnSpPr>
        <p:spPr>
          <a:xfrm>
            <a:off x="2142081" y="3176871"/>
            <a:ext cx="490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9EADFE-6F1E-EC4A-89EF-ABD28A568A30}"/>
              </a:ext>
            </a:extLst>
          </p:cNvPr>
          <p:cNvCxnSpPr/>
          <p:nvPr/>
        </p:nvCxnSpPr>
        <p:spPr>
          <a:xfrm>
            <a:off x="2142081" y="3435319"/>
            <a:ext cx="490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2A7DA5-10A8-A44B-80B1-041652A4A7EB}"/>
              </a:ext>
            </a:extLst>
          </p:cNvPr>
          <p:cNvCxnSpPr/>
          <p:nvPr/>
        </p:nvCxnSpPr>
        <p:spPr>
          <a:xfrm>
            <a:off x="2142081" y="3693767"/>
            <a:ext cx="490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820498-1884-8B49-84C1-7A340BB41E02}"/>
              </a:ext>
            </a:extLst>
          </p:cNvPr>
          <p:cNvCxnSpPr/>
          <p:nvPr/>
        </p:nvCxnSpPr>
        <p:spPr>
          <a:xfrm>
            <a:off x="2142081" y="3952215"/>
            <a:ext cx="490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D6257B-A05C-1C45-AC72-DDD082814D83}"/>
              </a:ext>
            </a:extLst>
          </p:cNvPr>
          <p:cNvCxnSpPr/>
          <p:nvPr/>
        </p:nvCxnSpPr>
        <p:spPr>
          <a:xfrm>
            <a:off x="2142081" y="4210663"/>
            <a:ext cx="490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6939ADF-C140-5C40-9EED-064E6319DD52}"/>
              </a:ext>
            </a:extLst>
          </p:cNvPr>
          <p:cNvCxnSpPr/>
          <p:nvPr/>
        </p:nvCxnSpPr>
        <p:spPr>
          <a:xfrm>
            <a:off x="2142081" y="4469111"/>
            <a:ext cx="490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CF8E88-896F-F34B-B850-3124E27D870E}"/>
              </a:ext>
            </a:extLst>
          </p:cNvPr>
          <p:cNvCxnSpPr/>
          <p:nvPr/>
        </p:nvCxnSpPr>
        <p:spPr>
          <a:xfrm>
            <a:off x="3692379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733624-A170-1C43-8D6E-78C3CD043759}"/>
              </a:ext>
            </a:extLst>
          </p:cNvPr>
          <p:cNvCxnSpPr/>
          <p:nvPr/>
        </p:nvCxnSpPr>
        <p:spPr>
          <a:xfrm>
            <a:off x="2142081" y="1884630"/>
            <a:ext cx="490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F317C6-8ED0-E049-8DD7-06F806E4C381}"/>
              </a:ext>
            </a:extLst>
          </p:cNvPr>
          <p:cNvCxnSpPr/>
          <p:nvPr/>
        </p:nvCxnSpPr>
        <p:spPr>
          <a:xfrm>
            <a:off x="2142081" y="2143078"/>
            <a:ext cx="490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215D931-7849-C245-B065-C887D37DCF57}"/>
              </a:ext>
            </a:extLst>
          </p:cNvPr>
          <p:cNvCxnSpPr/>
          <p:nvPr/>
        </p:nvCxnSpPr>
        <p:spPr>
          <a:xfrm>
            <a:off x="2142081" y="2401526"/>
            <a:ext cx="490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8DBB09-4E5C-FE48-B728-CBC1CAA31968}"/>
              </a:ext>
            </a:extLst>
          </p:cNvPr>
          <p:cNvCxnSpPr/>
          <p:nvPr/>
        </p:nvCxnSpPr>
        <p:spPr>
          <a:xfrm>
            <a:off x="2142081" y="2659974"/>
            <a:ext cx="490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6E9046-DC14-9148-A71E-B720553BD6ED}"/>
              </a:ext>
            </a:extLst>
          </p:cNvPr>
          <p:cNvCxnSpPr/>
          <p:nvPr/>
        </p:nvCxnSpPr>
        <p:spPr>
          <a:xfrm>
            <a:off x="3433996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F5B82FA-C4DD-C74B-8586-B8C4BBB6ACF8}"/>
              </a:ext>
            </a:extLst>
          </p:cNvPr>
          <p:cNvCxnSpPr/>
          <p:nvPr/>
        </p:nvCxnSpPr>
        <p:spPr>
          <a:xfrm>
            <a:off x="3175613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16A0EB-0806-9645-9EAF-CCAD8B51E3D7}"/>
              </a:ext>
            </a:extLst>
          </p:cNvPr>
          <p:cNvCxnSpPr/>
          <p:nvPr/>
        </p:nvCxnSpPr>
        <p:spPr>
          <a:xfrm>
            <a:off x="2917230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55AAFD-F34F-2E4B-B927-7913D3407384}"/>
              </a:ext>
            </a:extLst>
          </p:cNvPr>
          <p:cNvCxnSpPr/>
          <p:nvPr/>
        </p:nvCxnSpPr>
        <p:spPr>
          <a:xfrm>
            <a:off x="2658847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F0D5CA-5E35-8743-93A8-D2AA4FB5A3CD}"/>
              </a:ext>
            </a:extLst>
          </p:cNvPr>
          <p:cNvCxnSpPr/>
          <p:nvPr/>
        </p:nvCxnSpPr>
        <p:spPr>
          <a:xfrm>
            <a:off x="2400464" y="1598614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550D186-D157-F74B-B7D1-361F3DB26678}"/>
              </a:ext>
            </a:extLst>
          </p:cNvPr>
          <p:cNvCxnSpPr/>
          <p:nvPr/>
        </p:nvCxnSpPr>
        <p:spPr>
          <a:xfrm>
            <a:off x="2142081" y="4727559"/>
            <a:ext cx="490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E1B17B-6FF9-404E-A7DC-811A1C8A34C0}"/>
              </a:ext>
            </a:extLst>
          </p:cNvPr>
          <p:cNvCxnSpPr/>
          <p:nvPr/>
        </p:nvCxnSpPr>
        <p:spPr>
          <a:xfrm>
            <a:off x="2142081" y="4986007"/>
            <a:ext cx="490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AD0CC37-1E18-3648-BD64-2DD02AAB3D4E}"/>
              </a:ext>
            </a:extLst>
          </p:cNvPr>
          <p:cNvCxnSpPr/>
          <p:nvPr/>
        </p:nvCxnSpPr>
        <p:spPr>
          <a:xfrm>
            <a:off x="2142081" y="5244456"/>
            <a:ext cx="490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82C40A6-382E-144C-ADC0-C58850AE242E}"/>
              </a:ext>
            </a:extLst>
          </p:cNvPr>
          <p:cNvCxnSpPr/>
          <p:nvPr/>
        </p:nvCxnSpPr>
        <p:spPr>
          <a:xfrm>
            <a:off x="2142081" y="5502904"/>
            <a:ext cx="490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342872-6D22-7C44-8C9A-2DCD9FC6251D}"/>
              </a:ext>
            </a:extLst>
          </p:cNvPr>
          <p:cNvCxnSpPr/>
          <p:nvPr/>
        </p:nvCxnSpPr>
        <p:spPr>
          <a:xfrm>
            <a:off x="2142081" y="5761352"/>
            <a:ext cx="490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F2249A-09F0-8B41-9C0B-B9F51A35FDD9}"/>
              </a:ext>
            </a:extLst>
          </p:cNvPr>
          <p:cNvSpPr txBox="1"/>
          <p:nvPr/>
        </p:nvSpPr>
        <p:spPr>
          <a:xfrm>
            <a:off x="1524000" y="3406637"/>
            <a:ext cx="582727" cy="717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58D0AB-589F-5D4E-A224-F9779E8C84D9}"/>
                  </a:ext>
                </a:extLst>
              </p:cNvPr>
              <p:cNvSpPr txBox="1"/>
              <p:nvPr/>
            </p:nvSpPr>
            <p:spPr>
              <a:xfrm>
                <a:off x="2082092" y="1219200"/>
                <a:ext cx="5157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  1  2…                                                               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58D0AB-589F-5D4E-A224-F9779E8C8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092" y="1219200"/>
                <a:ext cx="515795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33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C28C7-3F52-8D42-994A-4E439121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626E5-E2CE-4645-9154-837CDE2B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5E066A-9601-1145-ABE8-2262627A2F14}"/>
              </a:ext>
            </a:extLst>
          </p:cNvPr>
          <p:cNvSpPr/>
          <p:nvPr/>
        </p:nvSpPr>
        <p:spPr>
          <a:xfrm>
            <a:off x="2142085" y="1626182"/>
            <a:ext cx="1550299" cy="4392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659476-7CE0-7B4A-90DD-BB3555A45A1B}"/>
              </a:ext>
            </a:extLst>
          </p:cNvPr>
          <p:cNvCxnSpPr>
            <a:cxnSpLocks/>
          </p:cNvCxnSpPr>
          <p:nvPr/>
        </p:nvCxnSpPr>
        <p:spPr>
          <a:xfrm>
            <a:off x="2142085" y="2918422"/>
            <a:ext cx="155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D96898-41AE-9446-B1A6-C7447E148A20}"/>
              </a:ext>
            </a:extLst>
          </p:cNvPr>
          <p:cNvCxnSpPr>
            <a:cxnSpLocks/>
          </p:cNvCxnSpPr>
          <p:nvPr/>
        </p:nvCxnSpPr>
        <p:spPr>
          <a:xfrm>
            <a:off x="2142085" y="3176871"/>
            <a:ext cx="155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9EADFE-6F1E-EC4A-89EF-ABD28A568A30}"/>
              </a:ext>
            </a:extLst>
          </p:cNvPr>
          <p:cNvCxnSpPr>
            <a:cxnSpLocks/>
          </p:cNvCxnSpPr>
          <p:nvPr/>
        </p:nvCxnSpPr>
        <p:spPr>
          <a:xfrm>
            <a:off x="2142085" y="3435319"/>
            <a:ext cx="155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2A7DA5-10A8-A44B-80B1-041652A4A7EB}"/>
              </a:ext>
            </a:extLst>
          </p:cNvPr>
          <p:cNvCxnSpPr>
            <a:cxnSpLocks/>
          </p:cNvCxnSpPr>
          <p:nvPr/>
        </p:nvCxnSpPr>
        <p:spPr>
          <a:xfrm>
            <a:off x="2142085" y="3693767"/>
            <a:ext cx="155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820498-1884-8B49-84C1-7A340BB41E02}"/>
              </a:ext>
            </a:extLst>
          </p:cNvPr>
          <p:cNvCxnSpPr>
            <a:cxnSpLocks/>
          </p:cNvCxnSpPr>
          <p:nvPr/>
        </p:nvCxnSpPr>
        <p:spPr>
          <a:xfrm>
            <a:off x="2142085" y="3952215"/>
            <a:ext cx="155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D6257B-A05C-1C45-AC72-DDD082814D83}"/>
              </a:ext>
            </a:extLst>
          </p:cNvPr>
          <p:cNvCxnSpPr>
            <a:cxnSpLocks/>
          </p:cNvCxnSpPr>
          <p:nvPr/>
        </p:nvCxnSpPr>
        <p:spPr>
          <a:xfrm>
            <a:off x="2142085" y="4210663"/>
            <a:ext cx="155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6939ADF-C140-5C40-9EED-064E6319DD52}"/>
              </a:ext>
            </a:extLst>
          </p:cNvPr>
          <p:cNvCxnSpPr>
            <a:cxnSpLocks/>
          </p:cNvCxnSpPr>
          <p:nvPr/>
        </p:nvCxnSpPr>
        <p:spPr>
          <a:xfrm>
            <a:off x="2142085" y="4469111"/>
            <a:ext cx="155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CF8E88-896F-F34B-B850-3124E27D870E}"/>
              </a:ext>
            </a:extLst>
          </p:cNvPr>
          <p:cNvCxnSpPr/>
          <p:nvPr/>
        </p:nvCxnSpPr>
        <p:spPr>
          <a:xfrm>
            <a:off x="3692384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733624-A170-1C43-8D6E-78C3CD043759}"/>
              </a:ext>
            </a:extLst>
          </p:cNvPr>
          <p:cNvCxnSpPr>
            <a:cxnSpLocks/>
          </p:cNvCxnSpPr>
          <p:nvPr/>
        </p:nvCxnSpPr>
        <p:spPr>
          <a:xfrm>
            <a:off x="2142085" y="1884630"/>
            <a:ext cx="155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F317C6-8ED0-E049-8DD7-06F806E4C381}"/>
              </a:ext>
            </a:extLst>
          </p:cNvPr>
          <p:cNvCxnSpPr>
            <a:cxnSpLocks/>
          </p:cNvCxnSpPr>
          <p:nvPr/>
        </p:nvCxnSpPr>
        <p:spPr>
          <a:xfrm>
            <a:off x="2142085" y="2143078"/>
            <a:ext cx="155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215D931-7849-C245-B065-C887D37DCF57}"/>
              </a:ext>
            </a:extLst>
          </p:cNvPr>
          <p:cNvCxnSpPr>
            <a:cxnSpLocks/>
          </p:cNvCxnSpPr>
          <p:nvPr/>
        </p:nvCxnSpPr>
        <p:spPr>
          <a:xfrm>
            <a:off x="2142085" y="2401526"/>
            <a:ext cx="155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8DBB09-4E5C-FE48-B728-CBC1CAA31968}"/>
              </a:ext>
            </a:extLst>
          </p:cNvPr>
          <p:cNvCxnSpPr>
            <a:cxnSpLocks/>
          </p:cNvCxnSpPr>
          <p:nvPr/>
        </p:nvCxnSpPr>
        <p:spPr>
          <a:xfrm>
            <a:off x="2142085" y="2659974"/>
            <a:ext cx="155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6E9046-DC14-9148-A71E-B720553BD6ED}"/>
              </a:ext>
            </a:extLst>
          </p:cNvPr>
          <p:cNvCxnSpPr/>
          <p:nvPr/>
        </p:nvCxnSpPr>
        <p:spPr>
          <a:xfrm>
            <a:off x="3434001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F5B82FA-C4DD-C74B-8586-B8C4BBB6ACF8}"/>
              </a:ext>
            </a:extLst>
          </p:cNvPr>
          <p:cNvCxnSpPr/>
          <p:nvPr/>
        </p:nvCxnSpPr>
        <p:spPr>
          <a:xfrm>
            <a:off x="3175618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16A0EB-0806-9645-9EAF-CCAD8B51E3D7}"/>
              </a:ext>
            </a:extLst>
          </p:cNvPr>
          <p:cNvCxnSpPr/>
          <p:nvPr/>
        </p:nvCxnSpPr>
        <p:spPr>
          <a:xfrm>
            <a:off x="2917235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55AAFD-F34F-2E4B-B927-7913D3407384}"/>
              </a:ext>
            </a:extLst>
          </p:cNvPr>
          <p:cNvCxnSpPr/>
          <p:nvPr/>
        </p:nvCxnSpPr>
        <p:spPr>
          <a:xfrm>
            <a:off x="2658851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F0D5CA-5E35-8743-93A8-D2AA4FB5A3CD}"/>
              </a:ext>
            </a:extLst>
          </p:cNvPr>
          <p:cNvCxnSpPr/>
          <p:nvPr/>
        </p:nvCxnSpPr>
        <p:spPr>
          <a:xfrm>
            <a:off x="2400468" y="1598614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550D186-D157-F74B-B7D1-361F3DB26678}"/>
              </a:ext>
            </a:extLst>
          </p:cNvPr>
          <p:cNvCxnSpPr>
            <a:cxnSpLocks/>
          </p:cNvCxnSpPr>
          <p:nvPr/>
        </p:nvCxnSpPr>
        <p:spPr>
          <a:xfrm>
            <a:off x="2142085" y="4727559"/>
            <a:ext cx="155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E1B17B-6FF9-404E-A7DC-811A1C8A34C0}"/>
              </a:ext>
            </a:extLst>
          </p:cNvPr>
          <p:cNvCxnSpPr>
            <a:cxnSpLocks/>
          </p:cNvCxnSpPr>
          <p:nvPr/>
        </p:nvCxnSpPr>
        <p:spPr>
          <a:xfrm>
            <a:off x="2142085" y="4986007"/>
            <a:ext cx="155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AD0CC37-1E18-3648-BD64-2DD02AAB3D4E}"/>
              </a:ext>
            </a:extLst>
          </p:cNvPr>
          <p:cNvCxnSpPr>
            <a:cxnSpLocks/>
          </p:cNvCxnSpPr>
          <p:nvPr/>
        </p:nvCxnSpPr>
        <p:spPr>
          <a:xfrm>
            <a:off x="2142085" y="5244456"/>
            <a:ext cx="155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82C40A6-382E-144C-ADC0-C58850AE242E}"/>
              </a:ext>
            </a:extLst>
          </p:cNvPr>
          <p:cNvCxnSpPr>
            <a:cxnSpLocks/>
          </p:cNvCxnSpPr>
          <p:nvPr/>
        </p:nvCxnSpPr>
        <p:spPr>
          <a:xfrm>
            <a:off x="2142085" y="5502904"/>
            <a:ext cx="155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342872-6D22-7C44-8C9A-2DCD9FC6251D}"/>
              </a:ext>
            </a:extLst>
          </p:cNvPr>
          <p:cNvCxnSpPr>
            <a:cxnSpLocks/>
          </p:cNvCxnSpPr>
          <p:nvPr/>
        </p:nvCxnSpPr>
        <p:spPr>
          <a:xfrm>
            <a:off x="2142085" y="5761352"/>
            <a:ext cx="155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F2249A-09F0-8B41-9C0B-B9F51A35FDD9}"/>
              </a:ext>
            </a:extLst>
          </p:cNvPr>
          <p:cNvSpPr txBox="1"/>
          <p:nvPr/>
        </p:nvSpPr>
        <p:spPr>
          <a:xfrm>
            <a:off x="1524000" y="340663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591123-6D91-694B-85BB-A379A3CC053E}"/>
                  </a:ext>
                </a:extLst>
              </p:cNvPr>
              <p:cNvSpPr txBox="1"/>
              <p:nvPr/>
            </p:nvSpPr>
            <p:spPr>
              <a:xfrm>
                <a:off x="2082092" y="1219200"/>
                <a:ext cx="187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  1  2…    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591123-6D91-694B-85BB-A379A3CC0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092" y="1219200"/>
                <a:ext cx="187275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itle 1">
            <a:extLst>
              <a:ext uri="{FF2B5EF4-FFF2-40B4-BE49-F238E27FC236}">
                <a16:creationId xmlns:a16="http://schemas.microsoft.com/office/drawing/2014/main" id="{68DF0EAB-8258-D74D-80C0-6C8E72D1E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Collaborative</a:t>
            </a:r>
            <a:r>
              <a:rPr lang="en-US" sz="3600" b="1" dirty="0"/>
              <a:t> Data Structure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3434AAE-1203-D746-B5CE-DB1F396F3651}"/>
                  </a:ext>
                </a:extLst>
              </p:cNvPr>
              <p:cNvSpPr txBox="1"/>
              <p:nvPr/>
            </p:nvSpPr>
            <p:spPr>
              <a:xfrm>
                <a:off x="3316971" y="965177"/>
                <a:ext cx="27633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Range-minima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3434AAE-1203-D746-B5CE-DB1F396F3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971" y="965177"/>
                <a:ext cx="2763320" cy="461665"/>
              </a:xfrm>
              <a:prstGeom prst="rect">
                <a:avLst/>
              </a:prstGeom>
              <a:blipFill>
                <a:blip r:embed="rId3"/>
                <a:stretch>
                  <a:fillRect l="-3670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D6D49083-E1EE-5A40-8541-CACEF033F628}"/>
              </a:ext>
            </a:extLst>
          </p:cNvPr>
          <p:cNvSpPr/>
          <p:nvPr/>
        </p:nvSpPr>
        <p:spPr>
          <a:xfrm>
            <a:off x="2142081" y="2659974"/>
            <a:ext cx="1550299" cy="232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5AE9FC-F850-0448-8FE2-EC8DB917FE85}"/>
                  </a:ext>
                </a:extLst>
              </p:cNvPr>
              <p:cNvSpPr txBox="1"/>
              <p:nvPr/>
            </p:nvSpPr>
            <p:spPr>
              <a:xfrm>
                <a:off x="1780956" y="2558365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5AE9FC-F850-0448-8FE2-EC8DB917F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956" y="2558365"/>
                <a:ext cx="3611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>
            <a:extLst>
              <a:ext uri="{FF2B5EF4-FFF2-40B4-BE49-F238E27FC236}">
                <a16:creationId xmlns:a16="http://schemas.microsoft.com/office/drawing/2014/main" id="{F466A8B2-E004-1B43-ADF5-34276351831A}"/>
              </a:ext>
            </a:extLst>
          </p:cNvPr>
          <p:cNvSpPr/>
          <p:nvPr/>
        </p:nvSpPr>
        <p:spPr>
          <a:xfrm>
            <a:off x="2142081" y="4746378"/>
            <a:ext cx="1550299" cy="232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-right Arrow Callout 4">
            <a:extLst>
              <a:ext uri="{FF2B5EF4-FFF2-40B4-BE49-F238E27FC236}">
                <a16:creationId xmlns:a16="http://schemas.microsoft.com/office/drawing/2014/main" id="{EF6FA71A-4093-4048-81B7-BE232685F540}"/>
              </a:ext>
            </a:extLst>
          </p:cNvPr>
          <p:cNvSpPr/>
          <p:nvPr/>
        </p:nvSpPr>
        <p:spPr>
          <a:xfrm rot="5400000">
            <a:off x="2020695" y="3542981"/>
            <a:ext cx="1793079" cy="576072"/>
          </a:xfrm>
          <a:prstGeom prst="leftRight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3F66EE-65F4-3D41-8089-C43A5ADF97AF}"/>
                  </a:ext>
                </a:extLst>
              </p:cNvPr>
              <p:cNvSpPr txBox="1"/>
              <p:nvPr/>
            </p:nvSpPr>
            <p:spPr>
              <a:xfrm>
                <a:off x="1714077" y="4564109"/>
                <a:ext cx="4280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3F66EE-65F4-3D41-8089-C43A5ADF9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077" y="4564109"/>
                <a:ext cx="428002" cy="461665"/>
              </a:xfrm>
              <a:prstGeom prst="rect">
                <a:avLst/>
              </a:prstGeom>
              <a:blipFill>
                <a:blip r:embed="rId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210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animBg="1"/>
      <p:bldP spid="54" grpId="0"/>
      <p:bldP spid="55" grpId="0" animBg="1"/>
      <p:bldP spid="5" grpId="0" animBg="1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371600" y="3059668"/>
            <a:ext cx="4966568" cy="445532"/>
            <a:chOff x="1371600" y="2743200"/>
            <a:chExt cx="4966568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447800" y="2819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28194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010834" y="2743200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0834" y="2743200"/>
                  <a:ext cx="3273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07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/>
            <p:nvPr/>
          </p:nvCxnSpPr>
          <p:spPr>
            <a:xfrm>
              <a:off x="1371600" y="3112532"/>
              <a:ext cx="4953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6200" y="3581400"/>
            <a:ext cx="8920794" cy="826532"/>
            <a:chOff x="76200" y="3581400"/>
            <a:chExt cx="8920794" cy="826532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514600" y="3657600"/>
              <a:ext cx="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76200" y="3581400"/>
              <a:ext cx="8920794" cy="826532"/>
              <a:chOff x="76200" y="3581400"/>
              <a:chExt cx="8920794" cy="82653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76200" y="3581400"/>
                <a:ext cx="8920794" cy="826532"/>
                <a:chOff x="76200" y="3581400"/>
                <a:chExt cx="8920794" cy="826532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478874" y="3648908"/>
                  <a:ext cx="8518120" cy="45571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371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752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13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8610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7848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324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467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94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/>
                <p:cNvSpPr/>
                <p:nvPr/>
              </p:nvSpPr>
              <p:spPr>
                <a:xfrm>
                  <a:off x="66598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4069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5814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38100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68884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7117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9144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1447800" y="4038600"/>
                      <a:ext cx="3225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7800" y="4038600"/>
                      <a:ext cx="322524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5000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/>
                    <p:cNvSpPr txBox="1"/>
                    <p:nvPr/>
                  </p:nvSpPr>
                  <p:spPr>
                    <a:xfrm>
                      <a:off x="8607302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07302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533400" y="40386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3400" y="40386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333" r="-21311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1" name="TextBox 60"/>
                <p:cNvSpPr txBox="1"/>
                <p:nvPr/>
              </p:nvSpPr>
              <p:spPr>
                <a:xfrm>
                  <a:off x="76200" y="3581400"/>
                  <a:ext cx="4026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rgbClr val="7030A0"/>
                      </a:solidFill>
                    </a:rPr>
                    <a:t>A</a:t>
                  </a:r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8382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/>
                <p:cNvSpPr/>
                <p:nvPr/>
              </p:nvSpPr>
              <p:spPr>
                <a:xfrm>
                  <a:off x="10668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79552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81076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8260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1377686" y="3648164"/>
                <a:ext cx="381000" cy="45571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223259" y="3647420"/>
            <a:ext cx="418195" cy="760512"/>
            <a:chOff x="3223259" y="3647420"/>
            <a:chExt cx="418195" cy="760512"/>
          </a:xfrm>
        </p:grpSpPr>
        <p:sp>
          <p:nvSpPr>
            <p:cNvPr id="39" name="Rectangle 38"/>
            <p:cNvSpPr/>
            <p:nvPr/>
          </p:nvSpPr>
          <p:spPr>
            <a:xfrm>
              <a:off x="3223259" y="3647420"/>
              <a:ext cx="381000" cy="45571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264428" y="40386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428" y="4038600"/>
                  <a:ext cx="37702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9" name="Straight Connector 68"/>
          <p:cNvCxnSpPr/>
          <p:nvPr/>
        </p:nvCxnSpPr>
        <p:spPr>
          <a:xfrm>
            <a:off x="3169919" y="4572000"/>
            <a:ext cx="3230881" cy="0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371600" y="3657600"/>
            <a:ext cx="3048000" cy="685800"/>
            <a:chOff x="1371600" y="3657600"/>
            <a:chExt cx="3048000" cy="6858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371600" y="4343400"/>
              <a:ext cx="3048000" cy="0"/>
            </a:xfrm>
            <a:prstGeom prst="line">
              <a:avLst/>
            </a:prstGeom>
            <a:ln w="1905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19600" y="3657600"/>
              <a:ext cx="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143000" y="4419600"/>
            <a:ext cx="3003451" cy="1207532"/>
            <a:chOff x="1143000" y="4419600"/>
            <a:chExt cx="3003451" cy="1207532"/>
          </a:xfrm>
        </p:grpSpPr>
        <p:sp>
          <p:nvSpPr>
            <p:cNvPr id="9" name="Up Arrow 8"/>
            <p:cNvSpPr/>
            <p:nvPr/>
          </p:nvSpPr>
          <p:spPr>
            <a:xfrm>
              <a:off x="2514600" y="4419600"/>
              <a:ext cx="228600" cy="8382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143000" y="5257800"/>
                  <a:ext cx="3003451" cy="369332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/>
                    <a:t>stores answers for this range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5257800"/>
                  <a:ext cx="300345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6452" r="-2632" b="-22581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4266007" y="4572000"/>
            <a:ext cx="3041923" cy="1055132"/>
            <a:chOff x="1143000" y="4419600"/>
            <a:chExt cx="3041923" cy="1055132"/>
          </a:xfrm>
        </p:grpSpPr>
        <p:sp>
          <p:nvSpPr>
            <p:cNvPr id="72" name="Up Arrow 71"/>
            <p:cNvSpPr/>
            <p:nvPr/>
          </p:nvSpPr>
          <p:spPr>
            <a:xfrm>
              <a:off x="2514600" y="4419600"/>
              <a:ext cx="228600" cy="6858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1143000" y="5105400"/>
                  <a:ext cx="3041923" cy="369332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/>
                    <a:t>stores answers for this range</a:t>
                  </a: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5105400"/>
                  <a:ext cx="30419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452" r="-2994" b="-22581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26FFE10-235E-7444-8427-63B5D4C2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C00000"/>
                </a:solidFill>
              </a:rPr>
              <a:t>How </a:t>
            </a:r>
            <a:r>
              <a:rPr lang="en-US" sz="4000" b="1" dirty="0"/>
              <a:t>might </a:t>
            </a:r>
            <a:r>
              <a:rPr lang="en-US" sz="4000" b="1" dirty="0">
                <a:solidFill>
                  <a:srgbClr val="7030A0"/>
                </a:solidFill>
              </a:rPr>
              <a:t>collaboration</a:t>
            </a:r>
            <a:r>
              <a:rPr lang="en-US" sz="4000" b="1" dirty="0"/>
              <a:t> work 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loud Callout 67">
                <a:extLst>
                  <a:ext uri="{FF2B5EF4-FFF2-40B4-BE49-F238E27FC236}">
                    <a16:creationId xmlns:a16="http://schemas.microsoft.com/office/drawing/2014/main" id="{83AB3B39-A8FF-1C4F-BD8C-A728851EAEC2}"/>
                  </a:ext>
                </a:extLst>
              </p:cNvPr>
              <p:cNvSpPr/>
              <p:nvPr/>
            </p:nvSpPr>
            <p:spPr>
              <a:xfrm>
                <a:off x="4914424" y="1600200"/>
                <a:ext cx="3772376" cy="1251204"/>
              </a:xfrm>
              <a:prstGeom prst="cloudCallout">
                <a:avLst>
                  <a:gd name="adj1" fmla="val 44782"/>
                  <a:gd name="adj2" fmla="val 6736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We may use the tiny data structure of  </a:t>
                </a:r>
                <a:r>
                  <a:rPr lang="en-US" sz="1600" u="sng" dirty="0">
                    <a:solidFill>
                      <a:schemeClr val="tx1"/>
                    </a:solidFill>
                  </a:rPr>
                  <a:t>index </a:t>
                </a:r>
                <a14:m>
                  <m:oMath xmlns:m="http://schemas.openxmlformats.org/officeDocument/2006/math">
                    <m:r>
                      <a:rPr lang="en-US" sz="1600" b="1" i="1" u="sng" dirty="0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to answer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Range-Minima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8" name="Cloud Callout 67">
                <a:extLst>
                  <a:ext uri="{FF2B5EF4-FFF2-40B4-BE49-F238E27FC236}">
                    <a16:creationId xmlns:a16="http://schemas.microsoft.com/office/drawing/2014/main" id="{83AB3B39-A8FF-1C4F-BD8C-A728851EA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424" y="1600200"/>
                <a:ext cx="3772376" cy="1251204"/>
              </a:xfrm>
              <a:prstGeom prst="cloudCallout">
                <a:avLst>
                  <a:gd name="adj1" fmla="val 44782"/>
                  <a:gd name="adj2" fmla="val 67361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183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C28C7-3F52-8D42-994A-4E439121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626E5-E2CE-4645-9154-837CDE2B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5E066A-9601-1145-ABE8-2262627A2F14}"/>
              </a:ext>
            </a:extLst>
          </p:cNvPr>
          <p:cNvSpPr/>
          <p:nvPr/>
        </p:nvSpPr>
        <p:spPr>
          <a:xfrm>
            <a:off x="2142085" y="1626182"/>
            <a:ext cx="1550299" cy="4392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659476-7CE0-7B4A-90DD-BB3555A45A1B}"/>
              </a:ext>
            </a:extLst>
          </p:cNvPr>
          <p:cNvCxnSpPr>
            <a:cxnSpLocks/>
          </p:cNvCxnSpPr>
          <p:nvPr/>
        </p:nvCxnSpPr>
        <p:spPr>
          <a:xfrm>
            <a:off x="2142085" y="2918422"/>
            <a:ext cx="155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D96898-41AE-9446-B1A6-C7447E148A20}"/>
              </a:ext>
            </a:extLst>
          </p:cNvPr>
          <p:cNvCxnSpPr>
            <a:cxnSpLocks/>
          </p:cNvCxnSpPr>
          <p:nvPr/>
        </p:nvCxnSpPr>
        <p:spPr>
          <a:xfrm>
            <a:off x="2142085" y="3176871"/>
            <a:ext cx="155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9EADFE-6F1E-EC4A-89EF-ABD28A568A30}"/>
              </a:ext>
            </a:extLst>
          </p:cNvPr>
          <p:cNvCxnSpPr>
            <a:cxnSpLocks/>
          </p:cNvCxnSpPr>
          <p:nvPr/>
        </p:nvCxnSpPr>
        <p:spPr>
          <a:xfrm>
            <a:off x="2142085" y="3435319"/>
            <a:ext cx="155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2A7DA5-10A8-A44B-80B1-041652A4A7EB}"/>
              </a:ext>
            </a:extLst>
          </p:cNvPr>
          <p:cNvCxnSpPr>
            <a:cxnSpLocks/>
          </p:cNvCxnSpPr>
          <p:nvPr/>
        </p:nvCxnSpPr>
        <p:spPr>
          <a:xfrm>
            <a:off x="2142085" y="3693767"/>
            <a:ext cx="155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820498-1884-8B49-84C1-7A340BB41E02}"/>
              </a:ext>
            </a:extLst>
          </p:cNvPr>
          <p:cNvCxnSpPr>
            <a:cxnSpLocks/>
          </p:cNvCxnSpPr>
          <p:nvPr/>
        </p:nvCxnSpPr>
        <p:spPr>
          <a:xfrm>
            <a:off x="2142085" y="3952215"/>
            <a:ext cx="155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D6257B-A05C-1C45-AC72-DDD082814D83}"/>
              </a:ext>
            </a:extLst>
          </p:cNvPr>
          <p:cNvCxnSpPr>
            <a:cxnSpLocks/>
          </p:cNvCxnSpPr>
          <p:nvPr/>
        </p:nvCxnSpPr>
        <p:spPr>
          <a:xfrm>
            <a:off x="2142085" y="4210663"/>
            <a:ext cx="155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6939ADF-C140-5C40-9EED-064E6319DD52}"/>
              </a:ext>
            </a:extLst>
          </p:cNvPr>
          <p:cNvCxnSpPr>
            <a:cxnSpLocks/>
          </p:cNvCxnSpPr>
          <p:nvPr/>
        </p:nvCxnSpPr>
        <p:spPr>
          <a:xfrm>
            <a:off x="2142085" y="4469111"/>
            <a:ext cx="155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CF8E88-896F-F34B-B850-3124E27D870E}"/>
              </a:ext>
            </a:extLst>
          </p:cNvPr>
          <p:cNvCxnSpPr/>
          <p:nvPr/>
        </p:nvCxnSpPr>
        <p:spPr>
          <a:xfrm>
            <a:off x="3692384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733624-A170-1C43-8D6E-78C3CD043759}"/>
              </a:ext>
            </a:extLst>
          </p:cNvPr>
          <p:cNvCxnSpPr>
            <a:cxnSpLocks/>
          </p:cNvCxnSpPr>
          <p:nvPr/>
        </p:nvCxnSpPr>
        <p:spPr>
          <a:xfrm>
            <a:off x="2142085" y="1884630"/>
            <a:ext cx="155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F317C6-8ED0-E049-8DD7-06F806E4C381}"/>
              </a:ext>
            </a:extLst>
          </p:cNvPr>
          <p:cNvCxnSpPr>
            <a:cxnSpLocks/>
          </p:cNvCxnSpPr>
          <p:nvPr/>
        </p:nvCxnSpPr>
        <p:spPr>
          <a:xfrm>
            <a:off x="2142085" y="2143078"/>
            <a:ext cx="155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215D931-7849-C245-B065-C887D37DCF57}"/>
              </a:ext>
            </a:extLst>
          </p:cNvPr>
          <p:cNvCxnSpPr>
            <a:cxnSpLocks/>
          </p:cNvCxnSpPr>
          <p:nvPr/>
        </p:nvCxnSpPr>
        <p:spPr>
          <a:xfrm>
            <a:off x="2142085" y="2401526"/>
            <a:ext cx="155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8DBB09-4E5C-FE48-B728-CBC1CAA31968}"/>
              </a:ext>
            </a:extLst>
          </p:cNvPr>
          <p:cNvCxnSpPr>
            <a:cxnSpLocks/>
          </p:cNvCxnSpPr>
          <p:nvPr/>
        </p:nvCxnSpPr>
        <p:spPr>
          <a:xfrm>
            <a:off x="2142085" y="2659974"/>
            <a:ext cx="155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6E9046-DC14-9148-A71E-B720553BD6ED}"/>
              </a:ext>
            </a:extLst>
          </p:cNvPr>
          <p:cNvCxnSpPr/>
          <p:nvPr/>
        </p:nvCxnSpPr>
        <p:spPr>
          <a:xfrm>
            <a:off x="3434001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F5B82FA-C4DD-C74B-8586-B8C4BBB6ACF8}"/>
              </a:ext>
            </a:extLst>
          </p:cNvPr>
          <p:cNvCxnSpPr/>
          <p:nvPr/>
        </p:nvCxnSpPr>
        <p:spPr>
          <a:xfrm>
            <a:off x="3175618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16A0EB-0806-9645-9EAF-CCAD8B51E3D7}"/>
              </a:ext>
            </a:extLst>
          </p:cNvPr>
          <p:cNvCxnSpPr/>
          <p:nvPr/>
        </p:nvCxnSpPr>
        <p:spPr>
          <a:xfrm>
            <a:off x="2917235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55AAFD-F34F-2E4B-B927-7913D3407384}"/>
              </a:ext>
            </a:extLst>
          </p:cNvPr>
          <p:cNvCxnSpPr/>
          <p:nvPr/>
        </p:nvCxnSpPr>
        <p:spPr>
          <a:xfrm>
            <a:off x="2658851" y="1626182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F0D5CA-5E35-8743-93A8-D2AA4FB5A3CD}"/>
              </a:ext>
            </a:extLst>
          </p:cNvPr>
          <p:cNvCxnSpPr/>
          <p:nvPr/>
        </p:nvCxnSpPr>
        <p:spPr>
          <a:xfrm>
            <a:off x="2400468" y="1598614"/>
            <a:ext cx="0" cy="43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550D186-D157-F74B-B7D1-361F3DB26678}"/>
              </a:ext>
            </a:extLst>
          </p:cNvPr>
          <p:cNvCxnSpPr>
            <a:cxnSpLocks/>
          </p:cNvCxnSpPr>
          <p:nvPr/>
        </p:nvCxnSpPr>
        <p:spPr>
          <a:xfrm>
            <a:off x="2142085" y="4727559"/>
            <a:ext cx="155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E1B17B-6FF9-404E-A7DC-811A1C8A34C0}"/>
              </a:ext>
            </a:extLst>
          </p:cNvPr>
          <p:cNvCxnSpPr>
            <a:cxnSpLocks/>
          </p:cNvCxnSpPr>
          <p:nvPr/>
        </p:nvCxnSpPr>
        <p:spPr>
          <a:xfrm>
            <a:off x="2142085" y="4986007"/>
            <a:ext cx="155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AD0CC37-1E18-3648-BD64-2DD02AAB3D4E}"/>
              </a:ext>
            </a:extLst>
          </p:cNvPr>
          <p:cNvCxnSpPr>
            <a:cxnSpLocks/>
          </p:cNvCxnSpPr>
          <p:nvPr/>
        </p:nvCxnSpPr>
        <p:spPr>
          <a:xfrm>
            <a:off x="2142085" y="5244456"/>
            <a:ext cx="155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82C40A6-382E-144C-ADC0-C58850AE242E}"/>
              </a:ext>
            </a:extLst>
          </p:cNvPr>
          <p:cNvCxnSpPr>
            <a:cxnSpLocks/>
          </p:cNvCxnSpPr>
          <p:nvPr/>
        </p:nvCxnSpPr>
        <p:spPr>
          <a:xfrm>
            <a:off x="2142085" y="5502904"/>
            <a:ext cx="155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342872-6D22-7C44-8C9A-2DCD9FC6251D}"/>
              </a:ext>
            </a:extLst>
          </p:cNvPr>
          <p:cNvCxnSpPr>
            <a:cxnSpLocks/>
          </p:cNvCxnSpPr>
          <p:nvPr/>
        </p:nvCxnSpPr>
        <p:spPr>
          <a:xfrm>
            <a:off x="2142085" y="5761352"/>
            <a:ext cx="155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F2249A-09F0-8B41-9C0B-B9F51A35FDD9}"/>
              </a:ext>
            </a:extLst>
          </p:cNvPr>
          <p:cNvSpPr txBox="1"/>
          <p:nvPr/>
        </p:nvSpPr>
        <p:spPr>
          <a:xfrm>
            <a:off x="1524000" y="340663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591123-6D91-694B-85BB-A379A3CC053E}"/>
                  </a:ext>
                </a:extLst>
              </p:cNvPr>
              <p:cNvSpPr txBox="1"/>
              <p:nvPr/>
            </p:nvSpPr>
            <p:spPr>
              <a:xfrm>
                <a:off x="2082092" y="1219200"/>
                <a:ext cx="187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  1  2…    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591123-6D91-694B-85BB-A379A3CC0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092" y="1219200"/>
                <a:ext cx="187275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itle 1">
            <a:extLst>
              <a:ext uri="{FF2B5EF4-FFF2-40B4-BE49-F238E27FC236}">
                <a16:creationId xmlns:a16="http://schemas.microsoft.com/office/drawing/2014/main" id="{68DF0EAB-8258-D74D-80C0-6C8E72D1E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Collaborative</a:t>
            </a:r>
            <a:r>
              <a:rPr lang="en-US" sz="3600" b="1" dirty="0"/>
              <a:t> Data Structure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3434AAE-1203-D746-B5CE-DB1F396F3651}"/>
                  </a:ext>
                </a:extLst>
              </p:cNvPr>
              <p:cNvSpPr txBox="1"/>
              <p:nvPr/>
            </p:nvSpPr>
            <p:spPr>
              <a:xfrm>
                <a:off x="3316971" y="965177"/>
                <a:ext cx="27633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Range-minima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3434AAE-1203-D746-B5CE-DB1F396F3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971" y="965177"/>
                <a:ext cx="2763320" cy="461665"/>
              </a:xfrm>
              <a:prstGeom prst="rect">
                <a:avLst/>
              </a:prstGeom>
              <a:blipFill>
                <a:blip r:embed="rId3"/>
                <a:stretch>
                  <a:fillRect l="-3670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D6D49083-E1EE-5A40-8541-CACEF033F628}"/>
              </a:ext>
            </a:extLst>
          </p:cNvPr>
          <p:cNvSpPr/>
          <p:nvPr/>
        </p:nvSpPr>
        <p:spPr>
          <a:xfrm>
            <a:off x="2142081" y="2659974"/>
            <a:ext cx="1550299" cy="232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5AE9FC-F850-0448-8FE2-EC8DB917FE85}"/>
                  </a:ext>
                </a:extLst>
              </p:cNvPr>
              <p:cNvSpPr txBox="1"/>
              <p:nvPr/>
            </p:nvSpPr>
            <p:spPr>
              <a:xfrm>
                <a:off x="1780956" y="2558365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5AE9FC-F850-0448-8FE2-EC8DB917F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956" y="2558365"/>
                <a:ext cx="3611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34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animBg="1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722119" y="4984638"/>
            <a:ext cx="762000" cy="307777"/>
            <a:chOff x="1371600" y="2892623"/>
            <a:chExt cx="762000" cy="307777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71600" y="3200400"/>
              <a:ext cx="762000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628962" y="2892623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721229" y="4603638"/>
            <a:ext cx="1447800" cy="307777"/>
            <a:chOff x="1371600" y="2590800"/>
            <a:chExt cx="1447800" cy="307777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371600" y="2895600"/>
              <a:ext cx="1447800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009962" y="25908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4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17767" y="4287952"/>
            <a:ext cx="2697481" cy="307777"/>
            <a:chOff x="1371600" y="2283023"/>
            <a:chExt cx="2697481" cy="307777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371600" y="2590800"/>
              <a:ext cx="2697481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667000" y="2283023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8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688572" y="3657600"/>
            <a:ext cx="6160028" cy="307777"/>
            <a:chOff x="1371600" y="2283023"/>
            <a:chExt cx="6160028" cy="307777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371600" y="2590800"/>
              <a:ext cx="6160028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255400" y="2283023"/>
                  <a:ext cx="3928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sup>
                        </m:sSup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400" y="2283023"/>
                  <a:ext cx="392800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961" r="-12500" b="-176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1935481" y="4073215"/>
            <a:ext cx="45719" cy="381000"/>
            <a:chOff x="1676400" y="2057400"/>
            <a:chExt cx="45719" cy="381000"/>
          </a:xfrm>
        </p:grpSpPr>
        <p:sp>
          <p:nvSpPr>
            <p:cNvPr id="53" name="Oval 52"/>
            <p:cNvSpPr/>
            <p:nvPr/>
          </p:nvSpPr>
          <p:spPr>
            <a:xfrm>
              <a:off x="1676400" y="2362200"/>
              <a:ext cx="45719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676400" y="2209800"/>
              <a:ext cx="45719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676400" y="2057400"/>
              <a:ext cx="45719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722119" y="5289438"/>
            <a:ext cx="425862" cy="307777"/>
            <a:chOff x="1722119" y="3273623"/>
            <a:chExt cx="425862" cy="307777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722119" y="3581400"/>
              <a:ext cx="42586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8800" y="3273623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200" y="5879068"/>
            <a:ext cx="8920794" cy="826532"/>
            <a:chOff x="76200" y="3581400"/>
            <a:chExt cx="8920794" cy="826532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514600" y="3657600"/>
              <a:ext cx="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76200" y="3581400"/>
              <a:ext cx="8920794" cy="826532"/>
              <a:chOff x="76200" y="3581400"/>
              <a:chExt cx="8920794" cy="826532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76200" y="3581400"/>
                <a:ext cx="8920794" cy="826532"/>
                <a:chOff x="76200" y="3581400"/>
                <a:chExt cx="8920794" cy="826532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78874" y="3648908"/>
                  <a:ext cx="8518120" cy="45571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371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752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13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8610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848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324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7467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94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66598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4069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5814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8100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8884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117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9144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1447800" y="4038600"/>
                      <a:ext cx="3225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7800" y="4038600"/>
                      <a:ext cx="32252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333" r="-25000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8607302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07302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TextBox 38"/>
                <p:cNvSpPr txBox="1"/>
                <p:nvPr/>
              </p:nvSpPr>
              <p:spPr>
                <a:xfrm>
                  <a:off x="533400" y="40386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1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76200" y="3581400"/>
                  <a:ext cx="4026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rgbClr val="7030A0"/>
                      </a:solidFill>
                    </a:rPr>
                    <a:t>A</a:t>
                  </a:r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382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/>
                <p:cNvSpPr/>
                <p:nvPr/>
              </p:nvSpPr>
              <p:spPr>
                <a:xfrm>
                  <a:off x="10668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79552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81076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8260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Rectangle 66"/>
              <p:cNvSpPr/>
              <p:nvPr/>
            </p:nvSpPr>
            <p:spPr>
              <a:xfrm>
                <a:off x="1377686" y="3648164"/>
                <a:ext cx="381000" cy="45571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9287DE40-AFE7-ED44-B0E1-930B6BCEC640}"/>
              </a:ext>
            </a:extLst>
          </p:cNvPr>
          <p:cNvSpPr/>
          <p:nvPr/>
        </p:nvSpPr>
        <p:spPr>
          <a:xfrm>
            <a:off x="2142081" y="2659974"/>
            <a:ext cx="1550299" cy="232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81710B4-BEA1-484A-8841-E9C96998BC96}"/>
                  </a:ext>
                </a:extLst>
              </p:cNvPr>
              <p:cNvSpPr txBox="1"/>
              <p:nvPr/>
            </p:nvSpPr>
            <p:spPr>
              <a:xfrm>
                <a:off x="1780956" y="2558365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81710B4-BEA1-484A-8841-E9C96998B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956" y="2558365"/>
                <a:ext cx="36112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itle 1">
            <a:extLst>
              <a:ext uri="{FF2B5EF4-FFF2-40B4-BE49-F238E27FC236}">
                <a16:creationId xmlns:a16="http://schemas.microsoft.com/office/drawing/2014/main" id="{15942027-1A67-6641-982C-985361A0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Collaborative</a:t>
            </a:r>
            <a:r>
              <a:rPr lang="en-US" sz="3600" b="1" dirty="0"/>
              <a:t> Data Structure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9851AD-B3FA-1C4F-A139-5B7BE35EF61A}"/>
                  </a:ext>
                </a:extLst>
              </p:cNvPr>
              <p:cNvSpPr txBox="1"/>
              <p:nvPr/>
            </p:nvSpPr>
            <p:spPr>
              <a:xfrm>
                <a:off x="2082092" y="2209800"/>
                <a:ext cx="187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  1  2…    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9851AD-B3FA-1C4F-A139-5B7BE35EF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092" y="2209800"/>
                <a:ext cx="1872756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4507CB-97A2-E441-98E9-933403FAC2A7}"/>
              </a:ext>
            </a:extLst>
          </p:cNvPr>
          <p:cNvCxnSpPr>
            <a:cxnSpLocks/>
          </p:cNvCxnSpPr>
          <p:nvPr/>
        </p:nvCxnSpPr>
        <p:spPr>
          <a:xfrm flipV="1">
            <a:off x="2362200" y="2590800"/>
            <a:ext cx="0" cy="307976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7F3331F-089A-9143-BC57-450D338304C1}"/>
              </a:ext>
            </a:extLst>
          </p:cNvPr>
          <p:cNvCxnSpPr>
            <a:cxnSpLocks/>
          </p:cNvCxnSpPr>
          <p:nvPr/>
        </p:nvCxnSpPr>
        <p:spPr>
          <a:xfrm flipV="1">
            <a:off x="2590800" y="2590800"/>
            <a:ext cx="0" cy="307976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9D32DE8-0DA5-9742-8D5C-8A767BEF1660}"/>
              </a:ext>
            </a:extLst>
          </p:cNvPr>
          <p:cNvCxnSpPr>
            <a:cxnSpLocks/>
          </p:cNvCxnSpPr>
          <p:nvPr/>
        </p:nvCxnSpPr>
        <p:spPr>
          <a:xfrm flipV="1">
            <a:off x="2819400" y="2590800"/>
            <a:ext cx="0" cy="307976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188C943-4F84-184C-8C95-B37158D57F06}"/>
              </a:ext>
            </a:extLst>
          </p:cNvPr>
          <p:cNvCxnSpPr>
            <a:cxnSpLocks/>
          </p:cNvCxnSpPr>
          <p:nvPr/>
        </p:nvCxnSpPr>
        <p:spPr>
          <a:xfrm flipV="1">
            <a:off x="3048000" y="2590800"/>
            <a:ext cx="0" cy="307976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541B25B-D956-FE40-908C-612E6A11E2DC}"/>
              </a:ext>
            </a:extLst>
          </p:cNvPr>
          <p:cNvCxnSpPr>
            <a:cxnSpLocks/>
          </p:cNvCxnSpPr>
          <p:nvPr/>
        </p:nvCxnSpPr>
        <p:spPr>
          <a:xfrm flipV="1">
            <a:off x="3276600" y="2590800"/>
            <a:ext cx="0" cy="307976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1BF72C2-59DF-A045-99D7-51B7A9FA1852}"/>
              </a:ext>
            </a:extLst>
          </p:cNvPr>
          <p:cNvCxnSpPr>
            <a:cxnSpLocks/>
          </p:cNvCxnSpPr>
          <p:nvPr/>
        </p:nvCxnSpPr>
        <p:spPr>
          <a:xfrm flipV="1">
            <a:off x="3505200" y="2590800"/>
            <a:ext cx="0" cy="307976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137ED12-28BF-8B4D-877F-08870348895D}"/>
              </a:ext>
            </a:extLst>
          </p:cNvPr>
          <p:cNvSpPr/>
          <p:nvPr/>
        </p:nvSpPr>
        <p:spPr>
          <a:xfrm flipV="1">
            <a:off x="1138648" y="2532199"/>
            <a:ext cx="3276600" cy="10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AEB0D7E-2582-1E43-8BF3-477A2380B71F}"/>
                  </a:ext>
                </a:extLst>
              </p:cNvPr>
              <p:cNvSpPr txBox="1"/>
              <p:nvPr/>
            </p:nvSpPr>
            <p:spPr>
              <a:xfrm>
                <a:off x="762000" y="2514600"/>
                <a:ext cx="8724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2400" dirty="0">
                    <a:solidFill>
                      <a:srgbClr val="00206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,_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AEB0D7E-2582-1E43-8BF3-477A2380B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514600"/>
                <a:ext cx="872483" cy="461665"/>
              </a:xfrm>
              <a:prstGeom prst="rect">
                <a:avLst/>
              </a:prstGeom>
              <a:blipFill>
                <a:blip r:embed="rId8"/>
                <a:stretch>
                  <a:fillRect l="-11594" t="-10811" r="-1014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951667E-0E98-5D4B-82AB-04E3039CADD3}"/>
                  </a:ext>
                </a:extLst>
              </p:cNvPr>
              <p:cNvSpPr txBox="1"/>
              <p:nvPr/>
            </p:nvSpPr>
            <p:spPr>
              <a:xfrm>
                <a:off x="819489" y="3124200"/>
                <a:ext cx="8213402" cy="475579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2400" dirty="0">
                    <a:solidFill>
                      <a:srgbClr val="00206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] stores minimum of </a:t>
                </a:r>
                <a:r>
                  <a:rPr lang="en-US" sz="2400" dirty="0"/>
                  <a:t>{</a:t>
                </a:r>
                <a:r>
                  <a:rPr lang="en-US" sz="2400" b="1" dirty="0"/>
                  <a:t>A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400" dirty="0"/>
                  <a:t>],…,</a:t>
                </a:r>
                <a:r>
                  <a:rPr lang="en-US" sz="2400" b="1" dirty="0"/>
                  <a:t>A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2400" dirty="0"/>
                  <a:t> ]} for each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≤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951667E-0E98-5D4B-82AB-04E3039CA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89" y="3124200"/>
                <a:ext cx="8213402" cy="475579"/>
              </a:xfrm>
              <a:prstGeom prst="rect">
                <a:avLst/>
              </a:prstGeom>
              <a:blipFill>
                <a:blip r:embed="rId9"/>
                <a:stretch>
                  <a:fillRect l="-1080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CAADACE6-22F8-B74B-9BD4-46327DA34FAF}"/>
              </a:ext>
            </a:extLst>
          </p:cNvPr>
          <p:cNvSpPr/>
          <p:nvPr/>
        </p:nvSpPr>
        <p:spPr>
          <a:xfrm>
            <a:off x="2484119" y="3047999"/>
            <a:ext cx="3840481" cy="6571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149C3CF-5F6B-5E4F-A1C3-E84C744E0E67}"/>
              </a:ext>
            </a:extLst>
          </p:cNvPr>
          <p:cNvSpPr/>
          <p:nvPr/>
        </p:nvSpPr>
        <p:spPr>
          <a:xfrm>
            <a:off x="6324600" y="3047999"/>
            <a:ext cx="2696119" cy="714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93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65" grpId="0" animBg="1"/>
      <p:bldP spid="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Answering Range-minima query for index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: </a:t>
                </a:r>
                <a:r>
                  <a:rPr lang="en-US" sz="32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Collaboration works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396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But how to determine using only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constant number of instructions</a:t>
                </a:r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Whether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is a power of 2 ?</a:t>
                </a:r>
              </a:p>
              <a:p>
                <a:r>
                  <a:rPr lang="en-US" sz="2000" dirty="0"/>
                  <a:t>To compute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000" dirty="0"/>
                  <a:t> such that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000" dirty="0"/>
                  <a:t>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3"/>
                <a:stretch>
                  <a:fillRect l="-772" b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/>
          <p:cNvGrpSpPr/>
          <p:nvPr/>
        </p:nvGrpSpPr>
        <p:grpSpPr>
          <a:xfrm>
            <a:off x="76200" y="3581400"/>
            <a:ext cx="8920794" cy="826532"/>
            <a:chOff x="76200" y="3581400"/>
            <a:chExt cx="8920794" cy="826532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514600" y="3657600"/>
              <a:ext cx="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76200" y="3581400"/>
              <a:ext cx="8920794" cy="826532"/>
              <a:chOff x="76200" y="3581400"/>
              <a:chExt cx="8920794" cy="826532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76200" y="3581400"/>
                <a:ext cx="8920794" cy="826532"/>
                <a:chOff x="76200" y="3581400"/>
                <a:chExt cx="8920794" cy="826532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78874" y="3648908"/>
                  <a:ext cx="8518120" cy="45571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371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752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13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8610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848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324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7467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94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66598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4069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5814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8100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8884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117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9144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1447800" y="4038600"/>
                      <a:ext cx="3225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7800" y="4038600"/>
                      <a:ext cx="32252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333" r="-25000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8607302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07302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TextBox 38"/>
                <p:cNvSpPr txBox="1"/>
                <p:nvPr/>
              </p:nvSpPr>
              <p:spPr>
                <a:xfrm>
                  <a:off x="533400" y="40386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1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76200" y="3581400"/>
                  <a:ext cx="4026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rgbClr val="7030A0"/>
                      </a:solidFill>
                    </a:rPr>
                    <a:t>A</a:t>
                  </a:r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382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/>
                <p:cNvSpPr/>
                <p:nvPr/>
              </p:nvSpPr>
              <p:spPr>
                <a:xfrm>
                  <a:off x="10668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79552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81076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8260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Rectangle 66"/>
              <p:cNvSpPr/>
              <p:nvPr/>
            </p:nvSpPr>
            <p:spPr>
              <a:xfrm>
                <a:off x="1377686" y="3648164"/>
                <a:ext cx="381000" cy="45571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007628" y="4038600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628" y="4038600"/>
                <a:ext cx="32489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452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>
            <a:cxnSpLocks/>
          </p:cNvCxnSpPr>
          <p:nvPr/>
        </p:nvCxnSpPr>
        <p:spPr>
          <a:xfrm>
            <a:off x="1752600" y="2819400"/>
            <a:ext cx="45720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/>
        </p:nvCxnSpPr>
        <p:spPr>
          <a:xfrm>
            <a:off x="1371600" y="3505200"/>
            <a:ext cx="3078481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1752600" y="2518383"/>
            <a:ext cx="2703567" cy="1139217"/>
            <a:chOff x="1752600" y="2518383"/>
            <a:chExt cx="2703567" cy="1139217"/>
          </a:xfrm>
        </p:grpSpPr>
        <p:grpSp>
          <p:nvGrpSpPr>
            <p:cNvPr id="79" name="Group 78"/>
            <p:cNvGrpSpPr/>
            <p:nvPr/>
          </p:nvGrpSpPr>
          <p:grpSpPr>
            <a:xfrm>
              <a:off x="1752600" y="2518383"/>
              <a:ext cx="2703567" cy="1139217"/>
              <a:chOff x="1752600" y="2518383"/>
              <a:chExt cx="2703567" cy="113921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758686" y="2888840"/>
                <a:ext cx="2697481" cy="315856"/>
                <a:chOff x="1758686" y="2888840"/>
                <a:chExt cx="2697481" cy="315856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758686" y="3200400"/>
                  <a:ext cx="2697481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2971800" y="2888840"/>
                      <a:ext cx="419730" cy="3158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400" b="1" dirty="0"/>
                    </a:p>
                  </p:txBody>
                </p:sp>
              </mc:Choice>
              <mc:Fallback xmlns="">
                <p:sp>
                  <p:nvSpPr>
                    <p:cNvPr id="65" name="TextBox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71800" y="2888840"/>
                      <a:ext cx="419730" cy="315856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r="-11765" b="-1923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1752600" y="2518383"/>
                <a:ext cx="0" cy="113921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/>
            <p:cNvCxnSpPr/>
            <p:nvPr/>
          </p:nvCxnSpPr>
          <p:spPr>
            <a:xfrm>
              <a:off x="4450081" y="3044620"/>
              <a:ext cx="6086" cy="6129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758686" y="2206823"/>
            <a:ext cx="5175514" cy="1450777"/>
            <a:chOff x="1758686" y="2206823"/>
            <a:chExt cx="5175514" cy="1450777"/>
          </a:xfrm>
        </p:grpSpPr>
        <p:grpSp>
          <p:nvGrpSpPr>
            <p:cNvPr id="78" name="Group 77"/>
            <p:cNvGrpSpPr/>
            <p:nvPr/>
          </p:nvGrpSpPr>
          <p:grpSpPr>
            <a:xfrm>
              <a:off x="1758686" y="2206823"/>
              <a:ext cx="5175514" cy="315856"/>
              <a:chOff x="1758686" y="2206823"/>
              <a:chExt cx="5175514" cy="315856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1758686" y="2514600"/>
                <a:ext cx="5175514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4114800" y="2206823"/>
                    <a:ext cx="592855" cy="31585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sz="1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en-US" sz="14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2206823"/>
                    <a:ext cx="592855" cy="315856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7216" b="-1923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3" name="Straight Connector 72"/>
            <p:cNvCxnSpPr/>
            <p:nvPr/>
          </p:nvCxnSpPr>
          <p:spPr>
            <a:xfrm>
              <a:off x="6934200" y="2362603"/>
              <a:ext cx="0" cy="12949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cxnSpLocks/>
          </p:cNvCxnSpPr>
          <p:nvPr/>
        </p:nvCxnSpPr>
        <p:spPr>
          <a:xfrm flipV="1">
            <a:off x="3181665" y="4419600"/>
            <a:ext cx="3142935" cy="32266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3223259" y="3647420"/>
            <a:ext cx="3107427" cy="1076980"/>
            <a:chOff x="3223259" y="3647420"/>
            <a:chExt cx="3107427" cy="107698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3618409" y="4111420"/>
              <a:ext cx="6086" cy="6129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324600" y="4111420"/>
              <a:ext cx="6086" cy="6129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3223259" y="3647420"/>
              <a:ext cx="381000" cy="1076980"/>
              <a:chOff x="3223259" y="3647420"/>
              <a:chExt cx="381000" cy="107698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3223259" y="3647420"/>
                <a:ext cx="381000" cy="45571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Up Arrow 40"/>
              <p:cNvSpPr/>
              <p:nvPr/>
            </p:nvSpPr>
            <p:spPr>
              <a:xfrm>
                <a:off x="3385758" y="4179332"/>
                <a:ext cx="133157" cy="545068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124200" y="4648200"/>
                <a:ext cx="853054" cy="379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648200"/>
                <a:ext cx="853054" cy="379784"/>
              </a:xfrm>
              <a:prstGeom prst="rect">
                <a:avLst/>
              </a:prstGeom>
              <a:blipFill rotWithShape="1">
                <a:blip r:embed="rId9"/>
                <a:stretch>
                  <a:fillRect t="-4839" r="-9353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5992EA2-0263-404C-B423-3D45A999765E}"/>
                  </a:ext>
                </a:extLst>
              </p:cNvPr>
              <p:cNvSpPr txBox="1"/>
              <p:nvPr/>
            </p:nvSpPr>
            <p:spPr>
              <a:xfrm>
                <a:off x="2743200" y="3200400"/>
                <a:ext cx="812145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2000" dirty="0">
                    <a:solidFill>
                      <a:srgbClr val="00206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00206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5992EA2-0263-404C-B423-3D45A9997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200400"/>
                <a:ext cx="812145" cy="400110"/>
              </a:xfrm>
              <a:prstGeom prst="rect">
                <a:avLst/>
              </a:prstGeom>
              <a:blipFill>
                <a:blip r:embed="rId10"/>
                <a:stretch>
                  <a:fillRect l="-7813" t="-9375" r="-78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B469E5F-0C3B-5C4C-8699-F90669776191}"/>
                  </a:ext>
                </a:extLst>
              </p:cNvPr>
              <p:cNvSpPr txBox="1"/>
              <p:nvPr/>
            </p:nvSpPr>
            <p:spPr>
              <a:xfrm>
                <a:off x="4201222" y="4191000"/>
                <a:ext cx="1637564" cy="46820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2400" dirty="0">
                    <a:solidFill>
                      <a:srgbClr val="00206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B469E5F-0C3B-5C4C-8699-F90669776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222" y="4191000"/>
                <a:ext cx="1637564" cy="468205"/>
              </a:xfrm>
              <a:prstGeom prst="rect">
                <a:avLst/>
              </a:prstGeom>
              <a:blipFill>
                <a:blip r:embed="rId11"/>
                <a:stretch>
                  <a:fillRect l="-5385" t="-10811" r="-538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C2443A-4B11-124E-AAC1-430136BF2BC0}"/>
                  </a:ext>
                </a:extLst>
              </p:cNvPr>
              <p:cNvSpPr txBox="1"/>
              <p:nvPr/>
            </p:nvSpPr>
            <p:spPr>
              <a:xfrm>
                <a:off x="-10089" y="1571121"/>
                <a:ext cx="2013565" cy="37978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C2443A-4B11-124E-AAC1-430136BF2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89" y="1571121"/>
                <a:ext cx="2013565" cy="379784"/>
              </a:xfrm>
              <a:prstGeom prst="rect">
                <a:avLst/>
              </a:prstGeom>
              <a:blipFill>
                <a:blip r:embed="rId12"/>
                <a:stretch>
                  <a:fillRect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3132597-7823-1245-A50F-9B7C705D7F3F}"/>
                  </a:ext>
                </a:extLst>
              </p:cNvPr>
              <p:cNvSpPr txBox="1"/>
              <p:nvPr/>
            </p:nvSpPr>
            <p:spPr>
              <a:xfrm>
                <a:off x="3210703" y="1371600"/>
                <a:ext cx="1239378" cy="37978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3132597-7823-1245-A50F-9B7C705D7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703" y="1371600"/>
                <a:ext cx="1239378" cy="379784"/>
              </a:xfrm>
              <a:prstGeom prst="rect">
                <a:avLst/>
              </a:prstGeom>
              <a:blipFill>
                <a:blip r:embed="rId13"/>
                <a:stretch>
                  <a:fillRect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C7CB51C-1F96-6143-86BE-48472BF81637}"/>
                  </a:ext>
                </a:extLst>
              </p:cNvPr>
              <p:cNvSpPr txBox="1"/>
              <p:nvPr/>
            </p:nvSpPr>
            <p:spPr>
              <a:xfrm>
                <a:off x="2971800" y="1830016"/>
                <a:ext cx="1765099" cy="37978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C7CB51C-1F96-6143-86BE-48472BF81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830016"/>
                <a:ext cx="1765099" cy="379784"/>
              </a:xfrm>
              <a:prstGeom prst="rect">
                <a:avLst/>
              </a:prstGeom>
              <a:blipFill>
                <a:blip r:embed="rId14"/>
                <a:stretch>
                  <a:fillRect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Arrow 26">
            <a:extLst>
              <a:ext uri="{FF2B5EF4-FFF2-40B4-BE49-F238E27FC236}">
                <a16:creationId xmlns:a16="http://schemas.microsoft.com/office/drawing/2014/main" id="{5C3FDF64-4DAE-AE4F-818B-EA0F1799F7A3}"/>
              </a:ext>
            </a:extLst>
          </p:cNvPr>
          <p:cNvSpPr/>
          <p:nvPr/>
        </p:nvSpPr>
        <p:spPr>
          <a:xfrm>
            <a:off x="2295044" y="1581434"/>
            <a:ext cx="534957" cy="44700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7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7" grpId="0"/>
      <p:bldP spid="60" grpId="0"/>
      <p:bldP spid="71" grpId="0" animBg="1"/>
      <p:bldP spid="82" grpId="0" animBg="1"/>
      <p:bldP spid="26" grpId="0" animBg="1"/>
      <p:bldP spid="85" grpId="0" animBg="1"/>
      <p:bldP spid="86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We shall use two additional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 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Power-of-2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] : the greatest number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≤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Examples: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Power-of-2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5</a:t>
                </a:r>
                <a:r>
                  <a:rPr lang="en-US" sz="1800" dirty="0"/>
                  <a:t>]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 4,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	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Power-of-2</a:t>
                </a:r>
                <a:r>
                  <a:rPr lang="en-US" sz="1800" b="1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19</a:t>
                </a:r>
                <a:r>
                  <a:rPr lang="en-US" sz="1800" b="1" dirty="0"/>
                  <a:t>]=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16</a:t>
                </a:r>
                <a:r>
                  <a:rPr lang="en-US" sz="1800" b="1" dirty="0"/>
                  <a:t>,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                  Power-of-2</a:t>
                </a:r>
                <a:r>
                  <a:rPr lang="en-US" sz="1800" b="1" dirty="0"/>
                  <a:t>[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32</a:t>
                </a:r>
                <a:r>
                  <a:rPr lang="en-US" sz="1800" b="1" dirty="0"/>
                  <a:t>]=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32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 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Log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] : the greatest integer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≤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Examples:</a:t>
                </a:r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Log</a:t>
                </a:r>
                <a:r>
                  <a:rPr lang="en-US" sz="1800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5</a:t>
                </a:r>
                <a:r>
                  <a:rPr lang="en-US" sz="1800" dirty="0"/>
                  <a:t>]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 2,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          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Log</a:t>
                </a:r>
                <a:r>
                  <a:rPr lang="en-US" sz="1800" b="1" dirty="0"/>
                  <a:t>[</a:t>
                </a:r>
                <a:r>
                  <a:rPr lang="en-US" sz="1800" dirty="0">
                    <a:solidFill>
                      <a:srgbClr val="0070C0"/>
                    </a:solidFill>
                  </a:rPr>
                  <a:t>19</a:t>
                </a:r>
                <a:r>
                  <a:rPr lang="en-US" sz="1800" b="1" dirty="0"/>
                  <a:t>]=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4</a:t>
                </a:r>
                <a:r>
                  <a:rPr lang="en-US" sz="1800" b="1" dirty="0"/>
                  <a:t>,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                Log</a:t>
                </a:r>
                <a:r>
                  <a:rPr lang="en-US" sz="1800" b="1" dirty="0"/>
                  <a:t>[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32</a:t>
                </a:r>
                <a:r>
                  <a:rPr lang="en-US" sz="1800" b="1" dirty="0"/>
                  <a:t>]=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5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>
                <a:blip r:embed="rId2"/>
                <a:stretch>
                  <a:fillRect l="-772" t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0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Final solution for </a:t>
            </a:r>
            <a:br>
              <a:rPr lang="en-US" sz="3200" dirty="0"/>
            </a:br>
            <a:r>
              <a:rPr lang="en-US" sz="3200" dirty="0">
                <a:solidFill>
                  <a:srgbClr val="7030A0"/>
                </a:solidFill>
              </a:rPr>
              <a:t>Range Minima problem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47DB-A213-3D49-81AD-4B65EC3E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 for </a:t>
            </a:r>
            <a:r>
              <a:rPr lang="en-US" b="1" dirty="0">
                <a:solidFill>
                  <a:srgbClr val="7030A0"/>
                </a:solidFill>
              </a:rPr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919A2-C4DE-6B4F-935E-C17CC3EA3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006C31"/>
                </a:solidFill>
              </a:rPr>
              <a:t>Optional session:</a:t>
            </a:r>
          </a:p>
          <a:p>
            <a:pPr marL="0" indent="0">
              <a:buNone/>
            </a:pPr>
            <a:endParaRPr lang="en-US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r>
              <a:rPr lang="en-US" dirty="0"/>
              <a:t>Time: 11:00 AM to 1:00 PM</a:t>
            </a:r>
          </a:p>
          <a:p>
            <a:pPr marL="0" indent="0">
              <a:buNone/>
            </a:pPr>
            <a:r>
              <a:rPr lang="en-US" dirty="0"/>
              <a:t>Date: 6</a:t>
            </a:r>
            <a:r>
              <a:rPr lang="en-US" baseline="30000" dirty="0"/>
              <a:t>th</a:t>
            </a:r>
            <a:r>
              <a:rPr lang="en-US" dirty="0"/>
              <a:t> August, 2022</a:t>
            </a:r>
          </a:p>
          <a:p>
            <a:pPr marL="0" indent="0">
              <a:buNone/>
            </a:pPr>
            <a:r>
              <a:rPr lang="en-US" dirty="0"/>
              <a:t>Venue: KD 101.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1F3A4-DC0F-0441-8E43-EC2BC67F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200" b="1" dirty="0"/>
                  <a:t>Range-Minima Problem: </a:t>
                </a:r>
                <a:br>
                  <a:rPr lang="en-US" sz="3200" b="1" dirty="0"/>
                </a:br>
                <a:r>
                  <a:rPr lang="en-US" sz="2800" dirty="0"/>
                  <a:t>Data structure with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/>
                  <a:t>log</a:t>
                </a:r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/>
                  <a:t>space</a:t>
                </a:r>
                <a:r>
                  <a:rPr lang="en-US" sz="2800" dirty="0"/>
                  <a:t> and constant </a:t>
                </a:r>
                <a:r>
                  <a:rPr lang="en-US" sz="2800" b="1" dirty="0"/>
                  <a:t>query time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Data Structure:  </a:t>
                </a:r>
              </a:p>
              <a:p>
                <a:pPr lvl="1"/>
                <a:r>
                  <a:rPr lang="en-US" sz="1800" b="1" dirty="0">
                    <a:solidFill>
                      <a:srgbClr val="7030A0"/>
                    </a:solidFill>
                  </a:rPr>
                  <a:t>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b="1" dirty="0"/>
                  <a:t> × log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matrix</a:t>
                </a:r>
                <a:r>
                  <a:rPr lang="en-US" sz="1800" b="1" dirty="0"/>
                  <a:t> C</a:t>
                </a:r>
              </a:p>
              <a:p>
                <a:pPr lvl="1"/>
                <a:r>
                  <a:rPr lang="en-US" sz="1800" dirty="0"/>
                  <a:t>Array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Power-of-2</a:t>
                </a:r>
                <a:r>
                  <a:rPr lang="en-US" sz="1800" b="1" dirty="0"/>
                  <a:t>[]</a:t>
                </a:r>
              </a:p>
              <a:p>
                <a:pPr lvl="1"/>
                <a:r>
                  <a:rPr lang="en-US" sz="1800" dirty="0"/>
                  <a:t>Array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Log</a:t>
                </a:r>
                <a:r>
                  <a:rPr lang="en-US" sz="1800" b="1" dirty="0"/>
                  <a:t>[]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Range-minima-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 err="1" smtClean="0">
                        <a:latin typeface="Cambria Math"/>
                      </a:rPr>
                      <m:t>,</m:t>
                    </m:r>
                    <m:r>
                      <a:rPr lang="en-US" sz="18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  </a:t>
                </a: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Power-of-2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L</a:t>
                </a:r>
                <a:r>
                  <a:rPr lang="en-US" sz="1800" dirty="0">
                    <a:sym typeface="Wingdings" pitchFamily="2" charset="2"/>
                  </a:rPr>
                  <a:t>];       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Log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L</a:t>
                </a:r>
                <a:r>
                  <a:rPr lang="en-US" sz="1800" dirty="0">
                    <a:sym typeface="Wingdings" pitchFamily="2" charset="2"/>
                  </a:rPr>
                  <a:t>];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=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/>
                  <a:t>)  return  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r>
                  <a:rPr lang="en-US" sz="1800" b="1" dirty="0"/>
                  <a:t>else</a:t>
                </a:r>
                <a:r>
                  <a:rPr lang="en-US" sz="1800" dirty="0"/>
                  <a:t>         return min(    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  <a:r>
                  <a:rPr lang="en-US" sz="1800" dirty="0"/>
                  <a:t>         ,            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  <a:r>
                  <a:rPr lang="en-US" sz="1800" dirty="0"/>
                  <a:t>          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2362200" y="4876800"/>
                <a:ext cx="914400" cy="304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C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];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876800"/>
                <a:ext cx="914400" cy="304800"/>
              </a:xfrm>
              <a:prstGeom prst="roundRect">
                <a:avLst/>
              </a:prstGeom>
              <a:blipFill>
                <a:blip r:embed="rId4"/>
                <a:stretch>
                  <a:fillRect l="-2667" t="-15385" r="-1333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962400" y="5257800"/>
                <a:ext cx="1295400" cy="304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C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];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257800"/>
                <a:ext cx="1295400" cy="304800"/>
              </a:xfrm>
              <a:prstGeom prst="roundRect">
                <a:avLst/>
              </a:prstGeom>
              <a:blipFill>
                <a:blip r:embed="rId5"/>
                <a:stretch>
                  <a:fillRect l="-952" t="-14815" r="-95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2819400" y="5257800"/>
                <a:ext cx="914400" cy="304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C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  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257800"/>
                <a:ext cx="914400" cy="304800"/>
              </a:xfrm>
              <a:prstGeom prst="roundRect">
                <a:avLst/>
              </a:prstGeom>
              <a:blipFill>
                <a:blip r:embed="rId6"/>
                <a:stretch>
                  <a:fillRect t="-14815" r="-14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67400" y="5791200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5791200"/>
                <a:ext cx="80021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6172200" y="2895600"/>
            <a:ext cx="2497279" cy="3200400"/>
            <a:chOff x="6172200" y="2286000"/>
            <a:chExt cx="2497279" cy="3200400"/>
          </a:xfrm>
        </p:grpSpPr>
        <p:sp>
          <p:nvSpPr>
            <p:cNvPr id="5" name="Rectangle 4"/>
            <p:cNvSpPr/>
            <p:nvPr/>
          </p:nvSpPr>
          <p:spPr>
            <a:xfrm>
              <a:off x="6553200" y="2667000"/>
              <a:ext cx="1752600" cy="2819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858000" y="2667000"/>
              <a:ext cx="0" cy="2819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162800" y="2667000"/>
              <a:ext cx="0" cy="2819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001000" y="2667000"/>
              <a:ext cx="0" cy="2819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3200" y="2971800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553200" y="3276600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553200" y="5181600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315200" y="3352800"/>
              <a:ext cx="4395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…</a:t>
              </a:r>
              <a:endParaRPr lang="en-IN" sz="28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75314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0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72200" y="2983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56314" y="2362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0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58000" y="2362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696200" y="2286000"/>
                  <a:ext cx="973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IN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2286000"/>
                  <a:ext cx="97327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566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/>
          <p:cNvSpPr txBox="1"/>
          <p:nvPr/>
        </p:nvSpPr>
        <p:spPr>
          <a:xfrm>
            <a:off x="6172200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54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 animBg="1"/>
      <p:bldP spid="9" grpId="0" animBg="1"/>
      <p:bldP spid="10" grpId="0" animBg="1"/>
      <p:bldP spid="23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 data structure for range-minima problem that occupies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words in RAM </a:t>
                </a:r>
                <a:r>
                  <a:rPr lang="en-US" sz="2000" dirty="0"/>
                  <a:t>and constant </a:t>
                </a:r>
                <a:r>
                  <a:rPr lang="en-US" sz="2000" b="1" dirty="0"/>
                  <a:t>query time.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0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00F9-867E-1643-A852-EDD14CAD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B2C20-9AAE-EF4B-ABEE-91014F01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Try </a:t>
            </a:r>
            <a:r>
              <a:rPr lang="en-US" sz="2400" dirty="0"/>
              <a:t>to design an efficient algorithm for the following subproblems.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Building array </a:t>
            </a:r>
            <a:r>
              <a:rPr lang="en-US" sz="2400" b="1" dirty="0">
                <a:solidFill>
                  <a:srgbClr val="7030A0"/>
                </a:solidFill>
              </a:rPr>
              <a:t>Power-of-2</a:t>
            </a:r>
            <a:r>
              <a:rPr lang="en-US" sz="2400" b="1" dirty="0"/>
              <a:t>[] </a:t>
            </a:r>
            <a:r>
              <a:rPr lang="en-US" sz="2400" dirty="0"/>
              <a:t>in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Building array </a:t>
            </a:r>
            <a:r>
              <a:rPr lang="en-US" sz="2400" b="1" dirty="0">
                <a:solidFill>
                  <a:srgbClr val="7030A0"/>
                </a:solidFill>
              </a:rPr>
              <a:t>Log</a:t>
            </a:r>
            <a:r>
              <a:rPr lang="en-US" sz="2400" b="1" dirty="0"/>
              <a:t>[]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Build the matrix </a:t>
            </a:r>
            <a:r>
              <a:rPr lang="en-US" sz="2400" b="1" dirty="0"/>
              <a:t>C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38A8E-9959-C243-8C2A-3710C8BC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1" y="1828800"/>
            <a:ext cx="77724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6C3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HoMework</a:t>
            </a:r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</a:p>
          <a:p>
            <a:pPr algn="ctr"/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from the last class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3</a:t>
            </a:fld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2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E27-9902-0933-77DC-C3F62B21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Problem 2:   </a:t>
            </a:r>
            <a:br>
              <a:rPr lang="en-US" sz="3200" b="1" dirty="0"/>
            </a:b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8C5DE7-D7DC-359B-282F-07859822D2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Design and implement an algorithm with the following objective: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IN" sz="2000" b="1" dirty="0"/>
                  <a:t>Input</a:t>
                </a:r>
                <a:r>
                  <a:rPr lang="en-IN" sz="2000" dirty="0"/>
                  <a:t>: integer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IN" sz="2000" dirty="0"/>
                  <a:t>            integer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IN" sz="2000" b="1" dirty="0"/>
              </a:p>
              <a:p>
                <a:pPr marL="0" indent="0">
                  <a:buNone/>
                </a:pPr>
                <a:r>
                  <a:rPr lang="en-IN" sz="2000" b="1" dirty="0"/>
                  <a:t>Output</a:t>
                </a:r>
                <a:r>
                  <a:rPr lang="en-IN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8C5DE7-D7DC-359B-282F-07859822D2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DEB52-9E3F-0D0D-026A-BDFA37BE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EE04A-03D0-A950-9083-D5F1A3FB67C6}"/>
              </a:ext>
            </a:extLst>
          </p:cNvPr>
          <p:cNvSpPr txBox="1"/>
          <p:nvPr/>
        </p:nvSpPr>
        <p:spPr>
          <a:xfrm>
            <a:off x="2337378" y="3135868"/>
            <a:ext cx="1548822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long </a:t>
            </a:r>
            <a:r>
              <a:rPr lang="en-US" dirty="0" err="1">
                <a:solidFill>
                  <a:schemeClr val="bg1"/>
                </a:solidFill>
                <a:latin typeface="Book Antiqua" panose="02040602050305030304" pitchFamily="18" charset="0"/>
              </a:rPr>
              <a:t>long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int 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213D1-6A04-9049-A8A9-3A81CAB80F10}"/>
              </a:ext>
            </a:extLst>
          </p:cNvPr>
          <p:cNvSpPr txBox="1"/>
          <p:nvPr/>
        </p:nvSpPr>
        <p:spPr>
          <a:xfrm>
            <a:off x="2337378" y="2667000"/>
            <a:ext cx="1548822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long long int 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A00EC-099D-6145-B43C-036CF5511547}"/>
              </a:ext>
            </a:extLst>
          </p:cNvPr>
          <p:cNvSpPr txBox="1"/>
          <p:nvPr/>
        </p:nvSpPr>
        <p:spPr>
          <a:xfrm>
            <a:off x="3381706" y="304800"/>
            <a:ext cx="2380588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6C3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HoMework</a:t>
            </a:r>
            <a:endParaRPr lang="en-US" sz="3200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92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The Data 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4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Data structures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AIM</a:t>
            </a:r>
            <a:r>
              <a:rPr lang="en-US" sz="2000" dirty="0"/>
              <a:t>:  </a:t>
            </a:r>
          </a:p>
          <a:p>
            <a:pPr marL="0" indent="0">
              <a:buNone/>
            </a:pPr>
            <a:r>
              <a:rPr lang="en-US" sz="2000" dirty="0"/>
              <a:t>To </a:t>
            </a:r>
            <a:r>
              <a:rPr lang="en-US" sz="2000" u="sng" dirty="0"/>
              <a:t>organize</a:t>
            </a:r>
            <a:r>
              <a:rPr lang="en-US" sz="2000" dirty="0"/>
              <a:t> a data in the memory </a:t>
            </a:r>
          </a:p>
          <a:p>
            <a:pPr marL="0" indent="0">
              <a:buNone/>
            </a:pPr>
            <a:r>
              <a:rPr lang="en-US" sz="2000" dirty="0"/>
              <a:t>so that any query can be answered efficiently.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Important assumption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	No. of queries to be answered will be  </a:t>
            </a:r>
            <a:r>
              <a:rPr lang="en-US" sz="2000" dirty="0">
                <a:solidFill>
                  <a:srgbClr val="C00000"/>
                </a:solidFill>
              </a:rPr>
              <a:t>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Parameters</a:t>
            </a:r>
            <a:r>
              <a:rPr lang="en-US" sz="2000" dirty="0"/>
              <a:t> of Efficiency</a:t>
            </a:r>
          </a:p>
          <a:p>
            <a:r>
              <a:rPr lang="en-US" sz="2000" dirty="0"/>
              <a:t>Query time</a:t>
            </a:r>
          </a:p>
          <a:p>
            <a:r>
              <a:rPr lang="en-US" sz="2000" dirty="0"/>
              <a:t>Space</a:t>
            </a:r>
          </a:p>
          <a:p>
            <a:r>
              <a:rPr lang="en-US" sz="2000" dirty="0"/>
              <a:t>Preprocessing time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0" y="3429000"/>
            <a:ext cx="77200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many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885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 </a:t>
            </a:r>
            <a:r>
              <a:rPr lang="en-US" sz="3600" dirty="0"/>
              <a:t>Problem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4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1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Given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Query: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Range-minima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million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No. of queries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millions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199"/>
              </a:xfrm>
              <a:blipFill>
                <a:blip r:embed="rId2"/>
                <a:stretch>
                  <a:fillRect l="-741" t="-7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664640" y="4546606"/>
            <a:ext cx="748218" cy="978932"/>
            <a:chOff x="3276600" y="4495800"/>
            <a:chExt cx="748218" cy="978932"/>
          </a:xfrm>
        </p:grpSpPr>
        <p:sp>
          <p:nvSpPr>
            <p:cNvPr id="28" name="Up Arrow 27"/>
            <p:cNvSpPr/>
            <p:nvPr/>
          </p:nvSpPr>
          <p:spPr>
            <a:xfrm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276600" y="5105400"/>
                  <a:ext cx="748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  <m:r>
                          <a:rPr lang="en-US" i="1" dirty="0" smtClean="0">
                            <a:latin typeface="Cambria Math"/>
                          </a:rPr>
                          <m:t>=4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105400"/>
                  <a:ext cx="74821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06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5656991" y="4546606"/>
            <a:ext cx="882742" cy="990600"/>
            <a:chOff x="5334000" y="4495800"/>
            <a:chExt cx="882742" cy="990600"/>
          </a:xfrm>
        </p:grpSpPr>
        <p:sp>
          <p:nvSpPr>
            <p:cNvPr id="29" name="Up Arrow 28"/>
            <p:cNvSpPr/>
            <p:nvPr/>
          </p:nvSpPr>
          <p:spPr>
            <a:xfrm>
              <a:off x="55488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334000" y="5117068"/>
                  <a:ext cx="8827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𝑗</m:t>
                        </m:r>
                        <m:r>
                          <a:rPr lang="en-US" i="1" dirty="0" smtClean="0">
                            <a:latin typeface="Cambria Math"/>
                          </a:rPr>
                          <m:t>=11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5117068"/>
                  <a:ext cx="88274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82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Left Brace 31"/>
          <p:cNvSpPr/>
          <p:nvPr/>
        </p:nvSpPr>
        <p:spPr>
          <a:xfrm rot="5400000">
            <a:off x="4199787" y="2152368"/>
            <a:ext cx="515818" cy="342900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402100" y="3213664"/>
                <a:ext cx="2511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Range-Minima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100" y="3213664"/>
                <a:ext cx="2511393" cy="369332"/>
              </a:xfrm>
              <a:prstGeom prst="rect">
                <a:avLst/>
              </a:prstGeom>
              <a:blipFill>
                <a:blip r:embed="rId5"/>
                <a:stretch>
                  <a:fillRect l="-1942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9">
                <a:extLst>
                  <a:ext uri="{FF2B5EF4-FFF2-40B4-BE49-F238E27FC236}">
                    <a16:creationId xmlns:a16="http://schemas.microsoft.com/office/drawing/2014/main" id="{9728D601-C210-7DDA-DCA9-84694CFA2B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90600" y="4124960"/>
              <a:ext cx="6934192" cy="37084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33387">
                      <a:extLst>
                        <a:ext uri="{9D8B030D-6E8A-4147-A177-3AD203B41FA5}">
                          <a16:colId xmlns:a16="http://schemas.microsoft.com/office/drawing/2014/main" val="3918333958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969960309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927865934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750144352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82956327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088911741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4291506582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428921130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400335587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66390564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62605297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06862437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912398153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81194923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20411471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371644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99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44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67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8576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9">
                <a:extLst>
                  <a:ext uri="{FF2B5EF4-FFF2-40B4-BE49-F238E27FC236}">
                    <a16:creationId xmlns:a16="http://schemas.microsoft.com/office/drawing/2014/main" id="{9728D601-C210-7DDA-DCA9-84694CFA2B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6288824"/>
                  </p:ext>
                </p:extLst>
              </p:nvPr>
            </p:nvGraphicFramePr>
            <p:xfrm>
              <a:off x="990600" y="4124960"/>
              <a:ext cx="6934192" cy="37084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33387">
                      <a:extLst>
                        <a:ext uri="{9D8B030D-6E8A-4147-A177-3AD203B41FA5}">
                          <a16:colId xmlns:a16="http://schemas.microsoft.com/office/drawing/2014/main" val="3918333958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969960309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927865934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750144352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82956327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088911741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4291506582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428921130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400335587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66390564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62605297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06862437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912398153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81194923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20411471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371644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408" t="-1613" r="-150985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408" t="-1613" r="-140985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408" t="-1613" r="-130985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7222" t="-1613" r="-1191667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2817" t="-1613" r="-110845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02817" t="-1613" r="-100845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2817" t="-1613" r="-90845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02817" t="-1613" r="-80845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02817" t="-1613" r="-70845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02817" t="-1613" r="-60845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2817" t="-1613" r="-50845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87500" t="-1613" r="-40138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04225" t="-1613" r="-30704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304225" t="-1613" r="-20704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404225" t="-1613" r="-10704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504225" t="-1613" r="-7042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8576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144E06-332E-B738-D125-354C1FF95799}"/>
                  </a:ext>
                </a:extLst>
              </p:cNvPr>
              <p:cNvSpPr txBox="1"/>
              <p:nvPr/>
            </p:nvSpPr>
            <p:spPr>
              <a:xfrm>
                <a:off x="3561225" y="2332100"/>
                <a:ext cx="4363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report the smallest element from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],…,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144E06-332E-B738-D125-354C1FF95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225" y="2332100"/>
                <a:ext cx="4363567" cy="369332"/>
              </a:xfrm>
              <a:prstGeom prst="rect">
                <a:avLst/>
              </a:prstGeom>
              <a:blipFill>
                <a:blip r:embed="rId7"/>
                <a:stretch>
                  <a:fillRect l="-1117" t="-10000" r="-55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78F2D30-CCC0-C3C7-DE66-9D5AFD51872E}"/>
              </a:ext>
            </a:extLst>
          </p:cNvPr>
          <p:cNvSpPr txBox="1"/>
          <p:nvPr/>
        </p:nvSpPr>
        <p:spPr>
          <a:xfrm>
            <a:off x="457200" y="407954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endParaRPr lang="en-IN" sz="2400" dirty="0"/>
          </a:p>
        </p:txBody>
      </p:sp>
      <p:sp>
        <p:nvSpPr>
          <p:cNvPr id="39" name="Title 6">
            <a:extLst>
              <a:ext uri="{FF2B5EF4-FFF2-40B4-BE49-F238E27FC236}">
                <a16:creationId xmlns:a16="http://schemas.microsoft.com/office/drawing/2014/main" id="{090A87A1-CE59-6038-402B-3310156FAD11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20D4454-057E-06E1-C4D7-7CDBB5C2CF0C}"/>
                  </a:ext>
                </a:extLst>
              </p:cNvPr>
              <p:cNvSpPr txBox="1"/>
              <p:nvPr/>
            </p:nvSpPr>
            <p:spPr>
              <a:xfrm>
                <a:off x="1281193" y="1611662"/>
                <a:ext cx="2924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an array </a:t>
                </a:r>
                <a:r>
                  <a:rPr lang="en-US" sz="1800" b="1" dirty="0"/>
                  <a:t>A</a:t>
                </a:r>
                <a:r>
                  <a:rPr lang="en-US" sz="1800" dirty="0"/>
                  <a:t> storing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numbers</a:t>
                </a:r>
                <a:endParaRPr lang="en-I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20D4454-057E-06E1-C4D7-7CDBB5C2C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193" y="1611662"/>
                <a:ext cx="2924006" cy="369332"/>
              </a:xfrm>
              <a:prstGeom prst="rect">
                <a:avLst/>
              </a:prstGeom>
              <a:blipFill>
                <a:blip r:embed="rId8"/>
                <a:stretch>
                  <a:fillRect l="-1667" t="-8197" r="-104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669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2" grpId="0" animBg="1"/>
      <p:bldP spid="37" grpId="0"/>
      <p:bldP spid="10" grpId="0"/>
      <p:bldP spid="17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5826F4F-8074-224E-8837-026C5C994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An amazing data structure: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r>
                  <a:rPr lang="en-US" sz="2000" dirty="0"/>
                  <a:t>Space: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r>
                  <a:rPr lang="en-US" sz="2000" dirty="0"/>
                  <a:t>Query time: </a:t>
                </a:r>
                <a:r>
                  <a:rPr lang="en-US" sz="2000" b="1" dirty="0"/>
                  <a:t>constant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5826F4F-8074-224E-8837-026C5C994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3D207-60DE-C64B-94E6-F4A76BC9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F8B1E8E-1039-5046-953F-710040F8E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C4128-4724-7C4C-816F-48717B26D7D8}"/>
              </a:ext>
            </a:extLst>
          </p:cNvPr>
          <p:cNvSpPr txBox="1"/>
          <p:nvPr/>
        </p:nvSpPr>
        <p:spPr>
          <a:xfrm>
            <a:off x="4318578" y="1981200"/>
            <a:ext cx="1192955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1 terabyte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ECB924-0E7C-6947-9DAC-FD880FD5AF99}"/>
              </a:ext>
            </a:extLst>
          </p:cNvPr>
          <p:cNvSpPr txBox="1"/>
          <p:nvPr/>
        </p:nvSpPr>
        <p:spPr>
          <a:xfrm>
            <a:off x="4114800" y="3059668"/>
            <a:ext cx="1643399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20 Mega bytes</a:t>
            </a: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0053EEB4-51B0-E045-BB0C-B0BC252F9CD6}"/>
              </a:ext>
            </a:extLst>
          </p:cNvPr>
          <p:cNvSpPr/>
          <p:nvPr/>
        </p:nvSpPr>
        <p:spPr>
          <a:xfrm>
            <a:off x="4672738" y="2350532"/>
            <a:ext cx="508861" cy="709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17E63C8-D77B-1547-8FD1-D0149833314A}"/>
                  </a:ext>
                </a:extLst>
              </p:cNvPr>
              <p:cNvSpPr/>
              <p:nvPr/>
            </p:nvSpPr>
            <p:spPr>
              <a:xfrm>
                <a:off x="3429000" y="3657600"/>
                <a:ext cx="2693984" cy="638453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Independent of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17E63C8-D77B-1547-8FD1-D01498333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657600"/>
                <a:ext cx="2693984" cy="638453"/>
              </a:xfrm>
              <a:prstGeom prst="roundRect">
                <a:avLst/>
              </a:prstGeom>
              <a:blipFill>
                <a:blip r:embed="rId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A932DB63-2BBB-3E41-B7F4-1712B5464945}"/>
              </a:ext>
            </a:extLst>
          </p:cNvPr>
          <p:cNvSpPr/>
          <p:nvPr/>
        </p:nvSpPr>
        <p:spPr>
          <a:xfrm>
            <a:off x="2092569" y="3686453"/>
            <a:ext cx="1107831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0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9" grpId="1" uiExpand="1" build="p"/>
      <p:bldP spid="11" grpId="0" animBg="1"/>
      <p:bldP spid="12" grpId="0" animBg="1"/>
      <p:bldP spid="13" grpId="0" animBg="1"/>
      <p:bldP spid="8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2652</TotalTime>
  <Words>765</Words>
  <Application>Microsoft Macintosh PowerPoint</Application>
  <PresentationFormat>On-screen Show (4:3)</PresentationFormat>
  <Paragraphs>240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Book Antiqua</vt:lpstr>
      <vt:lpstr>Calibri</vt:lpstr>
      <vt:lpstr>Cambria Math</vt:lpstr>
      <vt:lpstr>Office Theme</vt:lpstr>
      <vt:lpstr>Data Structures and Algorithms (ESO207A) </vt:lpstr>
      <vt:lpstr>Guidance for Assignment 1</vt:lpstr>
      <vt:lpstr>PowerPoint Presentation</vt:lpstr>
      <vt:lpstr>Problem 2:    </vt:lpstr>
      <vt:lpstr>PowerPoint Presentation</vt:lpstr>
      <vt:lpstr>Data structures  </vt:lpstr>
      <vt:lpstr>RANGE-MINIMA Problem</vt:lpstr>
      <vt:lpstr>PowerPoint Presentation</vt:lpstr>
      <vt:lpstr>Range-Minima Problem</vt:lpstr>
      <vt:lpstr>Trivial Data Structure </vt:lpstr>
      <vt:lpstr>Collaboration (team effort)  works in real life</vt:lpstr>
      <vt:lpstr>Collaborative Data Structure </vt:lpstr>
      <vt:lpstr>Collaborative Data Structure </vt:lpstr>
      <vt:lpstr>How might collaboration work  ?</vt:lpstr>
      <vt:lpstr>Collaborative Data Structure </vt:lpstr>
      <vt:lpstr>Collaborative Data Structure </vt:lpstr>
      <vt:lpstr>Answering Range-minima query for index i : Collaboration works</vt:lpstr>
      <vt:lpstr>We shall use two additional arrays</vt:lpstr>
      <vt:lpstr>Final solution for  Range Minima problem</vt:lpstr>
      <vt:lpstr>Range-Minima Problem:  Data structure with n log n space and constant query time</vt:lpstr>
      <vt:lpstr>PowerPoint Presentation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496</cp:revision>
  <dcterms:created xsi:type="dcterms:W3CDTF">2011-12-03T04:13:03Z</dcterms:created>
  <dcterms:modified xsi:type="dcterms:W3CDTF">2022-08-05T07:40:53Z</dcterms:modified>
</cp:coreProperties>
</file>