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5" r:id="rId2"/>
    <p:sldId id="469" r:id="rId3"/>
    <p:sldId id="427" r:id="rId4"/>
    <p:sldId id="470" r:id="rId5"/>
    <p:sldId id="404" r:id="rId6"/>
    <p:sldId id="435" r:id="rId7"/>
    <p:sldId id="428" r:id="rId8"/>
    <p:sldId id="429" r:id="rId9"/>
    <p:sldId id="399" r:id="rId10"/>
    <p:sldId id="434" r:id="rId11"/>
    <p:sldId id="416" r:id="rId12"/>
    <p:sldId id="408" r:id="rId13"/>
    <p:sldId id="411" r:id="rId14"/>
    <p:sldId id="417" r:id="rId15"/>
    <p:sldId id="418" r:id="rId16"/>
    <p:sldId id="412" r:id="rId17"/>
    <p:sldId id="410" r:id="rId18"/>
    <p:sldId id="475" r:id="rId19"/>
    <p:sldId id="414" r:id="rId20"/>
    <p:sldId id="430" r:id="rId21"/>
    <p:sldId id="423" r:id="rId22"/>
    <p:sldId id="419" r:id="rId23"/>
    <p:sldId id="420" r:id="rId24"/>
    <p:sldId id="43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9" autoAdjust="0"/>
  </p:normalViewPr>
  <p:slideViewPr>
    <p:cSldViewPr>
      <p:cViewPr varScale="1">
        <p:scale>
          <a:sx n="87" d="100"/>
          <a:sy n="87" d="100"/>
        </p:scale>
        <p:origin x="6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(ESO207A)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770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5: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Time complexity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Big</a:t>
            </a:r>
            <a:r>
              <a:rPr lang="en-US" sz="2400" b="1" dirty="0">
                <a:solidFill>
                  <a:schemeClr val="tx2"/>
                </a:solidFill>
              </a:rPr>
              <a:t> “</a:t>
            </a:r>
            <a:r>
              <a:rPr lang="en-US" sz="2400" b="1" dirty="0">
                <a:solidFill>
                  <a:srgbClr val="0070C0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” </a:t>
            </a:r>
            <a:r>
              <a:rPr lang="en-US" sz="2400" b="1" dirty="0">
                <a:solidFill>
                  <a:schemeClr val="tx1"/>
                </a:solidFill>
              </a:rPr>
              <a:t>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Designing Efficient Algorithm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Maximum sum </a:t>
            </a:r>
            <a:r>
              <a:rPr lang="en-US" sz="2000" b="1" dirty="0" err="1">
                <a:solidFill>
                  <a:srgbClr val="7030A0"/>
                </a:solidFill>
              </a:rPr>
              <a:t>subarray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Problem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Which one would you prefer based on the </a:t>
                </a:r>
                <a:r>
                  <a:rPr lang="en-US" sz="2000" b="1" u="sng" dirty="0"/>
                  <a:t>efficiency</a:t>
                </a:r>
                <a:r>
                  <a:rPr lang="en-US" sz="2000" dirty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is more efficient than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&lt; 25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B </a:t>
                </a:r>
                <a:r>
                  <a:rPr lang="en-US" sz="2000" dirty="0"/>
                  <a:t>is more efficient than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&gt; 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really</a:t>
            </a:r>
            <a:r>
              <a:rPr lang="en-US" dirty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>
                <a:solidFill>
                  <a:srgbClr val="C00000"/>
                </a:solidFill>
              </a:rPr>
              <a:t>large size</a:t>
            </a:r>
          </a:p>
        </p:txBody>
      </p:sp>
    </p:spTree>
    <p:extLst>
      <p:ext uri="{BB962C8B-B14F-4D97-AF65-F5344CB8AC3E}">
        <p14:creationId xmlns:p14="http://schemas.microsoft.com/office/powerpoint/2010/main" val="14542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/>
              <a:t>Compare the </a:t>
            </a:r>
            <a:r>
              <a:rPr lang="en-US" sz="2400" b="1" dirty="0">
                <a:solidFill>
                  <a:srgbClr val="0070C0"/>
                </a:solidFill>
              </a:rPr>
              <a:t>time complexities </a:t>
            </a:r>
            <a:r>
              <a:rPr lang="en-US" sz="2400" dirty="0"/>
              <a:t>of  two algorithms for </a:t>
            </a:r>
          </a:p>
          <a:p>
            <a:pPr marL="0" indent="0" algn="ctr">
              <a:buNone/>
            </a:pPr>
            <a:r>
              <a:rPr lang="en-US" sz="2400" b="1" u="sng" dirty="0"/>
              <a:t>asymptotically large value</a:t>
            </a:r>
            <a:r>
              <a:rPr lang="en-US" sz="2400" dirty="0"/>
              <a:t> of input size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with time complexity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                            is certainly 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with time complexity  :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judgment question for you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has 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is an improvement  over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true sense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/>
                <a:stretch>
                  <a:fillRect l="-2413" r="-5630" b="-2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𝐡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01068" y="49530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is an improvement  over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 the true sense.</a:t>
            </a:r>
          </a:p>
        </p:txBody>
      </p:sp>
    </p:spTree>
    <p:extLst>
      <p:ext uri="{BB962C8B-B14F-4D97-AF65-F5344CB8AC3E}">
        <p14:creationId xmlns:p14="http://schemas.microsoft.com/office/powerpoint/2010/main" val="18203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10" grpId="0"/>
      <p:bldP spid="10" grpId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/>
              <a:t>An algorithm </a:t>
            </a:r>
            <a:r>
              <a:rPr lang="en-US" sz="2400" b="1" dirty="0"/>
              <a:t>X</a:t>
            </a:r>
            <a:r>
              <a:rPr lang="en-US" sz="2400" dirty="0"/>
              <a:t> is superior to another algorithm </a:t>
            </a:r>
            <a:r>
              <a:rPr lang="en-US" sz="2400" b="1" dirty="0"/>
              <a:t>Y</a:t>
            </a:r>
            <a:r>
              <a:rPr lang="en-US" sz="2400" dirty="0"/>
              <a:t> if</a:t>
            </a:r>
          </a:p>
          <a:p>
            <a:pPr marL="0" indent="0" algn="ctr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ratio</a:t>
            </a:r>
            <a:r>
              <a:rPr lang="en-US" sz="2400" dirty="0"/>
              <a:t> of time complexity of </a:t>
            </a:r>
            <a:r>
              <a:rPr lang="en-US" sz="2400" b="1" dirty="0"/>
              <a:t>X</a:t>
            </a:r>
            <a:r>
              <a:rPr lang="en-US" sz="2400" dirty="0"/>
              <a:t> and time complexity of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approaches 0</a:t>
            </a:r>
            <a:r>
              <a:rPr lang="en-US" sz="2400" dirty="0"/>
              <a:t> for </a:t>
            </a:r>
            <a:r>
              <a:rPr lang="en-US" sz="2400" u="sng" dirty="0"/>
              <a:t>asymptotically large input size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Some </a:t>
            </a:r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has 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multiplicative or additive </a:t>
                </a:r>
                <a:r>
                  <a:rPr lang="en-US" sz="2000" b="1" dirty="0"/>
                  <a:t>Constants</a:t>
                </a:r>
                <a:r>
                  <a:rPr lang="en-US" sz="2000" dirty="0"/>
                  <a:t> do </a:t>
                </a:r>
                <a:r>
                  <a:rPr lang="en-US" sz="2000" b="1" dirty="0"/>
                  <a:t>not</a:t>
                </a:r>
                <a:r>
                  <a:rPr lang="en-US" sz="2000" dirty="0"/>
                  <a:t> play any role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2: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The highest order term </a:t>
                </a:r>
                <a:r>
                  <a:rPr lang="en-US" sz="2000" dirty="0"/>
                  <a:t>governs the time complexity asymptotically.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3651" y="16002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953000" y="26670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34000" y="3048000"/>
            <a:ext cx="5334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70850" y="3733800"/>
            <a:ext cx="3825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/>
              <a:t>is</a:t>
            </a:r>
            <a:r>
              <a:rPr lang="en-US" b="1" dirty="0"/>
              <a:t> the most efficient </a:t>
            </a:r>
            <a:r>
              <a:rPr lang="en-US" dirty="0"/>
              <a:t>of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Order</a:t>
            </a:r>
            <a:r>
              <a:rPr lang="en-US" dirty="0"/>
              <a:t> Notations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41910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mathematical </a:t>
            </a:r>
            <a:r>
              <a:rPr lang="en-US" sz="2400" b="1" dirty="0"/>
              <a:t>way</a:t>
            </a:r>
            <a:endParaRPr lang="en-IN" sz="2400" b="1" dirty="0"/>
          </a:p>
          <a:p>
            <a:pPr algn="ctr"/>
            <a:r>
              <a:rPr lang="en-US" sz="2400" dirty="0"/>
              <a:t>to capture the </a:t>
            </a:r>
            <a:r>
              <a:rPr lang="en-US" sz="2400" b="1" dirty="0">
                <a:solidFill>
                  <a:srgbClr val="7030A0"/>
                </a:solidFill>
              </a:rPr>
              <a:t>intuitions</a:t>
            </a:r>
            <a:r>
              <a:rPr lang="en-US" sz="2400" dirty="0"/>
              <a:t> developed till now</a:t>
            </a:r>
            <a:r>
              <a:rPr lang="en-IN" sz="2400" dirty="0"/>
              <a:t>.</a:t>
            </a:r>
          </a:p>
          <a:p>
            <a:pPr algn="ctr"/>
            <a:r>
              <a:rPr lang="en-IN" sz="2400" dirty="0"/>
              <a:t>(reflect upon it yourself)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3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Order</a:t>
            </a:r>
            <a:r>
              <a:rPr lang="en-US" sz="4000" b="1" dirty="0">
                <a:solidFill>
                  <a:srgbClr val="7030A0"/>
                </a:solidFill>
              </a:rPr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  </a:t>
                </a:r>
                <a:r>
                  <a:rPr lang="en-US" sz="2000" dirty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be any two increasing functions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is said to be </a:t>
                </a:r>
                <a:r>
                  <a:rPr lang="en-US" sz="2000" u="sng" dirty="0"/>
                  <a:t>of the order of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 constants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for all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u="sng" dirty="0">
                    <a:solidFill>
                      <a:schemeClr val="tx1"/>
                    </a:solidFill>
                  </a:rPr>
                  <a:t>of the order of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we write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6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Order</a:t>
            </a:r>
            <a:r>
              <a:rPr lang="en-US" sz="3600" b="1" dirty="0">
                <a:solidFill>
                  <a:srgbClr val="7030A0"/>
                </a:solidFill>
              </a:rPr>
              <a:t> notation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Examples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        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</m:oMath>
                </a14:m>
                <a:r>
                  <a:rPr lang="en-US" sz="2400" dirty="0"/>
                  <a:t>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</a:rPr>
                      <m:t>100 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  <m:r>
                      <m:rPr>
                        <m:nor/>
                      </m:rPr>
                      <a:rPr lang="en-US" sz="2400" dirty="0"/>
                      <m:t>    = 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/>
                  <a:t>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 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)), then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				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)), then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0070C0"/>
                    </a:solidFill>
                  </a:rPr>
                  <a:t>+</a:t>
                </a:r>
                <a:r>
                  <a:rPr lang="en-US" sz="2000" b="1" dirty="0"/>
                  <a:t> 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</a:p>
              <a:p>
                <a:pPr marL="0" indent="0">
                  <a:buNone/>
                </a:pPr>
                <a:r>
                  <a:rPr lang="en-US" sz="2000" dirty="0"/>
                  <a:t>These observations can be helpful for simplifying time complexity.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2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006" t="-7576" r="-133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77000" y="49530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955268"/>
            <a:ext cx="39573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Prove these observation as </a:t>
            </a:r>
            <a:r>
              <a:rPr lang="en-US" b="1" dirty="0" err="1">
                <a:solidFill>
                  <a:srgbClr val="006C31"/>
                </a:solidFill>
              </a:rPr>
              <a:t>Homeworks</a:t>
            </a:r>
            <a:endParaRPr lang="en-IN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20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160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160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own Ribbon 10"/>
              <p:cNvSpPr/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While analyzing time complexity of an algorithm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accurately</a:t>
                </a:r>
                <a:r>
                  <a:rPr lang="en-US" sz="1400" dirty="0">
                    <a:solidFill>
                      <a:schemeClr val="tx1"/>
                    </a:solidFill>
                  </a:rPr>
                  <a:t>, our aim should be to choose the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which is not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loose</a:t>
                </a:r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Later in the course, we shall refine &amp; extend this notion suitably.</a:t>
                </a:r>
              </a:p>
            </p:txBody>
          </p:sp>
        </mc:Choice>
        <mc:Fallback xmlns="">
          <p:sp>
            <p:nvSpPr>
              <p:cNvPr id="11" name="Down Ribb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81000" y="2318266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7795" y="2133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Loose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3168134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1595" y="298346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Loose</a:t>
            </a:r>
          </a:p>
        </p:txBody>
      </p:sp>
    </p:spTree>
    <p:extLst>
      <p:ext uri="{BB962C8B-B14F-4D97-AF65-F5344CB8AC3E}">
        <p14:creationId xmlns:p14="http://schemas.microsoft.com/office/powerpoint/2010/main" val="27788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8" grpId="1"/>
      <p:bldP spid="5" grpId="0" animBg="1"/>
      <p:bldP spid="6" grpId="0" animBg="1"/>
      <p:bldP spid="9" grpId="0" animBg="1"/>
      <p:bldP spid="10" grpId="0" animBg="1"/>
      <p:bldP spid="11" grpId="0" animBg="1"/>
      <p:bldP spid="11" grpId="1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neat description of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Hence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Hence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for multiplying two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+ 1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6C31"/>
                    </a:solidFill>
                  </a:rPr>
                  <a:t>Homeworks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</a:p>
              <a:p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 Is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)) ? Give proof. </a:t>
                </a:r>
              </a:p>
              <a:p>
                <a:r>
                  <a:rPr lang="en-US" sz="1800" dirty="0"/>
                  <a:t>What is the time complexity of </a:t>
                </a:r>
                <a:r>
                  <a:rPr lang="en-US" sz="1800" b="1" dirty="0"/>
                  <a:t>selection sort </a:t>
                </a:r>
                <a:r>
                  <a:rPr lang="en-US" sz="1800" dirty="0"/>
                  <a:t>on an array storing n elements ?</a:t>
                </a:r>
              </a:p>
              <a:p>
                <a:r>
                  <a:rPr lang="en-US" sz="1800" dirty="0"/>
                  <a:t>What is the time complexity of </a:t>
                </a:r>
                <a:r>
                  <a:rPr lang="en-US" sz="1800" b="1" dirty="0"/>
                  <a:t>Binary search </a:t>
                </a:r>
                <a:r>
                  <a:rPr lang="en-US" sz="1800" dirty="0"/>
                  <a:t>in a sorted array of n elements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Assignment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Which algorithm turned out to be the most efficient ?</a:t>
            </a:r>
          </a:p>
          <a:p>
            <a:r>
              <a:rPr lang="en-US" sz="2000" dirty="0"/>
              <a:t>How close to </a:t>
            </a:r>
            <a:r>
              <a:rPr lang="en-US" sz="2000" b="1" u="sng" dirty="0"/>
              <a:t>reality</a:t>
            </a:r>
            <a:r>
              <a:rPr lang="en-US" sz="2000" dirty="0"/>
              <a:t> is the RAM model of computation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6800" y="1564639"/>
              <a:ext cx="67056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Algorithms for</a:t>
                          </a:r>
                          <a:r>
                            <a:rPr lang="en-US" dirty="0"/>
                            <a:t> 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𝟐𝟎𝟐𝟏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 Instructions in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RAM model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        56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9700"/>
                  </p:ext>
                </p:extLst>
              </p:nvPr>
            </p:nvGraphicFramePr>
            <p:xfrm>
              <a:off x="1066800" y="1564639"/>
              <a:ext cx="67056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7317" r="-101136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 Instructions in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RAM model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104762" r="-1011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104762" r="-113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209756" r="-10113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209756" r="-1136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9" t="-309756" r="-10113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9" t="-309756" r="-1136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791200" y="2057400"/>
            <a:ext cx="228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07683" y="2447645"/>
            <a:ext cx="24505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800" y="220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F4C25-4C9C-B448-A252-115301550339}"/>
              </a:ext>
            </a:extLst>
          </p:cNvPr>
          <p:cNvSpPr txBox="1"/>
          <p:nvPr/>
        </p:nvSpPr>
        <p:spPr>
          <a:xfrm>
            <a:off x="2640473" y="5802868"/>
            <a:ext cx="37521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Multitasking  due to Operating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38FA7-ED2A-EB48-A1C1-0AE1072B3447}"/>
              </a:ext>
            </a:extLst>
          </p:cNvPr>
          <p:cNvSpPr txBox="1"/>
          <p:nvPr/>
        </p:nvSpPr>
        <p:spPr>
          <a:xfrm>
            <a:off x="2640473" y="5064204"/>
            <a:ext cx="268304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Architecture : 32 versus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04504-518C-C94E-82B5-06A72FBA58DB}"/>
              </a:ext>
            </a:extLst>
          </p:cNvPr>
          <p:cNvSpPr txBox="1"/>
          <p:nvPr/>
        </p:nvSpPr>
        <p:spPr>
          <a:xfrm>
            <a:off x="2640473" y="5433536"/>
            <a:ext cx="35192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 due to Compiler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C1648-E9C1-C048-96EC-EC40FCDD344D}"/>
              </a:ext>
            </a:extLst>
          </p:cNvPr>
          <p:cNvSpPr txBox="1"/>
          <p:nvPr/>
        </p:nvSpPr>
        <p:spPr>
          <a:xfrm>
            <a:off x="2640473" y="4718822"/>
            <a:ext cx="41413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Variation in the time of various operations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0DCD6D73-86E7-0845-8F15-F5F9932D4870}"/>
              </a:ext>
            </a:extLst>
          </p:cNvPr>
          <p:cNvSpPr/>
          <p:nvPr/>
        </p:nvSpPr>
        <p:spPr>
          <a:xfrm rot="2683921">
            <a:off x="420297" y="4675828"/>
            <a:ext cx="1534385" cy="1563871"/>
          </a:xfrm>
          <a:prstGeom prst="plus">
            <a:avLst>
              <a:gd name="adj" fmla="val 44355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12" grpId="0"/>
      <p:bldP spid="10" grpId="0" animBg="1"/>
      <p:bldP spid="11" grpId="0" animBg="1"/>
      <p:bldP spid="13" grpId="0" animBg="1"/>
      <p:bldP spid="1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057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How to Design Efficient Algorithm ?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(This sentence captures precisely the goal of theoretical computer science)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Designing an efficient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Facts</a:t>
            </a:r>
            <a:r>
              <a:rPr lang="en-US" sz="2400" b="1" dirty="0"/>
              <a:t> from the world of algorithms: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No formula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designing efficient algorithms.</a:t>
            </a:r>
          </a:p>
          <a:p>
            <a:pPr marL="514350" indent="-514350">
              <a:buAutoNum type="arabicPeriod"/>
            </a:pPr>
            <a:r>
              <a:rPr lang="en-US" sz="2000" dirty="0"/>
              <a:t>Every new problem demands a </a:t>
            </a:r>
            <a:r>
              <a:rPr lang="en-US" sz="2000" b="1" dirty="0">
                <a:solidFill>
                  <a:srgbClr val="7030A0"/>
                </a:solidFill>
              </a:rPr>
              <a:t>fresh</a:t>
            </a:r>
            <a:r>
              <a:rPr lang="en-US" sz="2000" dirty="0"/>
              <a:t> approach.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Ability to make </a:t>
            </a:r>
            <a:r>
              <a:rPr lang="en-US" sz="1800" b="1" dirty="0">
                <a:solidFill>
                  <a:srgbClr val="00B050"/>
                </a:solidFill>
              </a:rPr>
              <a:t>key observations</a:t>
            </a:r>
            <a:r>
              <a:rPr lang="en-US" sz="1800" dirty="0"/>
              <a:t>. 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Ability to ask </a:t>
            </a:r>
            <a:r>
              <a:rPr lang="en-US" sz="1800" b="1" dirty="0">
                <a:solidFill>
                  <a:srgbClr val="00B050"/>
                </a:solidFill>
              </a:rPr>
              <a:t>right kind of questions</a:t>
            </a:r>
            <a:r>
              <a:rPr lang="en-US" sz="1800" dirty="0"/>
              <a:t>.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 </a:t>
            </a:r>
            <a:r>
              <a:rPr lang="en-US" sz="1800" b="1" dirty="0">
                <a:solidFill>
                  <a:srgbClr val="00B050"/>
                </a:solidFill>
              </a:rPr>
              <a:t>positive attitude </a:t>
            </a:r>
            <a:r>
              <a:rPr lang="en-US" sz="1800" dirty="0"/>
              <a:t>and …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 lot of </a:t>
            </a:r>
            <a:r>
              <a:rPr lang="en-US" sz="1800" b="1" dirty="0">
                <a:solidFill>
                  <a:srgbClr val="7030A0"/>
                </a:solidFill>
              </a:rPr>
              <a:t>perseverance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81200" y="54864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demonstrate the above facts during this course many times.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storing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numbers, </a:t>
            </a:r>
          </a:p>
          <a:p>
            <a:pPr marL="0" indent="0">
              <a:buNone/>
            </a:pPr>
            <a:r>
              <a:rPr lang="en-US" sz="2000" dirty="0"/>
              <a:t>find its </a:t>
            </a:r>
            <a:r>
              <a:rPr lang="en-US" sz="2000" b="1" dirty="0" err="1"/>
              <a:t>subarray</a:t>
            </a:r>
            <a:r>
              <a:rPr lang="en-US" sz="2000" dirty="0"/>
              <a:t> the sum of whose elements is maximum.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9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18</a:t>
              </a: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/>
            </a:br>
            <a:r>
              <a:rPr lang="en-US" sz="3600" b="1" dirty="0"/>
              <a:t>A trivial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A_trivial_algo</a:t>
            </a:r>
            <a:r>
              <a:rPr lang="en-US" sz="2400" b="1" dirty="0"/>
              <a:t>(A)</a:t>
            </a:r>
          </a:p>
          <a:p>
            <a:pPr marL="0" indent="0">
              <a:buNone/>
            </a:pPr>
            <a:r>
              <a:rPr lang="en-US" sz="1800" dirty="0"/>
              <a:t>{</a:t>
            </a:r>
            <a:r>
              <a:rPr lang="en-US" sz="1800" b="1" dirty="0">
                <a:solidFill>
                  <a:srgbClr val="0070C0"/>
                </a:solidFill>
              </a:rPr>
              <a:t> 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>
                <a:sym typeface="Wingdings" pitchFamily="2" charset="2"/>
              </a:rPr>
              <a:t>];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j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        {    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dirty="0" err="1"/>
              <a:t>A,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);  </a:t>
            </a:r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/>
              <a:t>&lt;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 </a:t>
            </a:r>
            <a:r>
              <a:rPr lang="en-US" sz="1800" b="1" dirty="0"/>
              <a:t>then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temp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   </a:t>
            </a:r>
            <a:r>
              <a:rPr lang="en-US" sz="1800" b="1" dirty="0" err="1">
                <a:solidFill>
                  <a:srgbClr val="0070C0"/>
                </a:solidFill>
              </a:rPr>
              <a:t>sum</a:t>
            </a:r>
            <a:r>
              <a:rPr lang="en-US" sz="1800" dirty="0" err="1">
                <a:sym typeface="Wingdings" pitchFamily="2" charset="2"/>
              </a:rPr>
              <a:t>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For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=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>
                <a:sym typeface="Wingdings" pitchFamily="2" charset="2"/>
              </a:rPr>
              <a:t> to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>
                <a:sym typeface="Wingdings" pitchFamily="2" charset="2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>
                <a:sym typeface="Wingdings" pitchFamily="2" charset="2"/>
              </a:rPr>
              <a:t>+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algorithm for Max-sum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problem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Yes.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3657600"/>
            <a:ext cx="4876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Think over it with a fresh mind ….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design it together in the next class…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1 </a:t>
            </a:r>
            <a:br>
              <a:rPr lang="en-US" sz="3200" b="1" dirty="0"/>
            </a:br>
            <a:r>
              <a:rPr lang="en-US" sz="3200" b="1" dirty="0"/>
              <a:t>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524000"/>
            <a:ext cx="3200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 of instructions executed by algorithm in </a:t>
            </a:r>
            <a:r>
              <a:rPr lang="en-US" b="1" dirty="0">
                <a:solidFill>
                  <a:schemeClr val="tx1"/>
                </a:solidFill>
              </a:rPr>
              <a:t>RAM</a:t>
            </a:r>
            <a:r>
              <a:rPr lang="en-US" dirty="0">
                <a:solidFill>
                  <a:schemeClr val="tx1"/>
                </a:solidFill>
              </a:rPr>
              <a:t>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895600"/>
            <a:ext cx="2667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taken by algorithm in real life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222" y="202936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20383545">
            <a:off x="3352800" y="2418644"/>
            <a:ext cx="2274286" cy="369332"/>
            <a:chOff x="3352800" y="3135868"/>
            <a:chExt cx="2274286" cy="369332"/>
          </a:xfrm>
        </p:grpSpPr>
        <p:sp>
          <p:nvSpPr>
            <p:cNvPr id="8" name="Equal 7"/>
            <p:cNvSpPr/>
            <p:nvPr/>
          </p:nvSpPr>
          <p:spPr>
            <a:xfrm>
              <a:off x="3352800" y="3200400"/>
              <a:ext cx="609600" cy="30108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135868"/>
              <a:ext cx="1664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Proportional to </a:t>
              </a:r>
              <a:endParaRPr lang="en-IN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705600" y="4499023"/>
            <a:ext cx="23621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Dependence on 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108975">
            <a:off x="2983003" y="4314357"/>
            <a:ext cx="3534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be different for different input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1148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7" grpId="1"/>
      <p:bldP spid="11" grpId="0" animBg="1"/>
      <p:bldP spid="14" grpId="0" animBg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Time complexity </a:t>
            </a:r>
            <a:r>
              <a:rPr lang="en-US" sz="3600" b="1" dirty="0"/>
              <a:t>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Definition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worst case</a:t>
            </a:r>
            <a:r>
              <a:rPr lang="en-US" sz="2000" dirty="0"/>
              <a:t> number of instructions executed </a:t>
            </a:r>
          </a:p>
          <a:p>
            <a:pPr marL="0" indent="0">
              <a:buNone/>
            </a:pPr>
            <a:r>
              <a:rPr lang="en-US" sz="2000" dirty="0"/>
              <a:t>as a </a:t>
            </a:r>
            <a:r>
              <a:rPr lang="en-US" sz="2000" b="1" dirty="0">
                <a:solidFill>
                  <a:srgbClr val="C00000"/>
                </a:solidFill>
              </a:rPr>
              <a:t>function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C00000"/>
                </a:solidFill>
              </a:rPr>
              <a:t>input </a:t>
            </a:r>
            <a:r>
              <a:rPr lang="en-US" sz="2000" b="1" u="sng" dirty="0">
                <a:solidFill>
                  <a:srgbClr val="C00000"/>
                </a:solidFill>
              </a:rPr>
              <a:t>size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Examples to illustrate</a:t>
            </a:r>
            <a:r>
              <a:rPr lang="en-US" sz="2000" b="1" dirty="0">
                <a:solidFill>
                  <a:srgbClr val="C00000"/>
                </a:solidFill>
              </a:rPr>
              <a:t> input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size 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</a:t>
            </a:r>
            <a:r>
              <a:rPr lang="en-US" sz="2000" b="1" dirty="0"/>
              <a:t> </a:t>
            </a:r>
            <a:r>
              <a:rPr lang="en-US" sz="2000" dirty="0"/>
              <a:t>What is the time complexity of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IFib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CleverFib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4000" y="3048000"/>
            <a:ext cx="3581400" cy="457200"/>
          </a:xfrm>
          <a:prstGeom prst="borderCallout2">
            <a:avLst>
              <a:gd name="adj1" fmla="val 49693"/>
              <a:gd name="adj2" fmla="val 284"/>
              <a:gd name="adj3" fmla="val 49074"/>
              <a:gd name="adj4" fmla="val -43396"/>
              <a:gd name="adj5" fmla="val -65949"/>
              <a:gd name="adj6" fmla="val -579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number of </a:t>
            </a:r>
            <a:r>
              <a:rPr lang="en-US" b="1" dirty="0">
                <a:solidFill>
                  <a:srgbClr val="0070C0"/>
                </a:solidFill>
              </a:rPr>
              <a:t>bits/bytes/</a:t>
            </a:r>
            <a:r>
              <a:rPr lang="en-US" b="1" dirty="0">
                <a:solidFill>
                  <a:srgbClr val="FF0000"/>
                </a:solidFill>
              </a:rPr>
              <a:t>words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1" y="4038600"/>
          <a:ext cx="88391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419600"/>
                <a:ext cx="5303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dirty="0"/>
                  <a:t> for </a:t>
                </a:r>
                <a:r>
                  <a:rPr lang="en-US" u="sng" dirty="0"/>
                  <a:t>any positive integers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19600"/>
                <a:ext cx="5303503" cy="369332"/>
              </a:xfrm>
              <a:prstGeom prst="rect">
                <a:avLst/>
              </a:prstGeom>
              <a:blipFill>
                <a:blip r:embed="rId2"/>
                <a:stretch>
                  <a:fillRect l="-95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an array storing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is sorted 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8" t="-8197" r="-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matrix of 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contains “</a:t>
                </a:r>
                <a:r>
                  <a:rPr lang="en-US" dirty="0">
                    <a:solidFill>
                      <a:srgbClr val="0070C0"/>
                    </a:solidFill>
                  </a:rPr>
                  <a:t>14</a:t>
                </a:r>
                <a:r>
                  <a:rPr lang="en-US" dirty="0"/>
                  <a:t>” 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32434" y="4442936"/>
                <a:ext cx="1130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434" y="4442936"/>
                <a:ext cx="1130566" cy="369332"/>
              </a:xfrm>
              <a:prstGeom prst="rect">
                <a:avLst/>
              </a:prstGeom>
              <a:blipFill>
                <a:blip r:embed="rId5"/>
                <a:stretch>
                  <a:fillRect l="-1099" t="-6667" r="-32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words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51" t="-8197" r="-114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/>
                  <a:t> words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2D2BF6-4959-4A4D-9DA6-CF7DA49B7212}"/>
              </a:ext>
            </a:extLst>
          </p:cNvPr>
          <p:cNvSpPr txBox="1"/>
          <p:nvPr/>
        </p:nvSpPr>
        <p:spPr>
          <a:xfrm>
            <a:off x="3581400" y="2438400"/>
            <a:ext cx="386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a parameter defining the input size)</a:t>
            </a:r>
          </a:p>
        </p:txBody>
      </p:sp>
    </p:spTree>
    <p:extLst>
      <p:ext uri="{BB962C8B-B14F-4D97-AF65-F5344CB8AC3E}">
        <p14:creationId xmlns:p14="http://schemas.microsoft.com/office/powerpoint/2010/main" val="24984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Example:</a:t>
            </a:r>
            <a:br>
              <a:rPr lang="en-US" sz="3600" b="1" dirty="0"/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IsSorted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flag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</a:rPr>
                  <a:t>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while(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7030A0"/>
                    </a:solidFill>
                  </a:rPr>
                  <a:t>true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	If 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]&lt;</a:t>
                </a:r>
                <a:r>
                  <a:rPr lang="en-US" sz="2000" b="1" dirty="0"/>
                  <a:t>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])    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 err="1">
                    <a:sym typeface="Wingdings" pitchFamily="2" charset="2"/>
                  </a:rPr>
                  <a:t>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false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flag </a:t>
                </a:r>
                <a:r>
                  <a:rPr lang="en-US" sz="2000" dirty="0"/>
                  <a:t>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400" dirty="0">
                    <a:sym typeface="Wingdings" pitchFamily="2" charset="2"/>
                  </a:rPr>
                  <a:t>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7910" y="914400"/>
                <a:ext cx="6940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an array </a:t>
                </a:r>
                <a:r>
                  <a:rPr lang="en-US" b="1" dirty="0"/>
                  <a:t>A </a:t>
                </a:r>
                <a:r>
                  <a:rPr lang="en-US" dirty="0"/>
                  <a:t>storing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is sorted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10" y="914400"/>
                <a:ext cx="6940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91" t="-8197" r="-14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5899242" y="3276600"/>
            <a:ext cx="282943" cy="990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9"/>
          <p:cNvSpPr/>
          <p:nvPr/>
        </p:nvSpPr>
        <p:spPr>
          <a:xfrm>
            <a:off x="3352800" y="46482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7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72200" y="3581400"/>
                <a:ext cx="2895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 in the </a:t>
                </a:r>
                <a:r>
                  <a:rPr lang="en-US" u="sng" dirty="0"/>
                  <a:t>worst case</a:t>
                </a:r>
                <a:endParaRPr lang="en-IN" u="sng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8959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32" t="-8333" r="-27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Arrow 22"/>
          <p:cNvSpPr/>
          <p:nvPr/>
        </p:nvSpPr>
        <p:spPr>
          <a:xfrm>
            <a:off x="3657600" y="2045732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C92A55-E02F-5341-BB58-A02DD364FCFB}"/>
              </a:ext>
            </a:extLst>
          </p:cNvPr>
          <p:cNvSpPr/>
          <p:nvPr/>
        </p:nvSpPr>
        <p:spPr>
          <a:xfrm>
            <a:off x="1524000" y="2768640"/>
            <a:ext cx="2133600" cy="42009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41E98-CE02-7C4F-84F3-52ED947B9A23}"/>
                  </a:ext>
                </a:extLst>
              </p:cNvPr>
              <p:cNvSpPr txBox="1"/>
              <p:nvPr/>
            </p:nvSpPr>
            <p:spPr>
              <a:xfrm>
                <a:off x="5029200" y="6260068"/>
                <a:ext cx="93006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41E98-CE02-7C4F-84F3-52ED947B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930063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5D2D83B-A2ED-DF42-AAD7-9D21B1C53DB4}"/>
              </a:ext>
            </a:extLst>
          </p:cNvPr>
          <p:cNvSpPr txBox="1"/>
          <p:nvPr/>
        </p:nvSpPr>
        <p:spPr>
          <a:xfrm>
            <a:off x="3810000" y="2831068"/>
            <a:ext cx="40278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 more instructions before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Example:</a:t>
            </a:r>
            <a:br>
              <a:rPr lang="en-US" sz="3600" b="1" dirty="0"/>
            </a:br>
            <a:r>
              <a:rPr lang="en-US" sz="3200" b="1" dirty="0">
                <a:solidFill>
                  <a:srgbClr val="7030A0"/>
                </a:solidFill>
              </a:rPr>
              <a:t>Time complexity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Matrix-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mult</a:t>
                </a:r>
                <a:r>
                  <a:rPr lang="en-US" sz="2400" dirty="0"/>
                  <a:t>(</a:t>
                </a:r>
                <a:r>
                  <a:rPr lang="en-US" sz="2400" b="1" dirty="0"/>
                  <a:t>C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],</a:t>
                </a:r>
                <a:r>
                  <a:rPr lang="en-US" sz="2400" b="1" dirty="0"/>
                  <a:t>D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{         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{          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+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]*</a:t>
                </a:r>
                <a:r>
                  <a:rPr lang="en-US" sz="2000" b="1" dirty="0"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Return </a:t>
                </a:r>
                <a:r>
                  <a:rPr lang="en-US" sz="2000" b="1" dirty="0">
                    <a:sym typeface="Wingdings" pitchFamily="2" charset="2"/>
                  </a:rPr>
                  <a:t>M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400" dirty="0">
                    <a:sym typeface="Wingdings" pitchFamily="2" charset="2"/>
                  </a:rPr>
                  <a:t>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5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899242" y="2927866"/>
            <a:ext cx="349158" cy="152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instructions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3124200" y="2133600"/>
            <a:ext cx="2949346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Arrow 14"/>
          <p:cNvSpPr/>
          <p:nvPr/>
        </p:nvSpPr>
        <p:spPr>
          <a:xfrm>
            <a:off x="3352800" y="49530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7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23025" y="1444600"/>
            <a:ext cx="32004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element of the matrices occupies one </a:t>
            </a:r>
            <a:r>
              <a:rPr lang="en-US" b="1" dirty="0">
                <a:solidFill>
                  <a:srgbClr val="C00000"/>
                </a:solidFill>
              </a:rPr>
              <a:t>word </a:t>
            </a:r>
            <a:r>
              <a:rPr lang="en-US" dirty="0">
                <a:solidFill>
                  <a:schemeClr val="tx1"/>
                </a:solidFill>
              </a:rPr>
              <a:t>of RAM.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7DEA9-3D4C-B440-81FE-874445878D67}"/>
                  </a:ext>
                </a:extLst>
              </p:cNvPr>
              <p:cNvSpPr txBox="1"/>
              <p:nvPr/>
            </p:nvSpPr>
            <p:spPr>
              <a:xfrm>
                <a:off x="4419600" y="6332797"/>
                <a:ext cx="3140732" cy="50687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A7DEA9-3D4C-B440-81FE-87444587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332797"/>
                <a:ext cx="3140732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6DFA2A-7833-C44F-AC98-106165315537}"/>
                  </a:ext>
                </a:extLst>
              </p:cNvPr>
              <p:cNvSpPr txBox="1"/>
              <p:nvPr/>
            </p:nvSpPr>
            <p:spPr>
              <a:xfrm>
                <a:off x="1825486" y="6427146"/>
                <a:ext cx="2521716" cy="3755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6DFA2A-7833-C44F-AC98-106165315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486" y="6427146"/>
                <a:ext cx="2521716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B44D9AC-ECCB-9F4E-B501-936004560E08}"/>
              </a:ext>
            </a:extLst>
          </p:cNvPr>
          <p:cNvSpPr/>
          <p:nvPr/>
        </p:nvSpPr>
        <p:spPr>
          <a:xfrm>
            <a:off x="1905000" y="3085108"/>
            <a:ext cx="2133600" cy="42009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00AAED-69D7-DE4C-8AA9-C5C984E9A579}"/>
              </a:ext>
            </a:extLst>
          </p:cNvPr>
          <p:cNvSpPr/>
          <p:nvPr/>
        </p:nvSpPr>
        <p:spPr>
          <a:xfrm>
            <a:off x="1219200" y="2399308"/>
            <a:ext cx="2133600" cy="42009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9AB94EC-033B-1745-9E98-6EA3323235C6}"/>
              </a:ext>
            </a:extLst>
          </p:cNvPr>
          <p:cNvSpPr/>
          <p:nvPr/>
        </p:nvSpPr>
        <p:spPr>
          <a:xfrm>
            <a:off x="838200" y="1981200"/>
            <a:ext cx="2133600" cy="42009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/>
      <p:bldP spid="9" grpId="0" animBg="1"/>
      <p:bldP spid="11" grpId="0"/>
      <p:bldP spid="10" grpId="0" animBg="1"/>
      <p:bldP spid="12" grpId="0"/>
      <p:bldP spid="15" grpId="0" animBg="1"/>
      <p:bldP spid="16" grpId="0"/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2 </a:t>
            </a:r>
            <a:r>
              <a:rPr lang="en-US" sz="3200" b="1" dirty="0"/>
              <a:t>learnt 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 would have been the outcome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No. of instructions of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1000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CleverFib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would still be the fastest algorithm ...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318696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for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56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318696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7317" r="-101220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104762" r="-10122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104762" r="-12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209756" r="-10122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209756" r="-1220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7" t="-309756" r="-10122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309756" r="-1220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4763" y="5029200"/>
                <a:ext cx="221483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large value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63" y="5029200"/>
                <a:ext cx="2214837" cy="400110"/>
              </a:xfrm>
              <a:prstGeom prst="rect">
                <a:avLst/>
              </a:prstGeom>
              <a:blipFill>
                <a:blip r:embed="rId4"/>
                <a:stretch>
                  <a:fillRect l="-2857" t="-9375" r="-2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5800" y="3124200"/>
            <a:ext cx="5357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3124200"/>
            <a:ext cx="652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2117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/>
          <a:lstStyle/>
          <a:p>
            <a:r>
              <a:rPr lang="en-US" sz="3200" dirty="0"/>
              <a:t>Comparing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u="sng" dirty="0">
                <a:solidFill>
                  <a:srgbClr val="7030A0"/>
                </a:solidFill>
              </a:rPr>
              <a:t>Efficiency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of algorithms</a:t>
            </a:r>
            <a:endParaRPr lang="en-IN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+ 400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/>
                  <a:t>Obviously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/>
                  <a:t>is more efficient than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1830</Words>
  <Application>Microsoft Macintosh PowerPoint</Application>
  <PresentationFormat>On-screen Show (4:3)</PresentationFormat>
  <Paragraphs>325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Assignment 1 </vt:lpstr>
      <vt:lpstr>Lesson 1  from Assignment 1 ?</vt:lpstr>
      <vt:lpstr>Time complexity of an algorithm</vt:lpstr>
      <vt:lpstr>Example:  </vt:lpstr>
      <vt:lpstr>Example: Time complexity of matrix multiplication</vt:lpstr>
      <vt:lpstr>Lesson 2 learnt from Assignment 1 ?</vt:lpstr>
      <vt:lpstr>Comparing Efficiency of algorithms</vt:lpstr>
      <vt:lpstr>Comparing efficiency of two algorithms</vt:lpstr>
      <vt:lpstr>Comparing efficiency of two algorithms</vt:lpstr>
      <vt:lpstr>Rule 1</vt:lpstr>
      <vt:lpstr>Comparing efficiency of two algorithms</vt:lpstr>
      <vt:lpstr>A judgment question for you !</vt:lpstr>
      <vt:lpstr>Rule 2</vt:lpstr>
      <vt:lpstr>Some Observations</vt:lpstr>
      <vt:lpstr>Order Notations   </vt:lpstr>
      <vt:lpstr>Order notation</vt:lpstr>
      <vt:lpstr>Order notation :  Examples</vt:lpstr>
      <vt:lpstr>A neat description of time complexity</vt:lpstr>
      <vt:lpstr>How to Design Efficient Algorithm ?</vt:lpstr>
      <vt:lpstr>Designing an efficient algorithm</vt:lpstr>
      <vt:lpstr>Max-sum subarray problem</vt:lpstr>
      <vt:lpstr>Max-sum subarray problem: A trivial algorithm</vt:lpstr>
      <vt:lpstr>Max-sum subarray problem: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479</cp:revision>
  <dcterms:created xsi:type="dcterms:W3CDTF">2011-12-03T04:13:03Z</dcterms:created>
  <dcterms:modified xsi:type="dcterms:W3CDTF">2022-08-15T01:57:08Z</dcterms:modified>
</cp:coreProperties>
</file>