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9"/>
  </p:notesMasterIdLst>
  <p:sldIdLst>
    <p:sldId id="425" r:id="rId2"/>
    <p:sldId id="419" r:id="rId3"/>
    <p:sldId id="420" r:id="rId4"/>
    <p:sldId id="435" r:id="rId5"/>
    <p:sldId id="461" r:id="rId6"/>
    <p:sldId id="460" r:id="rId7"/>
    <p:sldId id="432" r:id="rId8"/>
    <p:sldId id="433" r:id="rId9"/>
    <p:sldId id="462" r:id="rId10"/>
    <p:sldId id="453" r:id="rId11"/>
    <p:sldId id="464" r:id="rId12"/>
    <p:sldId id="466" r:id="rId13"/>
    <p:sldId id="465" r:id="rId14"/>
    <p:sldId id="434" r:id="rId15"/>
    <p:sldId id="437" r:id="rId16"/>
    <p:sldId id="438" r:id="rId17"/>
    <p:sldId id="448" r:id="rId18"/>
    <p:sldId id="449" r:id="rId19"/>
    <p:sldId id="467" r:id="rId20"/>
    <p:sldId id="442" r:id="rId21"/>
    <p:sldId id="451" r:id="rId22"/>
    <p:sldId id="458" r:id="rId23"/>
    <p:sldId id="443" r:id="rId24"/>
    <p:sldId id="457" r:id="rId25"/>
    <p:sldId id="450" r:id="rId26"/>
    <p:sldId id="468" r:id="rId27"/>
    <p:sldId id="470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107" autoAdjust="0"/>
  </p:normalViewPr>
  <p:slideViewPr>
    <p:cSldViewPr>
      <p:cViewPr varScale="1">
        <p:scale>
          <a:sx n="87" d="100"/>
          <a:sy n="87" d="100"/>
        </p:scale>
        <p:origin x="6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8/11/22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8/11/22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8/11/22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8/11/22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8/11/22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8/11/22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12" Type="http://schemas.openxmlformats.org/officeDocument/2006/relationships/image" Target="../media/image2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11" Type="http://schemas.openxmlformats.org/officeDocument/2006/relationships/image" Target="../media/image20.png"/><Relationship Id="rId5" Type="http://schemas.openxmlformats.org/officeDocument/2006/relationships/image" Target="../media/image141.png"/><Relationship Id="rId10" Type="http://schemas.openxmlformats.org/officeDocument/2006/relationships/image" Target="../media/image190.png"/><Relationship Id="rId4" Type="http://schemas.openxmlformats.org/officeDocument/2006/relationships/image" Target="../media/image131.png"/><Relationship Id="rId9" Type="http://schemas.openxmlformats.org/officeDocument/2006/relationships/image" Target="../media/image180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21.png"/><Relationship Id="rId7" Type="http://schemas.openxmlformats.org/officeDocument/2006/relationships/image" Target="../media/image15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1" Type="http://schemas.openxmlformats.org/officeDocument/2006/relationships/image" Target="../media/image27.png"/><Relationship Id="rId5" Type="http://schemas.openxmlformats.org/officeDocument/2006/relationships/image" Target="../media/image140.png"/><Relationship Id="rId10" Type="http://schemas.openxmlformats.org/officeDocument/2006/relationships/image" Target="../media/image26.png"/><Relationship Id="rId4" Type="http://schemas.openxmlformats.org/officeDocument/2006/relationships/image" Target="../media/image13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2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7" Type="http://schemas.openxmlformats.org/officeDocument/2006/relationships/image" Target="../media/image27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1.png"/><Relationship Id="rId5" Type="http://schemas.openxmlformats.org/officeDocument/2006/relationships/image" Target="../media/image253.png"/><Relationship Id="rId4" Type="http://schemas.openxmlformats.org/officeDocument/2006/relationships/image" Target="../media/image1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ESO207A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14400" y="4495800"/>
                <a:ext cx="7467600" cy="1447800"/>
              </a:xfr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>
                <a:normAutofit lnSpcReduction="10000"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Lecture 6:</a:t>
                </a:r>
              </a:p>
              <a:p>
                <a:pPr marL="800100" lvl="1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dirty="0">
                    <a:solidFill>
                      <a:schemeClr val="tx1"/>
                    </a:solidFill>
                  </a:rPr>
                  <a:t>Design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time algorithm for</a:t>
                </a:r>
                <a:r>
                  <a:rPr lang="en-US" sz="2000" dirty="0">
                    <a:solidFill>
                      <a:srgbClr val="0070C0"/>
                    </a:solidFill>
                  </a:rPr>
                  <a:t>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Maximum sum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subarray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800100" lvl="1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dirty="0">
                    <a:solidFill>
                      <a:schemeClr val="tx1"/>
                    </a:solidFill>
                  </a:rPr>
                  <a:t>Proof of </a:t>
                </a:r>
                <a:r>
                  <a:rPr lang="en-US" sz="2000" b="1" u="sng" dirty="0">
                    <a:solidFill>
                      <a:srgbClr val="C00000"/>
                    </a:solidFill>
                  </a:rPr>
                  <a:t>correctness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of an algorithm</a:t>
                </a:r>
                <a:endParaRPr lang="en-US" sz="2000" b="1" dirty="0">
                  <a:solidFill>
                    <a:schemeClr val="tx1"/>
                  </a:solidFill>
                </a:endParaRPr>
              </a:p>
              <a:p>
                <a:pPr marL="800100" lvl="1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dirty="0">
                    <a:solidFill>
                      <a:schemeClr val="tx1"/>
                    </a:solidFill>
                  </a:rPr>
                  <a:t>A new problem :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Local Minima in a grid</a:t>
                </a:r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14400" y="4495800"/>
                <a:ext cx="7467600" cy="1447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0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How to compute </a:t>
                </a:r>
                <a:r>
                  <a:rPr lang="en-US" sz="36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3600" dirty="0"/>
                  <a:t>) </a:t>
                </a:r>
                <a:r>
                  <a:rPr lang="en-US" sz="3600" b="1" dirty="0"/>
                  <a:t>in</a:t>
                </a:r>
                <a:r>
                  <a:rPr lang="en-US" sz="3600" dirty="0"/>
                  <a:t> </a:t>
                </a:r>
                <a:r>
                  <a:rPr lang="en-US" sz="3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3600" dirty="0"/>
                  <a:t>) </a:t>
                </a:r>
                <a:r>
                  <a:rPr lang="en-US" sz="3600" b="1" dirty="0"/>
                  <a:t>time ? 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 rot="20699842">
                <a:off x="2441206" y="3601957"/>
                <a:ext cx="5686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99842">
                <a:off x="2441206" y="3601957"/>
                <a:ext cx="56868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491" t="-9524" r="-18868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657600" y="2233136"/>
                <a:ext cx="6158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2233136"/>
                <a:ext cx="61587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7921" t="-8197" r="-158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 rot="1908489">
                <a:off x="4971839" y="2925095"/>
                <a:ext cx="6158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8489">
                <a:off x="4971839" y="2925095"/>
                <a:ext cx="61587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2712" t="-7547" r="-13559" b="-19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 rot="1118099">
                <a:off x="5498931" y="3580552"/>
                <a:ext cx="6158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18099">
                <a:off x="5498931" y="3580552"/>
                <a:ext cx="61587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1207" t="-7692" r="-13793" b="-20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 rot="1330194">
                <a:off x="5342351" y="4202392"/>
                <a:ext cx="6158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30194">
                <a:off x="5342351" y="4202392"/>
                <a:ext cx="61587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1017" t="-7368" r="-13559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679559" y="4715373"/>
                <a:ext cx="6158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559" y="4715373"/>
                <a:ext cx="61587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8911" t="-8333" r="-158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733800" y="5093481"/>
                <a:ext cx="6158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5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093481"/>
                <a:ext cx="615874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8911" t="-8333" r="-158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 rot="19752164">
                <a:off x="2506590" y="4589312"/>
                <a:ext cx="9726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52164">
                <a:off x="2506590" y="4589312"/>
                <a:ext cx="972639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5325" t="-8955" r="-12426" b="-12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 rot="20699842">
                <a:off x="2291528" y="2886711"/>
                <a:ext cx="9726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99842">
                <a:off x="2291528" y="2886711"/>
                <a:ext cx="972639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5263" t="-7921" r="-11111" b="-16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loud Callout 18"/>
              <p:cNvSpPr/>
              <p:nvPr/>
            </p:nvSpPr>
            <p:spPr>
              <a:xfrm>
                <a:off x="5476511" y="4777452"/>
                <a:ext cx="2986456" cy="1370721"/>
              </a:xfrm>
              <a:prstGeom prst="cloudCallout">
                <a:avLst>
                  <a:gd name="adj1" fmla="val -26060"/>
                  <a:gd name="adj2" fmla="val 8121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is the </a:t>
                </a:r>
                <a:r>
                  <a:rPr lang="en-US" b="1" dirty="0">
                    <a:solidFill>
                      <a:srgbClr val="7030A0"/>
                    </a:solidFill>
                  </a:rPr>
                  <a:t>relation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between </a:t>
                </a:r>
                <a:r>
                  <a:rPr lang="en-US" b="1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?</a:t>
                </a:r>
                <a:endParaRPr lang="en-US" dirty="0"/>
              </a:p>
            </p:txBody>
          </p:sp>
        </mc:Choice>
        <mc:Fallback xmlns="">
          <p:sp>
            <p:nvSpPr>
              <p:cNvPr id="19" name="Cloud Callout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511" y="4777452"/>
                <a:ext cx="2986456" cy="1370721"/>
              </a:xfrm>
              <a:prstGeom prst="cloudCallout">
                <a:avLst>
                  <a:gd name="adj1" fmla="val -26060"/>
                  <a:gd name="adj2" fmla="val 81211"/>
                </a:avLst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endCxn id="14" idx="0"/>
          </p:cNvCxnSpPr>
          <p:nvPr/>
        </p:nvCxnSpPr>
        <p:spPr>
          <a:xfrm>
            <a:off x="2725548" y="4038601"/>
            <a:ext cx="172813" cy="576752"/>
          </a:xfrm>
          <a:prstGeom prst="straightConnector1">
            <a:avLst/>
          </a:prstGeom>
          <a:ln w="19050">
            <a:solidFill>
              <a:srgbClr val="006C3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</p:cNvCxnSpPr>
          <p:nvPr/>
        </p:nvCxnSpPr>
        <p:spPr>
          <a:xfrm flipH="1">
            <a:off x="5105400" y="4558071"/>
            <a:ext cx="475203" cy="341968"/>
          </a:xfrm>
          <a:prstGeom prst="straightConnector1">
            <a:avLst/>
          </a:prstGeom>
          <a:ln w="19050">
            <a:solidFill>
              <a:srgbClr val="006C3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3"/>
            <a:endCxn id="9" idx="1"/>
          </p:cNvCxnSpPr>
          <p:nvPr/>
        </p:nvCxnSpPr>
        <p:spPr>
          <a:xfrm>
            <a:off x="4273474" y="2417802"/>
            <a:ext cx="744612" cy="529653"/>
          </a:xfrm>
          <a:prstGeom prst="straightConnector1">
            <a:avLst/>
          </a:prstGeom>
          <a:ln w="19050">
            <a:solidFill>
              <a:srgbClr val="006C3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16-Point Star 4"/>
          <p:cNvSpPr/>
          <p:nvPr/>
        </p:nvSpPr>
        <p:spPr>
          <a:xfrm>
            <a:off x="2910796" y="3071377"/>
            <a:ext cx="2575604" cy="1486694"/>
          </a:xfrm>
          <a:prstGeom prst="star16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Any </a:t>
            </a:r>
            <a:r>
              <a:rPr lang="en-US" b="1" dirty="0">
                <a:solidFill>
                  <a:schemeClr val="tx1"/>
                </a:solidFill>
              </a:rPr>
              <a:t>relation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among them 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28684" y="249796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94332" y="465986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0800" y="42672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3248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000"/>
                            </p:stCondLst>
                            <p:childTnLst>
                              <p:par>
                                <p:cTn id="6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9" grpId="0" animBg="1"/>
      <p:bldP spid="5" grpId="0" animBg="1"/>
      <p:bldP spid="7" grpId="0"/>
      <p:bldP spid="24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Exploring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Relation </a:t>
                </a:r>
                <a:r>
                  <a:rPr lang="en-US" sz="3200" b="1" dirty="0"/>
                  <a:t>between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/>
                  <a:t>) and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200" b="1" dirty="0"/>
                  <a:t>) </a:t>
                </a:r>
                <a:endParaRPr lang="en-IN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48068" y="2362200"/>
            <a:ext cx="5477765" cy="584775"/>
            <a:chOff x="1548068" y="4038600"/>
            <a:chExt cx="5477765" cy="584775"/>
          </a:xfrm>
        </p:grpSpPr>
        <p:grpSp>
          <p:nvGrpSpPr>
            <p:cNvPr id="6" name="Group 5"/>
            <p:cNvGrpSpPr/>
            <p:nvPr/>
          </p:nvGrpSpPr>
          <p:grpSpPr>
            <a:xfrm>
              <a:off x="2149033" y="4114800"/>
              <a:ext cx="4876800" cy="381000"/>
              <a:chOff x="2667000" y="3886200"/>
              <a:chExt cx="4876800" cy="381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667000" y="3886200"/>
                <a:ext cx="4876800" cy="3810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4800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886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95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191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971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276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581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239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934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5105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410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715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019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324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629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1548068" y="4038600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A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4492" y="1600200"/>
            <a:ext cx="369908" cy="800505"/>
            <a:chOff x="3398385" y="4192812"/>
            <a:chExt cx="438551" cy="792192"/>
          </a:xfrm>
        </p:grpSpPr>
        <p:sp>
          <p:nvSpPr>
            <p:cNvPr id="26" name="Up Arrow 25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398385" y="4192812"/>
                  <a:ext cx="438551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8385" y="4192812"/>
                  <a:ext cx="438551" cy="3654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4282633" y="2832556"/>
            <a:ext cx="304799" cy="584775"/>
            <a:chOff x="2743199" y="4114800"/>
            <a:chExt cx="1539433" cy="597932"/>
          </a:xfrm>
        </p:grpSpPr>
        <p:sp>
          <p:nvSpPr>
            <p:cNvPr id="33" name="Right Brace 32"/>
            <p:cNvSpPr/>
            <p:nvPr/>
          </p:nvSpPr>
          <p:spPr>
            <a:xfrm rot="5400000">
              <a:off x="3360516" y="3497483"/>
              <a:ext cx="304800" cy="1539433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76600" y="434340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435032" y="3130649"/>
            <a:ext cx="3666759" cy="1277283"/>
            <a:chOff x="4435032" y="3740249"/>
            <a:chExt cx="3666759" cy="1277283"/>
          </a:xfrm>
        </p:grpSpPr>
        <p:cxnSp>
          <p:nvCxnSpPr>
            <p:cNvPr id="36" name="Straight Connector 35"/>
            <p:cNvCxnSpPr>
              <a:cxnSpLocks/>
              <a:stCxn id="33" idx="1"/>
            </p:cNvCxnSpPr>
            <p:nvPr/>
          </p:nvCxnSpPr>
          <p:spPr>
            <a:xfrm>
              <a:off x="4435032" y="3740249"/>
              <a:ext cx="517968" cy="10926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4953000" y="4648200"/>
                  <a:ext cx="314879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Subarray</a:t>
                  </a:r>
                  <a:r>
                    <a:rPr lang="en-US" dirty="0"/>
                    <a:t> corresponding to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S</a:t>
                  </a:r>
                  <a:r>
                    <a:rPr lang="en-US" b="1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b="1" dirty="0"/>
                    <a:t>)</a:t>
                  </a:r>
                  <a:endParaRPr lang="en-IN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4648200"/>
                  <a:ext cx="314879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544" t="-6452" r="-1158" b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loud Callout 34">
                <a:extLst>
                  <a:ext uri="{FF2B5EF4-FFF2-40B4-BE49-F238E27FC236}">
                    <a16:creationId xmlns:a16="http://schemas.microsoft.com/office/drawing/2014/main" id="{021F28CD-1E34-AC4F-AE55-E0AB73C50BF8}"/>
                  </a:ext>
                </a:extLst>
              </p:cNvPr>
              <p:cNvSpPr/>
              <p:nvPr/>
            </p:nvSpPr>
            <p:spPr>
              <a:xfrm>
                <a:off x="271405" y="3899040"/>
                <a:ext cx="3919587" cy="1370721"/>
              </a:xfrm>
              <a:prstGeom prst="cloudCallout">
                <a:avLst>
                  <a:gd name="adj1" fmla="val -26060"/>
                  <a:gd name="adj2" fmla="val 8121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would the subarray corresponding to </a:t>
                </a:r>
                <a:r>
                  <a:rPr lang="en-US" b="1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 look like?</a:t>
                </a:r>
                <a:endParaRPr lang="en-US" dirty="0"/>
              </a:p>
            </p:txBody>
          </p:sp>
        </mc:Choice>
        <mc:Fallback xmlns="">
          <p:sp>
            <p:nvSpPr>
              <p:cNvPr id="35" name="Cloud Callout 34">
                <a:extLst>
                  <a:ext uri="{FF2B5EF4-FFF2-40B4-BE49-F238E27FC236}">
                    <a16:creationId xmlns:a16="http://schemas.microsoft.com/office/drawing/2014/main" id="{021F28CD-1E34-AC4F-AE55-E0AB73C50B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05" y="3899040"/>
                <a:ext cx="3919587" cy="1370721"/>
              </a:xfrm>
              <a:prstGeom prst="cloudCallout">
                <a:avLst>
                  <a:gd name="adj1" fmla="val -26060"/>
                  <a:gd name="adj2" fmla="val 81211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55749B8-A718-1D43-AAF0-A521A390D810}"/>
                  </a:ext>
                </a:extLst>
              </p:cNvPr>
              <p:cNvSpPr txBox="1"/>
              <p:nvPr/>
            </p:nvSpPr>
            <p:spPr>
              <a:xfrm>
                <a:off x="271405" y="6126163"/>
                <a:ext cx="1765612" cy="369332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It would be  </a:t>
                </a:r>
                <a:r>
                  <a:rPr lang="en-US" b="1" dirty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55749B8-A718-1D43-AAF0-A521A390D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05" y="6126163"/>
                <a:ext cx="1765612" cy="369332"/>
              </a:xfrm>
              <a:prstGeom prst="rect">
                <a:avLst/>
              </a:prstGeom>
              <a:blipFill>
                <a:blip r:embed="rId7"/>
                <a:stretch>
                  <a:fillRect l="-2857" t="-6667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855B653C-3009-7E4B-A575-9E872A48254B}"/>
              </a:ext>
            </a:extLst>
          </p:cNvPr>
          <p:cNvSpPr txBox="1"/>
          <p:nvPr/>
        </p:nvSpPr>
        <p:spPr>
          <a:xfrm>
            <a:off x="1905000" y="6117198"/>
            <a:ext cx="63831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only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A75F10-2690-2F4B-9176-B81FA901839A}"/>
              </a:ext>
            </a:extLst>
          </p:cNvPr>
          <p:cNvSpPr txBox="1"/>
          <p:nvPr/>
        </p:nvSpPr>
        <p:spPr>
          <a:xfrm>
            <a:off x="2487195" y="6126163"/>
            <a:ext cx="651140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 or …</a:t>
            </a:r>
          </a:p>
        </p:txBody>
      </p:sp>
    </p:spTree>
    <p:extLst>
      <p:ext uri="{BB962C8B-B14F-4D97-AF65-F5344CB8AC3E}">
        <p14:creationId xmlns:p14="http://schemas.microsoft.com/office/powerpoint/2010/main" val="371509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5" grpId="0" animBg="1"/>
      <p:bldP spid="24" grpId="0" animBg="1"/>
      <p:bldP spid="28" grpId="0" animBg="1"/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Exploring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Relation </a:t>
                </a:r>
                <a:r>
                  <a:rPr lang="en-US" sz="3200" b="1" dirty="0"/>
                  <a:t>between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/>
                  <a:t>) and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200" b="1" dirty="0"/>
                  <a:t>) </a:t>
                </a:r>
                <a:endParaRPr lang="en-IN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 1</a:t>
                </a:r>
                <a:r>
                  <a:rPr lang="en-US" sz="2000" b="1" dirty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If</a:t>
                </a:r>
                <a:r>
                  <a:rPr lang="en-US" sz="2000" dirty="0"/>
                  <a:t> subarray corresponding to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 has more than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elements, </a:t>
                </a:r>
                <a:r>
                  <a:rPr lang="en-US" sz="2000" b="1" dirty="0"/>
                  <a:t>then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48068" y="2362200"/>
            <a:ext cx="5477765" cy="584775"/>
            <a:chOff x="1548068" y="4038600"/>
            <a:chExt cx="5477765" cy="584775"/>
          </a:xfrm>
        </p:grpSpPr>
        <p:grpSp>
          <p:nvGrpSpPr>
            <p:cNvPr id="6" name="Group 5"/>
            <p:cNvGrpSpPr/>
            <p:nvPr/>
          </p:nvGrpSpPr>
          <p:grpSpPr>
            <a:xfrm>
              <a:off x="2149033" y="4114800"/>
              <a:ext cx="4876800" cy="381000"/>
              <a:chOff x="2667000" y="3886200"/>
              <a:chExt cx="4876800" cy="381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667000" y="3886200"/>
                <a:ext cx="4876800" cy="3810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4800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886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95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191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971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276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581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239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934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5105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410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715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019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324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629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1548068" y="4038600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A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4492" y="1600200"/>
            <a:ext cx="369908" cy="800505"/>
            <a:chOff x="3398385" y="4192812"/>
            <a:chExt cx="438551" cy="792192"/>
          </a:xfrm>
        </p:grpSpPr>
        <p:sp>
          <p:nvSpPr>
            <p:cNvPr id="26" name="Up Arrow 25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398385" y="4192812"/>
                  <a:ext cx="438551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8385" y="4192812"/>
                  <a:ext cx="438551" cy="3654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3063433" y="2832556"/>
            <a:ext cx="1523999" cy="584775"/>
            <a:chOff x="2743199" y="4114800"/>
            <a:chExt cx="1539433" cy="597932"/>
          </a:xfrm>
        </p:grpSpPr>
        <p:sp>
          <p:nvSpPr>
            <p:cNvPr id="33" name="Right Brace 32"/>
            <p:cNvSpPr/>
            <p:nvPr/>
          </p:nvSpPr>
          <p:spPr>
            <a:xfrm rot="5400000">
              <a:off x="3360516" y="3497483"/>
              <a:ext cx="304800" cy="1539433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76600" y="434340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825432" y="3130649"/>
            <a:ext cx="4276359" cy="1277283"/>
            <a:chOff x="3825432" y="3740249"/>
            <a:chExt cx="4276359" cy="1277283"/>
          </a:xfrm>
        </p:grpSpPr>
        <p:cxnSp>
          <p:nvCxnSpPr>
            <p:cNvPr id="36" name="Straight Connector 35"/>
            <p:cNvCxnSpPr>
              <a:cxnSpLocks/>
              <a:stCxn id="33" idx="1"/>
            </p:cNvCxnSpPr>
            <p:nvPr/>
          </p:nvCxnSpPr>
          <p:spPr>
            <a:xfrm>
              <a:off x="3825432" y="3740249"/>
              <a:ext cx="1127568" cy="10926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4953000" y="4648200"/>
                  <a:ext cx="314879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Subarray</a:t>
                  </a:r>
                  <a:r>
                    <a:rPr lang="en-US" dirty="0"/>
                    <a:t> corresponding to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S</a:t>
                  </a:r>
                  <a:r>
                    <a:rPr lang="en-US" b="1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b="1" dirty="0"/>
                    <a:t>)</a:t>
                  </a:r>
                  <a:endParaRPr lang="en-IN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4648200"/>
                  <a:ext cx="314879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544" t="-6452" r="-1158" b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754194" y="5456890"/>
                <a:ext cx="23252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+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]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194" y="5456890"/>
                <a:ext cx="2325252" cy="400110"/>
              </a:xfrm>
              <a:prstGeom prst="rect">
                <a:avLst/>
              </a:prstGeom>
              <a:blipFill>
                <a:blip r:embed="rId6"/>
                <a:stretch>
                  <a:fillRect l="-2887" t="-7576" r="-2100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ight Brace 27">
            <a:extLst>
              <a:ext uri="{FF2B5EF4-FFF2-40B4-BE49-F238E27FC236}">
                <a16:creationId xmlns:a16="http://schemas.microsoft.com/office/drawing/2014/main" id="{FA30A2CC-6980-8989-67EB-6BE7C909BB7D}"/>
              </a:ext>
            </a:extLst>
          </p:cNvPr>
          <p:cNvSpPr/>
          <p:nvPr/>
        </p:nvSpPr>
        <p:spPr>
          <a:xfrm rot="5400000" flipH="1">
            <a:off x="3545183" y="1624750"/>
            <a:ext cx="240268" cy="1234632"/>
          </a:xfrm>
          <a:prstGeom prst="rightBrace">
            <a:avLst>
              <a:gd name="adj1" fmla="val 8333"/>
              <a:gd name="adj2" fmla="val 50724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279FC1-D296-E7BF-700C-A10217299DED}"/>
              </a:ext>
            </a:extLst>
          </p:cNvPr>
          <p:cNvSpPr txBox="1"/>
          <p:nvPr/>
        </p:nvSpPr>
        <p:spPr>
          <a:xfrm>
            <a:off x="3505200" y="1676400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?</a:t>
            </a:r>
            <a:endParaRPr lang="en-IN" sz="2400" b="1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F9BB7EF-FE44-0C49-D075-72B9C9A51A57}"/>
              </a:ext>
            </a:extLst>
          </p:cNvPr>
          <p:cNvGrpSpPr/>
          <p:nvPr/>
        </p:nvGrpSpPr>
        <p:grpSpPr>
          <a:xfrm>
            <a:off x="3668867" y="1154668"/>
            <a:ext cx="4789333" cy="983397"/>
            <a:chOff x="3737351" y="4648200"/>
            <a:chExt cx="4789333" cy="98339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9EFD62D-4848-7672-C86C-E42D30BDF016}"/>
                </a:ext>
              </a:extLst>
            </p:cNvPr>
            <p:cNvCxnSpPr/>
            <p:nvPr/>
          </p:nvCxnSpPr>
          <p:spPr>
            <a:xfrm flipV="1">
              <a:off x="3737351" y="4832866"/>
              <a:ext cx="1215649" cy="7987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612904B-0E9D-4AD5-A8A5-F63C458D4B15}"/>
                    </a:ext>
                  </a:extLst>
                </p:cNvPr>
                <p:cNvSpPr txBox="1"/>
                <p:nvPr/>
              </p:nvSpPr>
              <p:spPr>
                <a:xfrm>
                  <a:off x="4953000" y="4648200"/>
                  <a:ext cx="357368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Subarray corresponding to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S</a:t>
                  </a:r>
                  <a:r>
                    <a:rPr lang="en-US" b="1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b="1" dirty="0"/>
                    <a:t>)</a:t>
                  </a:r>
                  <a:endParaRPr lang="en-IN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4648200"/>
                  <a:ext cx="357368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1188" t="-6349" r="-509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B38ED436-2908-1182-B2D0-0D9A760E137D}"/>
              </a:ext>
            </a:extLst>
          </p:cNvPr>
          <p:cNvSpPr/>
          <p:nvPr/>
        </p:nvSpPr>
        <p:spPr>
          <a:xfrm>
            <a:off x="3919428" y="5029473"/>
            <a:ext cx="4310172" cy="3898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0B53A7-28A2-CC49-8885-EC193E5E5EDC}"/>
              </a:ext>
            </a:extLst>
          </p:cNvPr>
          <p:cNvSpPr txBox="1"/>
          <p:nvPr/>
        </p:nvSpPr>
        <p:spPr>
          <a:xfrm>
            <a:off x="1981200" y="6126163"/>
            <a:ext cx="3248774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and a few elements preceding it.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7053817-5F15-6748-BBF1-1DFD92ECB98F}"/>
                  </a:ext>
                </a:extLst>
              </p:cNvPr>
              <p:cNvSpPr txBox="1"/>
              <p:nvPr/>
            </p:nvSpPr>
            <p:spPr>
              <a:xfrm>
                <a:off x="271405" y="6126163"/>
                <a:ext cx="1765612" cy="369332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It would be  </a:t>
                </a:r>
                <a:r>
                  <a:rPr lang="en-US" b="1" dirty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7053817-5F15-6748-BBF1-1DFD92ECB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05" y="6126163"/>
                <a:ext cx="1765612" cy="369332"/>
              </a:xfrm>
              <a:prstGeom prst="rect">
                <a:avLst/>
              </a:prstGeom>
              <a:blipFill>
                <a:blip r:embed="rId8"/>
                <a:stretch>
                  <a:fillRect l="-2857" t="-6667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E60D1C13-EC64-6A47-8C53-965D81A482BE}"/>
              </a:ext>
            </a:extLst>
          </p:cNvPr>
          <p:cNvSpPr txBox="1"/>
          <p:nvPr/>
        </p:nvSpPr>
        <p:spPr>
          <a:xfrm>
            <a:off x="7772400" y="1662567"/>
            <a:ext cx="1347998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Give reason.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loud Callout 34">
                <a:extLst>
                  <a:ext uri="{FF2B5EF4-FFF2-40B4-BE49-F238E27FC236}">
                    <a16:creationId xmlns:a16="http://schemas.microsoft.com/office/drawing/2014/main" id="{04A38422-483B-74C8-E58C-6D7C822F917F}"/>
                  </a:ext>
                </a:extLst>
              </p:cNvPr>
              <p:cNvSpPr/>
              <p:nvPr/>
            </p:nvSpPr>
            <p:spPr>
              <a:xfrm>
                <a:off x="-85357" y="3124200"/>
                <a:ext cx="4546432" cy="1295400"/>
              </a:xfrm>
              <a:prstGeom prst="cloudCallout">
                <a:avLst>
                  <a:gd name="adj1" fmla="val -17908"/>
                  <a:gd name="adj2" fmla="val 7261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to transform this observation into a theorem we can use to calculate </a:t>
                </a:r>
                <a:r>
                  <a:rPr lang="en-US" b="1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)?</a:t>
                </a:r>
                <a:endParaRPr lang="en-US" dirty="0"/>
              </a:p>
            </p:txBody>
          </p:sp>
        </mc:Choice>
        <mc:Fallback xmlns="">
          <p:sp>
            <p:nvSpPr>
              <p:cNvPr id="42" name="Cloud Callout 34">
                <a:extLst>
                  <a:ext uri="{FF2B5EF4-FFF2-40B4-BE49-F238E27FC236}">
                    <a16:creationId xmlns:a16="http://schemas.microsoft.com/office/drawing/2014/main" id="{04A38422-483B-74C8-E58C-6D7C822F9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5357" y="3124200"/>
                <a:ext cx="4546432" cy="1295400"/>
              </a:xfrm>
              <a:prstGeom prst="cloudCallout">
                <a:avLst>
                  <a:gd name="adj1" fmla="val -17908"/>
                  <a:gd name="adj2" fmla="val 72613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loud Callout 34">
                <a:extLst>
                  <a:ext uri="{FF2B5EF4-FFF2-40B4-BE49-F238E27FC236}">
                    <a16:creationId xmlns:a16="http://schemas.microsoft.com/office/drawing/2014/main" id="{410A7632-E6E8-D518-19EA-4FD73F39B7FD}"/>
                  </a:ext>
                </a:extLst>
              </p:cNvPr>
              <p:cNvSpPr/>
              <p:nvPr/>
            </p:nvSpPr>
            <p:spPr>
              <a:xfrm>
                <a:off x="-522759" y="3015335"/>
                <a:ext cx="5094760" cy="1377030"/>
              </a:xfrm>
              <a:prstGeom prst="cloudCallout">
                <a:avLst>
                  <a:gd name="adj1" fmla="val -18272"/>
                  <a:gd name="adj2" fmla="val 8170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Can you formulate the condition under which it is beneficial to include </a:t>
                </a:r>
                <a:r>
                  <a:rPr lang="en-US" b="1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in </a:t>
                </a:r>
                <a:r>
                  <a:rPr lang="en-US" b="1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? </a:t>
                </a:r>
                <a:endParaRPr lang="en-US" dirty="0"/>
              </a:p>
            </p:txBody>
          </p:sp>
        </mc:Choice>
        <mc:Fallback xmlns="">
          <p:sp>
            <p:nvSpPr>
              <p:cNvPr id="44" name="Cloud Callout 34">
                <a:extLst>
                  <a:ext uri="{FF2B5EF4-FFF2-40B4-BE49-F238E27FC236}">
                    <a16:creationId xmlns:a16="http://schemas.microsoft.com/office/drawing/2014/main" id="{410A7632-E6E8-D518-19EA-4FD73F39B7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2759" y="3015335"/>
                <a:ext cx="5094760" cy="1377030"/>
              </a:xfrm>
              <a:prstGeom prst="cloudCallout">
                <a:avLst>
                  <a:gd name="adj1" fmla="val -18272"/>
                  <a:gd name="adj2" fmla="val 81707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1D05B3-39BA-EE5C-ADC8-1B48A7D5DF84}"/>
                  </a:ext>
                </a:extLst>
              </p:cNvPr>
              <p:cNvSpPr txBox="1"/>
              <p:nvPr/>
            </p:nvSpPr>
            <p:spPr>
              <a:xfrm>
                <a:off x="-6935" y="4417496"/>
                <a:ext cx="2303188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When </a:t>
                </a:r>
                <a:r>
                  <a:rPr lang="en-US" b="1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rgbClr val="0070C0"/>
                    </a:solidFill>
                    <a:latin typeface="Cambria Math"/>
                  </a:rPr>
                  <a:t>𝑖−1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 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</a:t>
                </a:r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1D05B3-39BA-EE5C-ADC8-1B48A7D5D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35" y="4417496"/>
                <a:ext cx="2303188" cy="369332"/>
              </a:xfrm>
              <a:prstGeom prst="rect">
                <a:avLst/>
              </a:prstGeom>
              <a:blipFill>
                <a:blip r:embed="rId11"/>
                <a:stretch>
                  <a:fillRect l="-2381" t="-13333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291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1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/>
      <p:bldP spid="28" grpId="0" animBg="1"/>
      <p:bldP spid="29" grpId="0"/>
      <p:bldP spid="29" grpId="1"/>
      <p:bldP spid="39" grpId="0" animBg="1"/>
      <p:bldP spid="41" grpId="0" animBg="1"/>
      <p:bldP spid="43" grpId="0" animBg="1"/>
      <p:bldP spid="30" grpId="0" animBg="1"/>
      <p:bldP spid="30" grpId="1" animBg="1"/>
      <p:bldP spid="42" grpId="0" animBg="1"/>
      <p:bldP spid="42" grpId="1" animBg="1"/>
      <p:bldP spid="44" grpId="0" animBg="1"/>
      <p:bldP spid="44" grpId="1" animBg="1"/>
      <p:bldP spid="45" grpId="0" animBg="1"/>
      <p:bldP spid="4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Exploring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Relation </a:t>
                </a:r>
                <a:r>
                  <a:rPr lang="en-US" sz="3200" b="1" dirty="0"/>
                  <a:t>between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/>
                  <a:t>) and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200" b="1" dirty="0"/>
                  <a:t>) </a:t>
                </a:r>
                <a:endParaRPr lang="en-IN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Theorem 1</a:t>
                </a:r>
                <a:r>
                  <a:rPr lang="en-US" sz="2000" b="1" dirty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If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&gt;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  </a:t>
                </a:r>
                <a:r>
                  <a:rPr lang="en-US" sz="2000" b="1" dirty="0"/>
                  <a:t>then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else</a:t>
                </a:r>
                <a:r>
                  <a:rPr lang="en-US" sz="2000" dirty="0"/>
                  <a:t>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] </a:t>
                </a:r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1078" b="-2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48068" y="2362200"/>
            <a:ext cx="5477765" cy="584775"/>
            <a:chOff x="1548068" y="4038600"/>
            <a:chExt cx="5477765" cy="584775"/>
          </a:xfrm>
        </p:grpSpPr>
        <p:grpSp>
          <p:nvGrpSpPr>
            <p:cNvPr id="6" name="Group 5"/>
            <p:cNvGrpSpPr/>
            <p:nvPr/>
          </p:nvGrpSpPr>
          <p:grpSpPr>
            <a:xfrm>
              <a:off x="2149033" y="4114800"/>
              <a:ext cx="4876800" cy="381000"/>
              <a:chOff x="2667000" y="3886200"/>
              <a:chExt cx="4876800" cy="381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667000" y="3886200"/>
                <a:ext cx="4876800" cy="3810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4800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886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95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191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971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276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581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239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934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5105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410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715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019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324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629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1548068" y="4038600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A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4492" y="1600200"/>
            <a:ext cx="369908" cy="800505"/>
            <a:chOff x="3398385" y="4192812"/>
            <a:chExt cx="438551" cy="792192"/>
          </a:xfrm>
        </p:grpSpPr>
        <p:sp>
          <p:nvSpPr>
            <p:cNvPr id="26" name="Up Arrow 25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398385" y="4192812"/>
                  <a:ext cx="438551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8385" y="4192812"/>
                  <a:ext cx="438551" cy="3654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3072069" y="2832556"/>
            <a:ext cx="1515364" cy="584775"/>
            <a:chOff x="2743199" y="4114800"/>
            <a:chExt cx="1539433" cy="597932"/>
          </a:xfrm>
        </p:grpSpPr>
        <p:sp>
          <p:nvSpPr>
            <p:cNvPr id="33" name="Right Brace 32"/>
            <p:cNvSpPr/>
            <p:nvPr/>
          </p:nvSpPr>
          <p:spPr>
            <a:xfrm rot="5400000">
              <a:off x="3360516" y="3497483"/>
              <a:ext cx="304800" cy="1539433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76600" y="434340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802284" y="3124200"/>
            <a:ext cx="4299507" cy="1283732"/>
            <a:chOff x="3802284" y="3733800"/>
            <a:chExt cx="4299507" cy="1283732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3802284" y="3733800"/>
              <a:ext cx="1150716" cy="10990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4953000" y="4648200"/>
                  <a:ext cx="314879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Subarray</a:t>
                  </a:r>
                  <a:r>
                    <a:rPr lang="en-US" dirty="0"/>
                    <a:t> corresponding to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S</a:t>
                  </a:r>
                  <a:r>
                    <a:rPr lang="en-US" b="1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b="1" dirty="0"/>
                    <a:t>)</a:t>
                  </a:r>
                  <a:endParaRPr lang="en-IN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4648200"/>
                  <a:ext cx="314879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544" t="-6452" r="-1158" b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Right Brace 40"/>
          <p:cNvSpPr/>
          <p:nvPr/>
        </p:nvSpPr>
        <p:spPr>
          <a:xfrm rot="5400000" flipH="1">
            <a:off x="3545183" y="1624750"/>
            <a:ext cx="240268" cy="1234632"/>
          </a:xfrm>
          <a:prstGeom prst="rightBrace">
            <a:avLst>
              <a:gd name="adj1" fmla="val 8333"/>
              <a:gd name="adj2" fmla="val 50724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668867" y="1154668"/>
            <a:ext cx="4789333" cy="983397"/>
            <a:chOff x="3737351" y="4648200"/>
            <a:chExt cx="4789333" cy="983397"/>
          </a:xfrm>
        </p:grpSpPr>
        <p:cxnSp>
          <p:nvCxnSpPr>
            <p:cNvPr id="38" name="Straight Connector 37"/>
            <p:cNvCxnSpPr>
              <a:cxnSpLocks/>
            </p:cNvCxnSpPr>
            <p:nvPr/>
          </p:nvCxnSpPr>
          <p:spPr>
            <a:xfrm flipV="1">
              <a:off x="3737351" y="4832866"/>
              <a:ext cx="1215649" cy="7987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953000" y="4648200"/>
                  <a:ext cx="357368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Subarray corresponding to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S</a:t>
                  </a:r>
                  <a:r>
                    <a:rPr lang="en-US" b="1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b="1" dirty="0"/>
                    <a:t>)</a:t>
                  </a:r>
                  <a:endParaRPr lang="en-IN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4648200"/>
                  <a:ext cx="357368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188" t="-6349" r="-509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669542" y="5040868"/>
                <a:ext cx="22611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+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]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542" y="5040868"/>
                <a:ext cx="2261132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2965" t="-7576" r="-4852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95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An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/>
                  <a:t>) time Algorithm for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Max-sum </a:t>
                </a:r>
                <a:r>
                  <a:rPr lang="en-US" sz="3200" b="1" dirty="0" err="1">
                    <a:solidFill>
                      <a:srgbClr val="7030A0"/>
                    </a:solidFill>
                  </a:rPr>
                  <a:t>subarray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444" r="-24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Max-sum-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subarray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-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400" dirty="0"/>
                  <a:t>(</a:t>
                </a:r>
                <a:r>
                  <a:rPr lang="en-US" sz="2400" b="1" dirty="0"/>
                  <a:t>A</a:t>
                </a:r>
                <a:r>
                  <a:rPr lang="en-US" sz="2400" dirty="0"/>
                  <a:t>[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/>
                      </a:rPr>
                      <m:t>0 … 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400" dirty="0"/>
                  <a:t>])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];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{      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] &gt;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  </a:t>
                </a:r>
                <a:r>
                  <a:rPr lang="en-US" sz="2000" b="1" dirty="0"/>
                  <a:t>then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] +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         else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]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}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</a:t>
                </a:r>
                <a:r>
                  <a:rPr lang="en-US" sz="2000" dirty="0"/>
                  <a:t>“Scan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 </a:t>
                </a:r>
                <a:r>
                  <a:rPr lang="en-US" sz="2000" dirty="0"/>
                  <a:t>to return the maximum entry”</a:t>
                </a:r>
              </a:p>
              <a:p>
                <a:pPr marL="0" indent="0">
                  <a:buNone/>
                </a:pPr>
                <a:r>
                  <a:rPr lang="en-US" sz="24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Time complexity of the algorithm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Homework: </a:t>
                </a:r>
              </a:p>
              <a:p>
                <a:r>
                  <a:rPr lang="en-US" sz="2000" dirty="0"/>
                  <a:t>Refine the algorithm so that it uses only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 extra space.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2971800" y="2438400"/>
            <a:ext cx="3016158" cy="304800"/>
          </a:xfrm>
          <a:prstGeom prst="leftArrow">
            <a:avLst/>
          </a:prstGeom>
          <a:solidFill>
            <a:srgbClr val="92D05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28293" y="2362200"/>
                <a:ext cx="18412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/>
                  <a:t>repetitions</a:t>
                </a:r>
                <a:endParaRPr lang="en-IN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293" y="2362200"/>
                <a:ext cx="184121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5298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>
            <a:off x="5638800" y="2819400"/>
            <a:ext cx="349158" cy="76200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24592" y="3048000"/>
                <a:ext cx="1127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b="1" dirty="0"/>
                  <a:t>) time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592" y="3048000"/>
                <a:ext cx="1127232" cy="369332"/>
              </a:xfrm>
              <a:prstGeom prst="rect">
                <a:avLst/>
              </a:prstGeom>
              <a:blipFill>
                <a:blip r:embed="rId5"/>
                <a:stretch>
                  <a:fillRect t="-8197" r="-324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Arrow 8"/>
          <p:cNvSpPr/>
          <p:nvPr/>
        </p:nvSpPr>
        <p:spPr>
          <a:xfrm>
            <a:off x="4863703" y="4038600"/>
            <a:ext cx="1124255" cy="304800"/>
          </a:xfrm>
          <a:prstGeom prst="leftArrow">
            <a:avLst/>
          </a:prstGeom>
          <a:solidFill>
            <a:srgbClr val="92D05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19800" y="3974068"/>
                <a:ext cx="1138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/>
                  <a:t>) time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974068"/>
                <a:ext cx="1138453" cy="369332"/>
              </a:xfrm>
              <a:prstGeom prst="rect">
                <a:avLst/>
              </a:prstGeom>
              <a:blipFill>
                <a:blip r:embed="rId6"/>
                <a:stretch>
                  <a:fillRect t="-9836" r="-376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19800" y="2057400"/>
                <a:ext cx="1127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b="1" dirty="0"/>
                  <a:t>) time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057400"/>
                <a:ext cx="1127232" cy="369332"/>
              </a:xfrm>
              <a:prstGeom prst="rect">
                <a:avLst/>
              </a:prstGeom>
              <a:blipFill>
                <a:blip r:embed="rId7"/>
                <a:stretch>
                  <a:fillRect t="-10000" r="-3804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Arrow 12"/>
          <p:cNvSpPr/>
          <p:nvPr/>
        </p:nvSpPr>
        <p:spPr>
          <a:xfrm>
            <a:off x="2971800" y="2133600"/>
            <a:ext cx="3016158" cy="304800"/>
          </a:xfrm>
          <a:prstGeom prst="leftArrow">
            <a:avLst/>
          </a:prstGeom>
          <a:solidFill>
            <a:srgbClr val="92D05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CF632A-FF28-EC92-5339-33793781019C}"/>
              </a:ext>
            </a:extLst>
          </p:cNvPr>
          <p:cNvSpPr/>
          <p:nvPr/>
        </p:nvSpPr>
        <p:spPr>
          <a:xfrm>
            <a:off x="3466626" y="2803081"/>
            <a:ext cx="2709972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3A842A-A3F2-BA51-09C3-93BD6EAFC39B}"/>
              </a:ext>
            </a:extLst>
          </p:cNvPr>
          <p:cNvSpPr/>
          <p:nvPr/>
        </p:nvSpPr>
        <p:spPr>
          <a:xfrm>
            <a:off x="3414620" y="3188732"/>
            <a:ext cx="2709972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68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/>
      <p:bldP spid="7" grpId="0" animBg="1"/>
      <p:bldP spid="8" grpId="0"/>
      <p:bldP spid="9" grpId="0" animBg="1"/>
      <p:bldP spid="11" grpId="0"/>
      <p:bldP spid="12" grpId="0"/>
      <p:bldP spid="13" grpId="0" animBg="1"/>
      <p:bldP spid="10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An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/>
                  <a:t>) time Algorithm for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Max-sum </a:t>
                </a:r>
                <a:r>
                  <a:rPr lang="en-US" sz="3200" b="1" dirty="0" err="1">
                    <a:solidFill>
                      <a:srgbClr val="7030A0"/>
                    </a:solidFill>
                  </a:rPr>
                  <a:t>subarray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444" r="-24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Max-sum-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subarray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-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400" dirty="0"/>
                  <a:t>(</a:t>
                </a:r>
                <a:r>
                  <a:rPr lang="en-US" sz="2400" b="1" dirty="0"/>
                  <a:t>A</a:t>
                </a:r>
                <a:r>
                  <a:rPr lang="en-US" sz="2400" dirty="0"/>
                  <a:t>[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/>
                      </a:rPr>
                      <m:t>0 … 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400" dirty="0"/>
                  <a:t>])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−1 </m:t>
                    </m:r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{      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] &gt;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  </a:t>
                </a:r>
                <a:r>
                  <a:rPr lang="en-US" sz="2000" b="1" dirty="0"/>
                  <a:t>then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] +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         else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]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}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</a:t>
                </a:r>
                <a:r>
                  <a:rPr lang="en-US" sz="2000" dirty="0"/>
                  <a:t>“Scan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 </a:t>
                </a:r>
                <a:r>
                  <a:rPr lang="en-US" sz="2000" dirty="0"/>
                  <a:t>to return the maximum entry”</a:t>
                </a:r>
              </a:p>
              <a:p>
                <a:pPr marL="0" indent="0">
                  <a:buNone/>
                </a:pPr>
                <a:r>
                  <a:rPr lang="en-US" sz="2400" dirty="0"/>
                  <a:t>}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10" name="Down Ribbon 9"/>
          <p:cNvSpPr/>
          <p:nvPr/>
        </p:nvSpPr>
        <p:spPr>
          <a:xfrm>
            <a:off x="1600200" y="5026152"/>
            <a:ext cx="5334000" cy="993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</a:t>
            </a:r>
            <a:r>
              <a:rPr lang="en-US" b="1" dirty="0">
                <a:solidFill>
                  <a:srgbClr val="7030A0"/>
                </a:solidFill>
              </a:rPr>
              <a:t>the proof of correctness </a:t>
            </a:r>
            <a:r>
              <a:rPr lang="en-US" dirty="0">
                <a:solidFill>
                  <a:schemeClr val="tx1"/>
                </a:solidFill>
              </a:rPr>
              <a:t>of the algorithm 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55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What does </a:t>
            </a:r>
            <a:r>
              <a:rPr lang="en-US" sz="3200" b="1" dirty="0">
                <a:solidFill>
                  <a:srgbClr val="7030A0"/>
                </a:solidFill>
              </a:rPr>
              <a:t>correctness of an algorithm </a:t>
            </a:r>
            <a:r>
              <a:rPr lang="en-US" sz="3200" b="1" dirty="0"/>
              <a:t>mean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For every possible </a:t>
            </a:r>
            <a:r>
              <a:rPr lang="en-US" sz="2000" b="1" dirty="0">
                <a:solidFill>
                  <a:srgbClr val="0070C0"/>
                </a:solidFill>
              </a:rPr>
              <a:t>valid input</a:t>
            </a:r>
            <a:r>
              <a:rPr lang="en-US" sz="2000" dirty="0"/>
              <a:t>,  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91652" y="3409890"/>
            <a:ext cx="4614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algorithm must output </a:t>
            </a:r>
            <a:r>
              <a:rPr lang="en-US" sz="2000" b="1" dirty="0">
                <a:solidFill>
                  <a:srgbClr val="7030A0"/>
                </a:solidFill>
              </a:rPr>
              <a:t>correct</a:t>
            </a:r>
            <a:r>
              <a:rPr lang="en-US" sz="2000" dirty="0"/>
              <a:t> answer.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3377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An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/>
                  <a:t>) time Algorithm for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Max-sum </a:t>
                </a:r>
                <a:r>
                  <a:rPr lang="en-US" sz="3200" b="1" dirty="0" err="1">
                    <a:solidFill>
                      <a:srgbClr val="7030A0"/>
                    </a:solidFill>
                  </a:rPr>
                  <a:t>subarray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444" r="-24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Max-sum-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subarray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-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400" dirty="0"/>
                  <a:t>(</a:t>
                </a:r>
                <a:r>
                  <a:rPr lang="en-US" sz="2400" b="1" dirty="0"/>
                  <a:t>A</a:t>
                </a:r>
                <a:r>
                  <a:rPr lang="en-US" sz="2400" dirty="0"/>
                  <a:t>[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/>
                      </a:rPr>
                      <m:t>0 … 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400" dirty="0"/>
                  <a:t>])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{      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] &gt;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  </a:t>
                </a:r>
                <a:r>
                  <a:rPr lang="en-US" sz="2000" b="1" dirty="0"/>
                  <a:t>then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] +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         else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]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}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</a:t>
                </a:r>
                <a:r>
                  <a:rPr lang="en-US" sz="2000" dirty="0"/>
                  <a:t>“Scan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 </a:t>
                </a:r>
                <a:r>
                  <a:rPr lang="en-US" sz="2000" dirty="0"/>
                  <a:t>to return the maximum entry”</a:t>
                </a:r>
              </a:p>
              <a:p>
                <a:pPr marL="0" indent="0">
                  <a:buNone/>
                </a:pPr>
                <a:r>
                  <a:rPr lang="en-US" sz="24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needs to be proved in order to establish the correctness of this algorithm ?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Ponder over this question before coming to the next class…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3"/>
                <a:stretch>
                  <a:fillRect l="-1062" t="-1078" r="-14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6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981325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new Problem:</a:t>
            </a:r>
            <a:br>
              <a:rPr lang="en-US" sz="3200" dirty="0"/>
            </a:br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F02540-F51E-28AC-33CD-C5B90730E263}"/>
              </a:ext>
            </a:extLst>
          </p:cNvPr>
          <p:cNvSpPr txBox="1"/>
          <p:nvPr/>
        </p:nvSpPr>
        <p:spPr>
          <a:xfrm>
            <a:off x="2560933" y="3656444"/>
            <a:ext cx="4591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Local minima </a:t>
            </a:r>
            <a:r>
              <a:rPr lang="en-US" sz="3600" b="1" dirty="0"/>
              <a:t>in a GRID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401917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Definition</a:t>
                </a:r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:r>
                  <a:rPr lang="en-US" sz="2000" dirty="0"/>
                  <a:t>Given a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×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grid storing </a:t>
                </a:r>
                <a:r>
                  <a:rPr lang="en-US" sz="2000" u="sng" dirty="0">
                    <a:solidFill>
                      <a:srgbClr val="C00000"/>
                    </a:solidFill>
                  </a:rPr>
                  <a:t>distinct</a:t>
                </a:r>
                <a:r>
                  <a:rPr lang="en-US" sz="2000" dirty="0"/>
                  <a:t> numbers, </a:t>
                </a:r>
              </a:p>
              <a:p>
                <a:pPr marL="0" indent="0">
                  <a:buNone/>
                </a:pPr>
                <a:r>
                  <a:rPr lang="en-US" sz="2000" dirty="0"/>
                  <a:t>an entry is local minima if it is smaller than each of its neighbors.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>
                <a:blip r:embed="rId2"/>
                <a:stretch>
                  <a:fillRect l="-1111" t="-10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590800"/>
            <a:ext cx="3810000" cy="3505200"/>
            <a:chOff x="3733800" y="1728216"/>
            <a:chExt cx="4343400" cy="3910584"/>
          </a:xfrm>
        </p:grpSpPr>
        <p:sp>
          <p:nvSpPr>
            <p:cNvPr id="6" name="Rectangle 5"/>
            <p:cNvSpPr/>
            <p:nvPr/>
          </p:nvSpPr>
          <p:spPr>
            <a:xfrm>
              <a:off x="3733800" y="1752600"/>
              <a:ext cx="4343400" cy="3886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392904" y="3842072"/>
            <a:ext cx="601580" cy="653728"/>
            <a:chOff x="3392904" y="3842072"/>
            <a:chExt cx="601580" cy="653728"/>
          </a:xfrm>
          <a:solidFill>
            <a:schemeClr val="accent3">
              <a:lumMod val="75000"/>
            </a:schemeClr>
          </a:solidFill>
        </p:grpSpPr>
        <p:sp>
          <p:nvSpPr>
            <p:cNvPr id="47" name="Rectangle 46"/>
            <p:cNvSpPr/>
            <p:nvPr/>
          </p:nvSpPr>
          <p:spPr>
            <a:xfrm>
              <a:off x="3781926" y="4062298"/>
              <a:ext cx="212558" cy="20490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581400" y="3842072"/>
              <a:ext cx="212558" cy="2202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81400" y="4275574"/>
              <a:ext cx="212558" cy="2202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392904" y="4046974"/>
              <a:ext cx="200528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600200" y="2145268"/>
            <a:ext cx="2299568" cy="2186464"/>
            <a:chOff x="1600200" y="2145268"/>
            <a:chExt cx="2299568" cy="2186464"/>
          </a:xfrm>
        </p:grpSpPr>
        <p:sp>
          <p:nvSpPr>
            <p:cNvPr id="46" name="Rectangle 45"/>
            <p:cNvSpPr/>
            <p:nvPr/>
          </p:nvSpPr>
          <p:spPr>
            <a:xfrm>
              <a:off x="3581400" y="4062298"/>
              <a:ext cx="200526" cy="2049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</a:t>
              </a:r>
            </a:p>
          </p:txBody>
        </p:sp>
        <p:cxnSp>
          <p:nvCxnSpPr>
            <p:cNvPr id="54" name="Straight Connector 53"/>
            <p:cNvCxnSpPr>
              <a:endCxn id="51" idx="3"/>
            </p:cNvCxnSpPr>
            <p:nvPr/>
          </p:nvCxnSpPr>
          <p:spPr>
            <a:xfrm>
              <a:off x="1828800" y="4161274"/>
              <a:ext cx="17646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46" idx="0"/>
            </p:cNvCxnSpPr>
            <p:nvPr/>
          </p:nvCxnSpPr>
          <p:spPr>
            <a:xfrm>
              <a:off x="3681663" y="2426732"/>
              <a:ext cx="0" cy="16355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600200" y="3962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962400"/>
                  <a:ext cx="3225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572434" y="2145268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2434" y="2145268"/>
                  <a:ext cx="32733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4074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3352800" y="3807023"/>
            <a:ext cx="748408" cy="764977"/>
            <a:chOff x="3352800" y="3807023"/>
            <a:chExt cx="748408" cy="764977"/>
          </a:xfrm>
        </p:grpSpPr>
        <p:sp>
          <p:nvSpPr>
            <p:cNvPr id="26" name="TextBox 25"/>
            <p:cNvSpPr txBox="1"/>
            <p:nvPr/>
          </p:nvSpPr>
          <p:spPr>
            <a:xfrm>
              <a:off x="3533962" y="4035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33800" y="40356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52800" y="4035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18792" y="42642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99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505200" y="3807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31</a:t>
              </a:r>
            </a:p>
          </p:txBody>
        </p:sp>
      </p:grpSp>
      <p:sp>
        <p:nvSpPr>
          <p:cNvPr id="59" name="Down Ribbon 58"/>
          <p:cNvSpPr/>
          <p:nvPr/>
        </p:nvSpPr>
        <p:spPr>
          <a:xfrm>
            <a:off x="6553200" y="4375401"/>
            <a:ext cx="2438400" cy="806199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Yes. After all, </a:t>
            </a:r>
            <a:r>
              <a:rPr lang="en-US" sz="1600" b="1" dirty="0">
                <a:solidFill>
                  <a:schemeClr val="tx1"/>
                </a:solidFill>
              </a:rPr>
              <a:t>global minima</a:t>
            </a:r>
            <a:r>
              <a:rPr lang="en-US" sz="1600" dirty="0">
                <a:solidFill>
                  <a:schemeClr val="tx1"/>
                </a:solidFill>
              </a:rPr>
              <a:t> is also a </a:t>
            </a:r>
            <a:r>
              <a:rPr lang="en-US" sz="1600" b="1" dirty="0">
                <a:solidFill>
                  <a:srgbClr val="7030A0"/>
                </a:solidFill>
              </a:rPr>
              <a:t>local minima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0" name="Cloud Callout 59"/>
          <p:cNvSpPr/>
          <p:nvPr/>
        </p:nvSpPr>
        <p:spPr>
          <a:xfrm>
            <a:off x="6553200" y="3112351"/>
            <a:ext cx="2438400" cy="1002449"/>
          </a:xfrm>
          <a:prstGeom prst="cloudCallout">
            <a:avLst>
              <a:gd name="adj1" fmla="val 47307"/>
              <a:gd name="adj2" fmla="val 5582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Does a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b="1" dirty="0">
                <a:solidFill>
                  <a:srgbClr val="7030A0"/>
                </a:solidFill>
              </a:rPr>
              <a:t>local minima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exist always 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76EBCB-E17A-9FB8-AAC5-23FB57561847}"/>
              </a:ext>
            </a:extLst>
          </p:cNvPr>
          <p:cNvSpPr/>
          <p:nvPr/>
        </p:nvSpPr>
        <p:spPr>
          <a:xfrm>
            <a:off x="1937084" y="1414168"/>
            <a:ext cx="1935524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8410C48-3CD1-9B52-1187-243B00BD4E86}"/>
              </a:ext>
            </a:extLst>
          </p:cNvPr>
          <p:cNvSpPr/>
          <p:nvPr/>
        </p:nvSpPr>
        <p:spPr>
          <a:xfrm>
            <a:off x="3872608" y="1463443"/>
            <a:ext cx="2680592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37E22EC-6AAD-6981-3972-8013FB033024}"/>
              </a:ext>
            </a:extLst>
          </p:cNvPr>
          <p:cNvSpPr/>
          <p:nvPr/>
        </p:nvSpPr>
        <p:spPr>
          <a:xfrm>
            <a:off x="3055240" y="1819841"/>
            <a:ext cx="4183753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C2F9ABD-F18E-3AF0-7751-DD058866F836}"/>
              </a:ext>
            </a:extLst>
          </p:cNvPr>
          <p:cNvSpPr txBox="1"/>
          <p:nvPr/>
        </p:nvSpPr>
        <p:spPr>
          <a:xfrm>
            <a:off x="2560933" y="191869"/>
            <a:ext cx="4591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Local minima </a:t>
            </a:r>
            <a:r>
              <a:rPr lang="en-US" sz="3600" b="1" dirty="0"/>
              <a:t>in a GRID</a:t>
            </a:r>
            <a:endParaRPr lang="en-IN" sz="3600" b="1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CC3A13F-FEEE-2FF5-3969-695E1FA5B4D2}"/>
              </a:ext>
            </a:extLst>
          </p:cNvPr>
          <p:cNvSpPr/>
          <p:nvPr/>
        </p:nvSpPr>
        <p:spPr>
          <a:xfrm>
            <a:off x="5193632" y="2615817"/>
            <a:ext cx="200526" cy="2049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49F1463-A75F-901F-052A-CDD000B6C7D2}"/>
              </a:ext>
            </a:extLst>
          </p:cNvPr>
          <p:cNvSpPr/>
          <p:nvPr/>
        </p:nvSpPr>
        <p:spPr>
          <a:xfrm>
            <a:off x="5398200" y="2625528"/>
            <a:ext cx="200526" cy="204902"/>
          </a:xfrm>
          <a:prstGeom prst="rect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44957CC-B0A5-7359-4B54-8D0D3FB0709C}"/>
              </a:ext>
            </a:extLst>
          </p:cNvPr>
          <p:cNvSpPr/>
          <p:nvPr/>
        </p:nvSpPr>
        <p:spPr>
          <a:xfrm>
            <a:off x="4973054" y="2618186"/>
            <a:ext cx="200526" cy="204902"/>
          </a:xfrm>
          <a:prstGeom prst="rect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B373C3E-F1DD-55DE-8277-38AA22991524}"/>
              </a:ext>
            </a:extLst>
          </p:cNvPr>
          <p:cNvSpPr/>
          <p:nvPr/>
        </p:nvSpPr>
        <p:spPr>
          <a:xfrm>
            <a:off x="5186391" y="2823208"/>
            <a:ext cx="200526" cy="204902"/>
          </a:xfrm>
          <a:prstGeom prst="rect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8C38A54-B534-4126-2E21-C79DA1A8968B}"/>
              </a:ext>
            </a:extLst>
          </p:cNvPr>
          <p:cNvSpPr/>
          <p:nvPr/>
        </p:nvSpPr>
        <p:spPr>
          <a:xfrm>
            <a:off x="2585175" y="2617453"/>
            <a:ext cx="200526" cy="2049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3876A64-0086-ECED-DE65-A1F5905D1C4C}"/>
              </a:ext>
            </a:extLst>
          </p:cNvPr>
          <p:cNvSpPr/>
          <p:nvPr/>
        </p:nvSpPr>
        <p:spPr>
          <a:xfrm>
            <a:off x="2795338" y="2607087"/>
            <a:ext cx="200526" cy="204902"/>
          </a:xfrm>
          <a:prstGeom prst="rect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716DC8A-EE22-EC0A-1146-E0E87F72232F}"/>
              </a:ext>
            </a:extLst>
          </p:cNvPr>
          <p:cNvSpPr/>
          <p:nvPr/>
        </p:nvSpPr>
        <p:spPr>
          <a:xfrm>
            <a:off x="2601216" y="2796555"/>
            <a:ext cx="200526" cy="204902"/>
          </a:xfrm>
          <a:prstGeom prst="rect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17615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9" grpId="0" animBg="1"/>
      <p:bldP spid="60" grpId="0" animBg="1"/>
      <p:bldP spid="33" grpId="0" animBg="1"/>
      <p:bldP spid="44" grpId="0" animBg="1"/>
      <p:bldP spid="45" grpId="0" animBg="1"/>
      <p:bldP spid="66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Max-sum subarray </a:t>
            </a:r>
            <a:r>
              <a:rPr lang="en-US" sz="3600" b="1" dirty="0"/>
              <a:t>problem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Given an array </a:t>
                </a:r>
                <a:r>
                  <a:rPr lang="en-US" sz="2000" b="1" dirty="0"/>
                  <a:t>A</a:t>
                </a:r>
                <a:r>
                  <a:rPr lang="en-US" sz="2000" dirty="0"/>
                  <a:t> storing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numbers, </a:t>
                </a:r>
              </a:p>
              <a:p>
                <a:pPr marL="0" indent="0">
                  <a:buNone/>
                </a:pPr>
                <a:r>
                  <a:rPr lang="en-US" sz="2000" dirty="0"/>
                  <a:t>find its </a:t>
                </a:r>
                <a:r>
                  <a:rPr lang="en-US" sz="2000" b="1" dirty="0" err="1"/>
                  <a:t>subarray</a:t>
                </a:r>
                <a:r>
                  <a:rPr lang="en-US" sz="2000" dirty="0"/>
                  <a:t> the sum of whose elements is maximum.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48068" y="3581400"/>
            <a:ext cx="5604855" cy="584775"/>
            <a:chOff x="1548068" y="4038600"/>
            <a:chExt cx="5604855" cy="584775"/>
          </a:xfrm>
        </p:grpSpPr>
        <p:grpSp>
          <p:nvGrpSpPr>
            <p:cNvPr id="6" name="Group 5"/>
            <p:cNvGrpSpPr/>
            <p:nvPr/>
          </p:nvGrpSpPr>
          <p:grpSpPr>
            <a:xfrm>
              <a:off x="2133600" y="4114800"/>
              <a:ext cx="5019323" cy="381000"/>
              <a:chOff x="2651567" y="3886200"/>
              <a:chExt cx="5019323" cy="381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667000" y="3886200"/>
                <a:ext cx="4876800" cy="3810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4800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886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95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191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971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276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581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239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934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5105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410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715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019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324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629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651567" y="3897868"/>
                <a:ext cx="5019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   -5   3   8   2    -4   9   -6   3   -2  -8   3   -5   1    7   -9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548068" y="4038600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A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4227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00800" y="2895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94314" y="43550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-2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43199" y="4114800"/>
            <a:ext cx="1539433" cy="597932"/>
            <a:chOff x="2743199" y="4114800"/>
            <a:chExt cx="1539433" cy="597932"/>
          </a:xfrm>
        </p:grpSpPr>
        <p:sp>
          <p:nvSpPr>
            <p:cNvPr id="25" name="Right Brace 24"/>
            <p:cNvSpPr/>
            <p:nvPr/>
          </p:nvSpPr>
          <p:spPr>
            <a:xfrm rot="5400000">
              <a:off x="3360516" y="3497483"/>
              <a:ext cx="304800" cy="1539433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76600" y="4343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18</a:t>
              </a:r>
            </a:p>
          </p:txBody>
        </p:sp>
      </p:grpSp>
      <p:sp>
        <p:nvSpPr>
          <p:cNvPr id="37" name="Right Brace 36"/>
          <p:cNvSpPr/>
          <p:nvPr/>
        </p:nvSpPr>
        <p:spPr>
          <a:xfrm rot="16200000">
            <a:off x="4435034" y="2819400"/>
            <a:ext cx="304802" cy="1219198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8" name="Right Brace 37"/>
          <p:cNvSpPr/>
          <p:nvPr/>
        </p:nvSpPr>
        <p:spPr>
          <a:xfrm rot="16200000">
            <a:off x="6426930" y="3265907"/>
            <a:ext cx="304798" cy="326188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9" name="Right Brace 38"/>
          <p:cNvSpPr/>
          <p:nvPr/>
        </p:nvSpPr>
        <p:spPr>
          <a:xfrm rot="5400000">
            <a:off x="5806632" y="3505201"/>
            <a:ext cx="304802" cy="1524000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AD550F-6023-FB69-6C25-DE6F130C4202}"/>
              </a:ext>
            </a:extLst>
          </p:cNvPr>
          <p:cNvSpPr/>
          <p:nvPr/>
        </p:nvSpPr>
        <p:spPr>
          <a:xfrm>
            <a:off x="2247900" y="1981200"/>
            <a:ext cx="4454586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84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9" grpId="0"/>
      <p:bldP spid="30" grpId="0"/>
      <p:bldP spid="31" grpId="0"/>
      <p:bldP spid="37" grpId="0" animBg="1"/>
      <p:bldP spid="38" grpId="0" animBg="1"/>
      <p:bldP spid="39" grpId="0" animBg="1"/>
      <p:bldP spid="2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:r>
                  <a:rPr lang="en-US" sz="2000" dirty="0"/>
                  <a:t>Given a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×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grid storing </a:t>
                </a:r>
                <a:r>
                  <a:rPr lang="en-US" sz="2000" u="sng" dirty="0">
                    <a:solidFill>
                      <a:srgbClr val="C00000"/>
                    </a:solidFill>
                  </a:rPr>
                  <a:t>distinct</a:t>
                </a:r>
                <a:r>
                  <a:rPr lang="en-US" sz="2000" dirty="0"/>
                  <a:t> numbers, output </a:t>
                </a:r>
                <a:r>
                  <a:rPr lang="en-US" sz="2000" u="sng" dirty="0">
                    <a:solidFill>
                      <a:srgbClr val="C00000"/>
                    </a:solidFill>
                  </a:rPr>
                  <a:t>any</a:t>
                </a:r>
                <a:r>
                  <a:rPr lang="en-US" sz="2000" dirty="0"/>
                  <a:t> local </a:t>
                </a:r>
              </a:p>
              <a:p>
                <a:pPr marL="0" indent="0">
                  <a:buNone/>
                </a:pPr>
                <a:r>
                  <a:rPr lang="en-US" sz="2000" dirty="0"/>
                  <a:t>minima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590800"/>
            <a:ext cx="3810000" cy="3505200"/>
            <a:chOff x="3733800" y="1728216"/>
            <a:chExt cx="4343400" cy="3910584"/>
          </a:xfrm>
        </p:grpSpPr>
        <p:sp>
          <p:nvSpPr>
            <p:cNvPr id="6" name="Rectangle 5"/>
            <p:cNvSpPr/>
            <p:nvPr/>
          </p:nvSpPr>
          <p:spPr>
            <a:xfrm>
              <a:off x="3733800" y="1752600"/>
              <a:ext cx="4343400" cy="3886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392904" y="3842072"/>
            <a:ext cx="601580" cy="653728"/>
            <a:chOff x="3392904" y="3842072"/>
            <a:chExt cx="601580" cy="653728"/>
          </a:xfrm>
          <a:solidFill>
            <a:schemeClr val="accent3">
              <a:lumMod val="75000"/>
            </a:schemeClr>
          </a:solidFill>
        </p:grpSpPr>
        <p:sp>
          <p:nvSpPr>
            <p:cNvPr id="47" name="Rectangle 46"/>
            <p:cNvSpPr/>
            <p:nvPr/>
          </p:nvSpPr>
          <p:spPr>
            <a:xfrm>
              <a:off x="3781926" y="4062298"/>
              <a:ext cx="212558" cy="20490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581400" y="3842072"/>
              <a:ext cx="212558" cy="2202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81400" y="4275574"/>
              <a:ext cx="212558" cy="2202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392904" y="4046974"/>
              <a:ext cx="200528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600200" y="2057400"/>
            <a:ext cx="2299568" cy="2274332"/>
            <a:chOff x="1600200" y="2057400"/>
            <a:chExt cx="2299568" cy="2274332"/>
          </a:xfrm>
        </p:grpSpPr>
        <p:sp>
          <p:nvSpPr>
            <p:cNvPr id="46" name="Rectangle 45"/>
            <p:cNvSpPr/>
            <p:nvPr/>
          </p:nvSpPr>
          <p:spPr>
            <a:xfrm>
              <a:off x="3581400" y="4062298"/>
              <a:ext cx="200526" cy="2049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</a:t>
              </a:r>
            </a:p>
          </p:txBody>
        </p:sp>
        <p:cxnSp>
          <p:nvCxnSpPr>
            <p:cNvPr id="54" name="Straight Connector 53"/>
            <p:cNvCxnSpPr>
              <a:endCxn id="51" idx="3"/>
            </p:cNvCxnSpPr>
            <p:nvPr/>
          </p:nvCxnSpPr>
          <p:spPr>
            <a:xfrm>
              <a:off x="1828800" y="4161274"/>
              <a:ext cx="17646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46" idx="0"/>
            </p:cNvCxnSpPr>
            <p:nvPr/>
          </p:nvCxnSpPr>
          <p:spPr>
            <a:xfrm>
              <a:off x="3681663" y="2426732"/>
              <a:ext cx="0" cy="16355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600200" y="3962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962400"/>
                  <a:ext cx="3225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572434" y="2057400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2434" y="2057400"/>
                  <a:ext cx="32733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074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3352800" y="3807023"/>
            <a:ext cx="748408" cy="764977"/>
            <a:chOff x="3352800" y="3807023"/>
            <a:chExt cx="748408" cy="764977"/>
          </a:xfrm>
        </p:grpSpPr>
        <p:sp>
          <p:nvSpPr>
            <p:cNvPr id="26" name="TextBox 25"/>
            <p:cNvSpPr txBox="1"/>
            <p:nvPr/>
          </p:nvSpPr>
          <p:spPr>
            <a:xfrm>
              <a:off x="3533962" y="4035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33800" y="40356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52800" y="4035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18792" y="42642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99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505200" y="3807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31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F5286B3-D65E-B3E6-9A40-3F29CC201C6C}"/>
              </a:ext>
            </a:extLst>
          </p:cNvPr>
          <p:cNvSpPr/>
          <p:nvPr/>
        </p:nvSpPr>
        <p:spPr>
          <a:xfrm>
            <a:off x="1761462" y="1651635"/>
            <a:ext cx="1920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CF14320-4F93-BD42-386B-E3228862AA2D}"/>
              </a:ext>
            </a:extLst>
          </p:cNvPr>
          <p:cNvSpPr/>
          <p:nvPr/>
        </p:nvSpPr>
        <p:spPr>
          <a:xfrm>
            <a:off x="3671980" y="1676400"/>
            <a:ext cx="2652619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1990B44-D443-74AA-C255-9A4278072CB6}"/>
              </a:ext>
            </a:extLst>
          </p:cNvPr>
          <p:cNvSpPr/>
          <p:nvPr/>
        </p:nvSpPr>
        <p:spPr>
          <a:xfrm>
            <a:off x="6293690" y="1710313"/>
            <a:ext cx="2652619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540196-D285-DD1D-4CF6-514467919A62}"/>
              </a:ext>
            </a:extLst>
          </p:cNvPr>
          <p:cNvSpPr txBox="1"/>
          <p:nvPr/>
        </p:nvSpPr>
        <p:spPr>
          <a:xfrm>
            <a:off x="2560933" y="191869"/>
            <a:ext cx="4591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Local minima </a:t>
            </a:r>
            <a:r>
              <a:rPr lang="en-US" sz="3600" b="1" dirty="0"/>
              <a:t>in a GRID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82552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3" grpId="0" animBg="1"/>
      <p:bldP spid="44" grpId="0" animBg="1"/>
      <p:bldP spid="4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Using </a:t>
            </a:r>
            <a:r>
              <a:rPr lang="en-US" sz="3200" b="1" dirty="0">
                <a:solidFill>
                  <a:srgbClr val="7030A0"/>
                </a:solidFill>
              </a:rPr>
              <a:t>common sense</a:t>
            </a:r>
            <a:r>
              <a:rPr lang="en-US" sz="3200" b="1" dirty="0"/>
              <a:t> principles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There are some simple but very fundamental principles </a:t>
            </a:r>
          </a:p>
          <a:p>
            <a:pPr marL="0" indent="0">
              <a:buNone/>
            </a:pPr>
            <a:r>
              <a:rPr lang="en-US" sz="2000" dirty="0"/>
              <a:t>       which are not restricted/confined to a specific stream of science/philosophy. </a:t>
            </a:r>
          </a:p>
          <a:p>
            <a:endParaRPr lang="en-US" sz="2000" dirty="0"/>
          </a:p>
          <a:p>
            <a:r>
              <a:rPr lang="en-US" sz="2000" dirty="0"/>
              <a:t>These principles, which we  usually learn as common sense, </a:t>
            </a:r>
          </a:p>
          <a:p>
            <a:pPr marL="0" indent="0">
              <a:buNone/>
            </a:pPr>
            <a:r>
              <a:rPr lang="en-US" sz="2000" dirty="0"/>
              <a:t>       can be used in so many diverse areas of human life. </a:t>
            </a:r>
          </a:p>
          <a:p>
            <a:endParaRPr lang="en-US" sz="2000" dirty="0"/>
          </a:p>
          <a:p>
            <a:r>
              <a:rPr lang="en-US" sz="2000" dirty="0"/>
              <a:t>For the current problem of local minima, </a:t>
            </a:r>
          </a:p>
          <a:p>
            <a:pPr marL="0" indent="0">
              <a:buNone/>
            </a:pPr>
            <a:r>
              <a:rPr lang="en-US" sz="2000" dirty="0"/>
              <a:t>      we shall use two such simple principles.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</a:rPr>
              <a:t>This should convince you that designing algorithm </a:t>
            </a:r>
            <a:r>
              <a:rPr lang="en-US" sz="1800" u="sng" dirty="0">
                <a:solidFill>
                  <a:srgbClr val="002060"/>
                </a:solidFill>
              </a:rPr>
              <a:t>does not require</a:t>
            </a:r>
            <a:r>
              <a:rPr lang="en-US" sz="1800" dirty="0">
                <a:solidFill>
                  <a:srgbClr val="002060"/>
                </a:solidFill>
              </a:rPr>
              <a:t> any thing </a:t>
            </a:r>
            <a:r>
              <a:rPr lang="en-US" sz="1800" b="1" dirty="0">
                <a:solidFill>
                  <a:srgbClr val="002060"/>
                </a:solidFill>
              </a:rPr>
              <a:t>magical</a:t>
            </a:r>
            <a:r>
              <a:rPr lang="en-US" sz="1800" dirty="0">
                <a:solidFill>
                  <a:srgbClr val="002060"/>
                </a:solidFill>
              </a:rPr>
              <a:t>  </a:t>
            </a:r>
            <a:r>
              <a:rPr lang="en-US" sz="1800" dirty="0">
                <a:solidFill>
                  <a:srgbClr val="002060"/>
                </a:solidFill>
                <a:sym typeface="Wingdings" pitchFamily="2" charset="2"/>
              </a:rPr>
              <a:t></a:t>
            </a:r>
            <a:r>
              <a:rPr lang="en-US" sz="1800" dirty="0">
                <a:solidFill>
                  <a:srgbClr val="002060"/>
                </a:solidFill>
              </a:rPr>
              <a:t>!</a:t>
            </a:r>
            <a:endParaRPr lang="en-IN" sz="18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8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7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Two simple principles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Respect every </a:t>
            </a:r>
            <a:r>
              <a:rPr lang="en-US" sz="2400" b="1" dirty="0">
                <a:solidFill>
                  <a:srgbClr val="0070C0"/>
                </a:solidFill>
              </a:rPr>
              <a:t>new idea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Principle of </a:t>
            </a:r>
            <a:r>
              <a:rPr lang="en-US" sz="2400" b="1" dirty="0">
                <a:solidFill>
                  <a:srgbClr val="006C31"/>
                </a:solidFill>
              </a:rPr>
              <a:t>simplification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55C86F-A3EC-704C-BFE3-84F2EAAF6FA2}"/>
              </a:ext>
            </a:extLst>
          </p:cNvPr>
          <p:cNvSpPr txBox="1"/>
          <p:nvPr/>
        </p:nvSpPr>
        <p:spPr>
          <a:xfrm>
            <a:off x="3962400" y="2514600"/>
            <a:ext cx="419935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even if it does not solve a problem finally.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CC327-CBAE-8F4C-BECE-0DD950A972BF}"/>
              </a:ext>
            </a:extLst>
          </p:cNvPr>
          <p:cNvSpPr txBox="1"/>
          <p:nvPr/>
        </p:nvSpPr>
        <p:spPr>
          <a:xfrm>
            <a:off x="611445" y="4340167"/>
            <a:ext cx="5941755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If you find a problem difficult, </a:t>
            </a:r>
          </a:p>
          <a:p>
            <a:pPr>
              <a:buFont typeface="Wingdings"/>
              <a:buChar char="è"/>
            </a:pPr>
            <a:r>
              <a:rPr lang="en-US" dirty="0">
                <a:solidFill>
                  <a:srgbClr val="002060"/>
                </a:solidFill>
              </a:rPr>
              <a:t>Try to solve its simpler version,  and then …</a:t>
            </a:r>
          </a:p>
          <a:p>
            <a:pPr>
              <a:buFont typeface="Wingdings"/>
              <a:buChar char="è"/>
            </a:pPr>
            <a:r>
              <a:rPr lang="en-US" dirty="0">
                <a:solidFill>
                  <a:srgbClr val="002060"/>
                </a:solidFill>
              </a:rPr>
              <a:t>Try to extend this solution to the original (difficult) version.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9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uiExpand="1" build="allAtOnce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A new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Repeat</a:t>
            </a:r>
            <a:r>
              <a:rPr lang="en-US" sz="1800" dirty="0"/>
              <a:t> : </a:t>
            </a:r>
            <a:r>
              <a:rPr lang="en-US" sz="1800" i="1" dirty="0"/>
              <a:t>if current entry is not local minima, explore the neighbor storing smaller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590800"/>
            <a:ext cx="3810000" cy="3505200"/>
            <a:chOff x="3733800" y="1728216"/>
            <a:chExt cx="4343400" cy="3910584"/>
          </a:xfrm>
        </p:grpSpPr>
        <p:sp>
          <p:nvSpPr>
            <p:cNvPr id="6" name="Rectangle 5"/>
            <p:cNvSpPr/>
            <p:nvPr/>
          </p:nvSpPr>
          <p:spPr>
            <a:xfrm>
              <a:off x="3733800" y="1752600"/>
              <a:ext cx="4343400" cy="3886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1600200" y="2057400"/>
            <a:ext cx="2297131" cy="2274332"/>
            <a:chOff x="1600200" y="2057400"/>
            <a:chExt cx="2297131" cy="2274332"/>
          </a:xfrm>
        </p:grpSpPr>
        <p:sp>
          <p:nvSpPr>
            <p:cNvPr id="82" name="Rectangle 81"/>
            <p:cNvSpPr/>
            <p:nvPr/>
          </p:nvSpPr>
          <p:spPr>
            <a:xfrm>
              <a:off x="3585410" y="4046974"/>
              <a:ext cx="200526" cy="2049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1828800" y="4161274"/>
              <a:ext cx="17646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endCxn id="82" idx="0"/>
            </p:cNvCxnSpPr>
            <p:nvPr/>
          </p:nvCxnSpPr>
          <p:spPr>
            <a:xfrm>
              <a:off x="3685673" y="2411408"/>
              <a:ext cx="0" cy="16355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1600200" y="3962400"/>
                  <a:ext cx="318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962400"/>
                  <a:ext cx="318613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3572434" y="2057400"/>
                  <a:ext cx="324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2434" y="2057400"/>
                  <a:ext cx="32489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8" name="Straight Arrow Connector 87"/>
          <p:cNvCxnSpPr/>
          <p:nvPr/>
        </p:nvCxnSpPr>
        <p:spPr>
          <a:xfrm>
            <a:off x="3695700" y="4159415"/>
            <a:ext cx="1905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924300" y="4800600"/>
            <a:ext cx="1905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4152900" y="4800600"/>
            <a:ext cx="1905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3886200" y="4192841"/>
            <a:ext cx="0" cy="22675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3886200" y="4419600"/>
            <a:ext cx="0" cy="22675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886200" y="4572000"/>
            <a:ext cx="0" cy="22675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5BEA0669-A920-42A0-E268-01E54CA65ADB}"/>
              </a:ext>
            </a:extLst>
          </p:cNvPr>
          <p:cNvSpPr/>
          <p:nvPr/>
        </p:nvSpPr>
        <p:spPr>
          <a:xfrm>
            <a:off x="4638594" y="1534928"/>
            <a:ext cx="4124405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13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1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A new approach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Explore</a:t>
            </a:r>
            <a:r>
              <a:rPr lang="en-US" sz="1800" b="1" dirty="0">
                <a:solidFill>
                  <a:srgbClr val="00206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800" dirty="0"/>
              <a:t>{     Let </a:t>
            </a:r>
            <a:r>
              <a:rPr lang="en-US" sz="1800" dirty="0">
                <a:solidFill>
                  <a:srgbClr val="0070C0"/>
                </a:solidFill>
              </a:rPr>
              <a:t>c</a:t>
            </a:r>
            <a:r>
              <a:rPr lang="en-US" sz="1800" dirty="0"/>
              <a:t> be any entry to start with;</a:t>
            </a:r>
          </a:p>
          <a:p>
            <a:pPr marL="0" indent="0">
              <a:buNone/>
            </a:pPr>
            <a:r>
              <a:rPr lang="en-US" sz="1800" dirty="0"/>
              <a:t>       </a:t>
            </a:r>
            <a:r>
              <a:rPr lang="en-US" sz="1800" b="1" dirty="0"/>
              <a:t>While(</a:t>
            </a:r>
            <a:r>
              <a:rPr lang="en-US" sz="1800" dirty="0">
                <a:solidFill>
                  <a:srgbClr val="0070C0"/>
                </a:solidFill>
              </a:rPr>
              <a:t>c</a:t>
            </a:r>
            <a:r>
              <a:rPr lang="en-US" sz="1800" dirty="0"/>
              <a:t> is not a local minima</a:t>
            </a:r>
            <a:r>
              <a:rPr lang="en-US" sz="1800" b="1" dirty="0"/>
              <a:t>)</a:t>
            </a:r>
          </a:p>
          <a:p>
            <a:pPr marL="0" indent="0">
              <a:buNone/>
            </a:pPr>
            <a:r>
              <a:rPr lang="en-US" sz="1800" dirty="0"/>
              <a:t>       {  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>
                <a:solidFill>
                  <a:srgbClr val="0070C0"/>
                </a:solidFill>
              </a:rPr>
              <a:t>c</a:t>
            </a:r>
            <a:r>
              <a:rPr lang="en-US" sz="1800" dirty="0"/>
              <a:t> </a:t>
            </a:r>
            <a:r>
              <a:rPr lang="en-US" sz="1800" dirty="0">
                <a:sym typeface="Wingdings" pitchFamily="2" charset="2"/>
              </a:rPr>
              <a:t> a </a:t>
            </a:r>
            <a:r>
              <a:rPr lang="en-US" sz="1800" dirty="0">
                <a:solidFill>
                  <a:srgbClr val="7030A0"/>
                </a:solidFill>
                <a:sym typeface="Wingdings" pitchFamily="2" charset="2"/>
              </a:rPr>
              <a:t>neighbor</a:t>
            </a:r>
            <a:r>
              <a:rPr lang="en-US" sz="1800" dirty="0">
                <a:sym typeface="Wingdings" pitchFamily="2" charset="2"/>
              </a:rPr>
              <a:t> of </a:t>
            </a:r>
            <a:r>
              <a:rPr lang="en-US" sz="1800" dirty="0">
                <a:solidFill>
                  <a:srgbClr val="0070C0"/>
                </a:solidFill>
                <a:sym typeface="Wingdings" pitchFamily="2" charset="2"/>
              </a:rPr>
              <a:t>c</a:t>
            </a:r>
            <a:r>
              <a:rPr lang="en-US" sz="1800" dirty="0">
                <a:sym typeface="Wingdings" pitchFamily="2" charset="2"/>
              </a:rPr>
              <a:t> storing </a:t>
            </a:r>
            <a:r>
              <a:rPr lang="en-US" sz="1800" u="sng" dirty="0">
                <a:sym typeface="Wingdings" pitchFamily="2" charset="2"/>
              </a:rPr>
              <a:t>smaller value</a:t>
            </a:r>
          </a:p>
          <a:p>
            <a:pPr marL="0" indent="0">
              <a:buNone/>
            </a:pPr>
            <a:r>
              <a:rPr lang="en-US" sz="1800" dirty="0"/>
              <a:t>       }</a:t>
            </a:r>
          </a:p>
          <a:p>
            <a:pPr marL="0" indent="0">
              <a:buNone/>
            </a:pPr>
            <a:r>
              <a:rPr lang="en-US" sz="1800" dirty="0"/>
              <a:t>       return </a:t>
            </a:r>
            <a:r>
              <a:rPr lang="en-US" sz="1800" dirty="0">
                <a:solidFill>
                  <a:srgbClr val="0070C0"/>
                </a:solidFill>
              </a:rPr>
              <a:t>c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</a:t>
            </a:r>
            <a:r>
              <a:rPr lang="en-US" sz="2000" dirty="0"/>
              <a:t>: What is the proof of correctness of </a:t>
            </a:r>
            <a:r>
              <a:rPr lang="en-US" sz="2000" b="1" dirty="0">
                <a:solidFill>
                  <a:srgbClr val="7030A0"/>
                </a:solidFill>
              </a:rPr>
              <a:t>Explore </a:t>
            </a:r>
            <a:r>
              <a:rPr lang="en-US" sz="2000" dirty="0"/>
              <a:t>?</a:t>
            </a:r>
          </a:p>
          <a:p>
            <a:pPr marL="0" indent="0">
              <a:buNone/>
            </a:pPr>
            <a:r>
              <a:rPr lang="en-US" sz="2000" dirty="0"/>
              <a:t>Answer: 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</a:t>
            </a:r>
            <a:r>
              <a:rPr lang="en-US" sz="2000" dirty="0"/>
              <a:t>It suffices if we can prove that </a:t>
            </a:r>
            <a:r>
              <a:rPr lang="en-US" sz="2000" b="1" dirty="0"/>
              <a:t>While </a:t>
            </a:r>
            <a:r>
              <a:rPr lang="en-US" sz="2000" dirty="0"/>
              <a:t>loop eventually terminates.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Indeed, the loop terminates since </a:t>
            </a:r>
            <a:r>
              <a:rPr lang="en-US" sz="2000" b="1" dirty="0">
                <a:sym typeface="Wingdings" pitchFamily="2" charset="2"/>
              </a:rPr>
              <a:t>we never visit a cell twice</a:t>
            </a:r>
            <a:r>
              <a:rPr lang="en-US" sz="2000" dirty="0">
                <a:sym typeface="Wingdings" pitchFamily="2" charset="2"/>
              </a:rPr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4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A new approach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</a:rPr>
              <a:t>Explore()</a:t>
            </a:r>
          </a:p>
          <a:p>
            <a:pPr marL="0" indent="0">
              <a:buNone/>
            </a:pPr>
            <a:r>
              <a:rPr lang="en-US" sz="1800" dirty="0"/>
              <a:t>{     Let </a:t>
            </a:r>
            <a:r>
              <a:rPr lang="en-US" sz="1800" dirty="0">
                <a:solidFill>
                  <a:srgbClr val="0070C0"/>
                </a:solidFill>
              </a:rPr>
              <a:t>c</a:t>
            </a:r>
            <a:r>
              <a:rPr lang="en-US" sz="1800" dirty="0"/>
              <a:t> be any entry to start with;</a:t>
            </a:r>
          </a:p>
          <a:p>
            <a:pPr marL="0" indent="0">
              <a:buNone/>
            </a:pPr>
            <a:r>
              <a:rPr lang="en-US" sz="1800" dirty="0"/>
              <a:t>       </a:t>
            </a:r>
            <a:r>
              <a:rPr lang="en-US" sz="1800" b="1" dirty="0"/>
              <a:t>While(</a:t>
            </a:r>
            <a:r>
              <a:rPr lang="en-US" sz="1800" dirty="0">
                <a:solidFill>
                  <a:srgbClr val="0070C0"/>
                </a:solidFill>
              </a:rPr>
              <a:t>c</a:t>
            </a:r>
            <a:r>
              <a:rPr lang="en-US" sz="1800" dirty="0"/>
              <a:t> is not a local minima</a:t>
            </a:r>
            <a:r>
              <a:rPr lang="en-US" sz="1800" b="1" dirty="0"/>
              <a:t>)</a:t>
            </a:r>
          </a:p>
          <a:p>
            <a:pPr marL="0" indent="0">
              <a:buNone/>
            </a:pPr>
            <a:r>
              <a:rPr lang="en-US" sz="1800" dirty="0"/>
              <a:t>       {  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>
                <a:solidFill>
                  <a:srgbClr val="0070C0"/>
                </a:solidFill>
              </a:rPr>
              <a:t>c</a:t>
            </a:r>
            <a:r>
              <a:rPr lang="en-US" sz="1800" dirty="0"/>
              <a:t> </a:t>
            </a:r>
            <a:r>
              <a:rPr lang="en-US" sz="1800" dirty="0">
                <a:sym typeface="Wingdings" pitchFamily="2" charset="2"/>
              </a:rPr>
              <a:t> a </a:t>
            </a:r>
            <a:r>
              <a:rPr lang="en-US" sz="1800" dirty="0">
                <a:solidFill>
                  <a:srgbClr val="7030A0"/>
                </a:solidFill>
                <a:sym typeface="Wingdings" pitchFamily="2" charset="2"/>
              </a:rPr>
              <a:t>neighbor</a:t>
            </a:r>
            <a:r>
              <a:rPr lang="en-US" sz="1800" dirty="0">
                <a:sym typeface="Wingdings" pitchFamily="2" charset="2"/>
              </a:rPr>
              <a:t> of </a:t>
            </a:r>
            <a:r>
              <a:rPr lang="en-US" sz="1800" dirty="0">
                <a:solidFill>
                  <a:srgbClr val="0070C0"/>
                </a:solidFill>
                <a:sym typeface="Wingdings" pitchFamily="2" charset="2"/>
              </a:rPr>
              <a:t>c</a:t>
            </a:r>
            <a:r>
              <a:rPr lang="en-US" sz="1800" dirty="0">
                <a:sym typeface="Wingdings" pitchFamily="2" charset="2"/>
              </a:rPr>
              <a:t> storing </a:t>
            </a:r>
            <a:r>
              <a:rPr lang="en-US" sz="1800" u="sng" dirty="0">
                <a:sym typeface="Wingdings" pitchFamily="2" charset="2"/>
              </a:rPr>
              <a:t>smaller value</a:t>
            </a:r>
          </a:p>
          <a:p>
            <a:pPr marL="0" indent="0">
              <a:buNone/>
            </a:pPr>
            <a:r>
              <a:rPr lang="en-US" sz="1800" dirty="0"/>
              <a:t>       }</a:t>
            </a:r>
          </a:p>
          <a:p>
            <a:pPr marL="0" indent="0">
              <a:buNone/>
            </a:pPr>
            <a:r>
              <a:rPr lang="en-US" sz="1800" dirty="0"/>
              <a:t>       return </a:t>
            </a:r>
            <a:r>
              <a:rPr lang="en-US" sz="1800" dirty="0">
                <a:solidFill>
                  <a:srgbClr val="0070C0"/>
                </a:solidFill>
              </a:rPr>
              <a:t>c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2000" dirty="0"/>
              <a:t>                    Time complexity : </a:t>
            </a:r>
            <a:r>
              <a:rPr lang="en-US" sz="20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609600" y="5181600"/>
            <a:ext cx="3429000" cy="7620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First principle: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Do not discard </a:t>
            </a:r>
            <a:r>
              <a:rPr lang="en-US" b="1" dirty="0">
                <a:solidFill>
                  <a:srgbClr val="002060"/>
                </a:solidFill>
              </a:rPr>
              <a:t>Explore</a:t>
            </a:r>
            <a:r>
              <a:rPr lang="en-US" dirty="0">
                <a:solidFill>
                  <a:srgbClr val="002060"/>
                </a:solidFill>
              </a:rPr>
              <a:t>()</a:t>
            </a:r>
          </a:p>
        </p:txBody>
      </p:sp>
      <p:sp>
        <p:nvSpPr>
          <p:cNvPr id="6" name="Smiley Face 5"/>
          <p:cNvSpPr/>
          <p:nvPr/>
        </p:nvSpPr>
        <p:spPr>
          <a:xfrm>
            <a:off x="4800600" y="4191000"/>
            <a:ext cx="533400" cy="609600"/>
          </a:xfrm>
          <a:prstGeom prst="smileyFace">
            <a:avLst>
              <a:gd name="adj" fmla="val -46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Ribbon 6"/>
          <p:cNvSpPr/>
          <p:nvPr/>
        </p:nvSpPr>
        <p:spPr>
          <a:xfrm>
            <a:off x="4876800" y="5181600"/>
            <a:ext cx="3429000" cy="7620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Second principle: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Simplify the problem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6477000" y="2895600"/>
            <a:ext cx="2438400" cy="612648"/>
          </a:xfrm>
          <a:prstGeom prst="borderCallout1">
            <a:avLst>
              <a:gd name="adj1" fmla="val 97017"/>
              <a:gd name="adj2" fmla="val 48984"/>
              <a:gd name="adj3" fmla="val 389165"/>
              <a:gd name="adj4" fmla="val 1776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apply this principle ?</a:t>
            </a: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41617" y="4267200"/>
                <a:ext cx="73840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617" y="4267200"/>
                <a:ext cx="738407" cy="369332"/>
              </a:xfrm>
              <a:prstGeom prst="rect">
                <a:avLst/>
              </a:prstGeom>
              <a:blipFill>
                <a:blip r:embed="rId2"/>
                <a:stretch>
                  <a:fillRect t="-8197" r="-6612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C44A5D-17A2-4160-2F83-65E5C4C91D05}"/>
                  </a:ext>
                </a:extLst>
              </p:cNvPr>
              <p:cNvSpPr txBox="1"/>
              <p:nvPr/>
            </p:nvSpPr>
            <p:spPr>
              <a:xfrm>
                <a:off x="640976" y="6030597"/>
                <a:ext cx="52645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1800" dirty="0"/>
                  <a:t>: Show that there is an instance of the grid </a:t>
                </a:r>
              </a:p>
              <a:p>
                <a:r>
                  <a:rPr lang="en-US" sz="1800" dirty="0"/>
                  <a:t>for which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Explore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() </a:t>
                </a:r>
                <a:r>
                  <a:rPr lang="en-US" sz="1800" dirty="0">
                    <a:solidFill>
                      <a:srgbClr val="002060"/>
                    </a:solidFill>
                  </a:rPr>
                  <a:t>will indeed explore nearly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 cell. </a:t>
                </a:r>
                <a:endParaRPr lang="en-US" sz="1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C44A5D-17A2-4160-2F83-65E5C4C91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76" y="6030597"/>
                <a:ext cx="5264518" cy="646331"/>
              </a:xfrm>
              <a:prstGeom prst="rect">
                <a:avLst/>
              </a:prstGeom>
              <a:blipFill>
                <a:blip r:embed="rId3"/>
                <a:stretch>
                  <a:fillRect l="-926" t="-4717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76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0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Down Ribbon 61">
            <a:extLst>
              <a:ext uri="{FF2B5EF4-FFF2-40B4-BE49-F238E27FC236}">
                <a16:creationId xmlns:a16="http://schemas.microsoft.com/office/drawing/2014/main" id="{83D0CDAD-365A-7149-BB88-3B5A11B91F9E}"/>
              </a:ext>
            </a:extLst>
          </p:cNvPr>
          <p:cNvSpPr/>
          <p:nvPr/>
        </p:nvSpPr>
        <p:spPr>
          <a:xfrm>
            <a:off x="2833438" y="1828800"/>
            <a:ext cx="3429000" cy="7620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simplify the problem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90800" y="2612656"/>
            <a:ext cx="3810000" cy="34833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994484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195011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95537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96063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96589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997116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97642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398168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98695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99221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99747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200274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90800" y="363716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90800" y="384207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90800" y="404697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90800" y="425187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590800" y="445677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90800" y="466168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90800" y="4866585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793958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90800" y="281755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590800" y="302246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90800" y="322736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590800" y="343226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93432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392905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192379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991853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791326" y="2590800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590800" y="507148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590800" y="527639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590800" y="548129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590800" y="5686195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590800" y="589109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8540196-D285-DD1D-4CF6-514467919A62}"/>
              </a:ext>
            </a:extLst>
          </p:cNvPr>
          <p:cNvSpPr txBox="1"/>
          <p:nvPr/>
        </p:nvSpPr>
        <p:spPr>
          <a:xfrm>
            <a:off x="2560933" y="191869"/>
            <a:ext cx="4591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Local minima </a:t>
            </a:r>
            <a:r>
              <a:rPr lang="en-US" sz="3600" b="1" dirty="0"/>
              <a:t>in a GRID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70131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1" animBg="1"/>
      <p:bldP spid="62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90800" y="3810001"/>
            <a:ext cx="3609471" cy="4418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4195011" y="3810001"/>
            <a:ext cx="0" cy="441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4596063" y="3810001"/>
            <a:ext cx="0" cy="441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4997116" y="3810001"/>
            <a:ext cx="0" cy="441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5398168" y="3810001"/>
            <a:ext cx="0" cy="441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5799221" y="3810001"/>
            <a:ext cx="0" cy="441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3793958" y="3810001"/>
            <a:ext cx="0" cy="441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>
            <a:off x="3392905" y="3810001"/>
            <a:ext cx="0" cy="441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2991853" y="3810001"/>
            <a:ext cx="0" cy="441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8540196-D285-DD1D-4CF6-514467919A62}"/>
              </a:ext>
            </a:extLst>
          </p:cNvPr>
          <p:cNvSpPr txBox="1"/>
          <p:nvPr/>
        </p:nvSpPr>
        <p:spPr>
          <a:xfrm>
            <a:off x="2560933" y="191869"/>
            <a:ext cx="4591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Local minima </a:t>
            </a:r>
            <a:r>
              <a:rPr lang="en-US" sz="3600" b="1" dirty="0"/>
              <a:t>in a GRID</a:t>
            </a:r>
            <a:endParaRPr lang="en-IN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DAA7E71-8009-F744-9C31-C2759E787979}"/>
              </a:ext>
            </a:extLst>
          </p:cNvPr>
          <p:cNvSpPr txBox="1"/>
          <p:nvPr/>
        </p:nvSpPr>
        <p:spPr>
          <a:xfrm>
            <a:off x="5638800" y="191869"/>
            <a:ext cx="2133600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3600" b="1" dirty="0"/>
              <a:t>an ARRAY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ontent Placeholder 2">
                <a:extLst>
                  <a:ext uri="{FF2B5EF4-FFF2-40B4-BE49-F238E27FC236}">
                    <a16:creationId xmlns:a16="http://schemas.microsoft.com/office/drawing/2014/main" id="{E4819ACF-F190-9A4B-A6F5-45C1ACA347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686800" cy="51974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 2</a:t>
                </a:r>
                <a:r>
                  <a:rPr lang="en-US" sz="2000" b="1" dirty="0"/>
                  <a:t>: </a:t>
                </a:r>
                <a:r>
                  <a:rPr lang="en-US" sz="2000" dirty="0"/>
                  <a:t>A local minima in an array storing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distinct elements can be found in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:r>
                  <a:rPr lang="en-US" sz="2000" b="1" dirty="0"/>
                  <a:t>log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>
                    <a:solidFill>
                      <a:srgbClr val="006C31"/>
                    </a:solidFill>
                  </a:rPr>
                  <a:t>: </a:t>
                </a:r>
              </a:p>
              <a:p>
                <a:r>
                  <a:rPr lang="en-US" sz="2000" dirty="0"/>
                  <a:t>Design the algorithm stated in </a:t>
                </a:r>
                <a:r>
                  <a:rPr lang="en-US" sz="2000" b="1" dirty="0"/>
                  <a:t>Theorem 2</a:t>
                </a:r>
                <a:r>
                  <a:rPr lang="en-US" sz="2000" dirty="0"/>
                  <a:t>. </a:t>
                </a:r>
              </a:p>
              <a:p>
                <a:r>
                  <a:rPr lang="en-US" sz="2000" dirty="0"/>
                  <a:t>Spend sufficient time to extend this algorithm to grid with running time=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). </a:t>
                </a:r>
              </a:p>
              <a:p>
                <a:pPr marL="0" indent="0">
                  <a:buNone/>
                </a:pPr>
                <a:r>
                  <a:rPr lang="en-US" sz="2000" dirty="0"/>
                  <a:t>		</a:t>
                </a:r>
              </a:p>
              <a:p>
                <a:pPr marL="0" indent="0">
                  <a:buNone/>
                </a:pPr>
                <a:r>
                  <a:rPr lang="en-US" sz="2000" dirty="0"/>
                  <a:t>   	   Please come prepared in the next class </a:t>
                </a:r>
                <a:r>
                  <a:rPr lang="en-US" sz="2000" dirty="0">
                    <a:sym typeface="Wingdings" pitchFamily="2" charset="2"/>
                  </a:rPr>
                  <a:t>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61" name="Content Placeholder 2">
                <a:extLst>
                  <a:ext uri="{FF2B5EF4-FFF2-40B4-BE49-F238E27FC236}">
                    <a16:creationId xmlns:a16="http://schemas.microsoft.com/office/drawing/2014/main" id="{E4819ACF-F190-9A4B-A6F5-45C1ACA347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686800" cy="5197475"/>
              </a:xfrm>
              <a:blipFill>
                <a:blip r:embed="rId2"/>
                <a:stretch>
                  <a:fillRect l="-731" t="-732" r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4968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Max-sum subarray </a:t>
            </a:r>
            <a:r>
              <a:rPr lang="en-US" sz="3600" b="1" dirty="0"/>
              <a:t>problem</a:t>
            </a:r>
            <a:br>
              <a:rPr lang="en-US" sz="3600" b="1" dirty="0"/>
            </a:br>
            <a:r>
              <a:rPr lang="en-US" sz="3600" b="1" dirty="0"/>
              <a:t> 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err="1"/>
                  <a:t>Trivial_algo</a:t>
                </a:r>
                <a:r>
                  <a:rPr lang="en-US" sz="2400" b="1" dirty="0"/>
                  <a:t>(A)</a:t>
                </a:r>
              </a:p>
              <a:p>
                <a:pPr marL="0" indent="0">
                  <a:buNone/>
                </a:pPr>
                <a:r>
                  <a:rPr lang="en-US" sz="1800" dirty="0"/>
                  <a:t>{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max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ym typeface="Wingdings" pitchFamily="2" charset="2"/>
                  </a:rPr>
                  <a:t>A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0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   For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       </a:t>
                </a:r>
                <a:r>
                  <a:rPr lang="en-US" sz="1800" b="1" dirty="0"/>
                  <a:t>For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to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               {  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temp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 err="1"/>
                  <a:t>compute_sum</a:t>
                </a:r>
                <a:r>
                  <a:rPr lang="en-US" sz="1800" dirty="0"/>
                  <a:t>(</a:t>
                </a:r>
                <a:r>
                  <a:rPr lang="en-US" sz="1800" b="1" dirty="0" err="1"/>
                  <a:t>A</a:t>
                </a:r>
                <a:r>
                  <a:rPr lang="en-US" sz="1800" dirty="0" err="1"/>
                  <a:t>,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); 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</a:t>
                </a:r>
                <a:r>
                  <a:rPr lang="en-US" sz="1800" b="1" dirty="0"/>
                  <a:t>if</a:t>
                </a:r>
                <a:r>
                  <a:rPr lang="en-US" sz="1800" dirty="0"/>
                  <a:t> (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max </a:t>
                </a:r>
                <a:r>
                  <a:rPr lang="en-US" sz="1800" dirty="0"/>
                  <a:t>&lt;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temp</a:t>
                </a:r>
                <a:r>
                  <a:rPr lang="en-US" sz="1800" dirty="0"/>
                  <a:t>)  </a:t>
                </a:r>
                <a:r>
                  <a:rPr lang="en-US" sz="1800" b="1" dirty="0"/>
                  <a:t>then</a:t>
                </a:r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max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ym typeface="Wingdings" pitchFamily="2" charset="2"/>
                  </a:rPr>
                  <a:t>temp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}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return </a:t>
                </a:r>
                <a:r>
                  <a:rPr lang="en-US" sz="1800" b="1" dirty="0">
                    <a:solidFill>
                      <a:srgbClr val="0070C0"/>
                    </a:solidFill>
                    <a:sym typeface="Wingdings" pitchFamily="2" charset="2"/>
                  </a:rPr>
                  <a:t>max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b="1" dirty="0" err="1"/>
                  <a:t>compute_sum</a:t>
                </a:r>
                <a:r>
                  <a:rPr lang="en-US" sz="1800" dirty="0"/>
                  <a:t>(</a:t>
                </a:r>
                <a:r>
                  <a:rPr lang="en-US" sz="1800" b="1" dirty="0"/>
                  <a:t>A</a:t>
                </a:r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  </a:t>
                </a:r>
                <a:r>
                  <a:rPr lang="en-US" sz="1800" b="1" dirty="0" err="1">
                    <a:solidFill>
                      <a:srgbClr val="0070C0"/>
                    </a:solidFill>
                  </a:rPr>
                  <a:t>sum</a:t>
                </a:r>
                <a:r>
                  <a:rPr lang="en-US" sz="1800" dirty="0" err="1">
                    <a:sym typeface="Wingdings" pitchFamily="2" charset="2"/>
                  </a:rPr>
                  <a:t></a:t>
                </a:r>
                <a:r>
                  <a:rPr lang="en-US" sz="1800" b="1" dirty="0" err="1">
                    <a:sym typeface="Wingdings" pitchFamily="2" charset="2"/>
                  </a:rPr>
                  <a:t>A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];  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</a:t>
                </a:r>
                <a:r>
                  <a:rPr lang="en-US" sz="1800" b="1" dirty="0">
                    <a:sym typeface="Wingdings" pitchFamily="2" charset="2"/>
                  </a:rPr>
                  <a:t>For</a:t>
                </a:r>
                <a:r>
                  <a:rPr lang="en-US" sz="18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𝑖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+1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     </a:t>
                </a:r>
                <a:r>
                  <a:rPr lang="en-US" sz="1800" b="1" dirty="0">
                    <a:solidFill>
                      <a:srgbClr val="0070C0"/>
                    </a:solidFill>
                    <a:sym typeface="Wingdings" pitchFamily="2" charset="2"/>
                  </a:rPr>
                  <a:t>sum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olidFill>
                      <a:srgbClr val="0070C0"/>
                    </a:solidFill>
                    <a:sym typeface="Wingdings" pitchFamily="2" charset="2"/>
                  </a:rPr>
                  <a:t>sum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b="1" dirty="0">
                    <a:sym typeface="Wingdings" pitchFamily="2" charset="2"/>
                  </a:rPr>
                  <a:t>A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𝑘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return </a:t>
                </a:r>
                <a:r>
                  <a:rPr lang="en-US" sz="1800" b="1" dirty="0">
                    <a:solidFill>
                      <a:srgbClr val="0070C0"/>
                    </a:solidFill>
                    <a:sym typeface="Wingdings" pitchFamily="2" charset="2"/>
                  </a:rPr>
                  <a:t>sum</a:t>
                </a:r>
                <a:r>
                  <a:rPr lang="en-US" sz="1800" dirty="0">
                    <a:sym typeface="Wingdings" pitchFamily="2" charset="2"/>
                  </a:rPr>
                  <a:t>;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}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>
                <a:blip r:embed="rId2"/>
                <a:stretch>
                  <a:fillRect l="-1111" t="-1017" b="-97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4876800" y="4000500"/>
                <a:ext cx="40386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Time complexity =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000500"/>
                <a:ext cx="40386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4D0EA31F-010C-8EB4-8BCA-D9D77EA1B589}"/>
              </a:ext>
            </a:extLst>
          </p:cNvPr>
          <p:cNvSpPr/>
          <p:nvPr/>
        </p:nvSpPr>
        <p:spPr>
          <a:xfrm>
            <a:off x="1600200" y="3048000"/>
            <a:ext cx="838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2C4124-5F9B-1662-C236-7BD51387FA58}"/>
              </a:ext>
            </a:extLst>
          </p:cNvPr>
          <p:cNvSpPr/>
          <p:nvPr/>
        </p:nvSpPr>
        <p:spPr>
          <a:xfrm>
            <a:off x="3200400" y="3429000"/>
            <a:ext cx="2057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1D5C9E-6553-0A50-E3F8-A9D32F1A5A8A}"/>
              </a:ext>
            </a:extLst>
          </p:cNvPr>
          <p:cNvSpPr txBox="1"/>
          <p:nvPr/>
        </p:nvSpPr>
        <p:spPr>
          <a:xfrm>
            <a:off x="3130900" y="823308"/>
            <a:ext cx="2882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 trivial algorithm</a:t>
            </a:r>
            <a:endParaRPr lang="en-IN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FAE906-5B61-A2CE-A8ED-A852CE26F471}"/>
              </a:ext>
            </a:extLst>
          </p:cNvPr>
          <p:cNvSpPr/>
          <p:nvPr/>
        </p:nvSpPr>
        <p:spPr>
          <a:xfrm>
            <a:off x="2590800" y="5844192"/>
            <a:ext cx="2057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44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685800" y="22860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sz="3200" dirty="0"/>
                  <a:t>Designing an </a:t>
                </a:r>
                <a:r>
                  <a:rPr lang="en-US" sz="3200" dirty="0">
                    <a:solidFill>
                      <a:srgbClr val="C00000"/>
                    </a:solidFill>
                  </a:rPr>
                  <a:t>O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200" dirty="0"/>
                  <a:t>) time Algorithm</a:t>
                </a:r>
                <a:endParaRPr lang="en-IN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2286000"/>
                <a:ext cx="7772400" cy="1362075"/>
              </a:xfrm>
              <a:blipFill>
                <a:blip r:embed="rId2"/>
                <a:stretch>
                  <a:fillRect t="-44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5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Max-sum subarray </a:t>
            </a:r>
            <a:r>
              <a:rPr lang="en-US" sz="3600" b="1" dirty="0"/>
              <a:t>problem</a:t>
            </a:r>
            <a:br>
              <a:rPr lang="en-US" sz="3600" b="1" dirty="0"/>
            </a:br>
            <a:r>
              <a:rPr lang="en-US" sz="3600" b="1" dirty="0"/>
              <a:t> 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err="1"/>
                  <a:t>Trivial_algo</a:t>
                </a:r>
                <a:r>
                  <a:rPr lang="en-US" sz="2400" b="1" dirty="0"/>
                  <a:t>(A)</a:t>
                </a:r>
              </a:p>
              <a:p>
                <a:pPr marL="0" indent="0">
                  <a:buNone/>
                </a:pPr>
                <a:r>
                  <a:rPr lang="en-US" sz="1800" dirty="0"/>
                  <a:t>{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max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ym typeface="Wingdings" pitchFamily="2" charset="2"/>
                  </a:rPr>
                  <a:t>A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0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   For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       </a:t>
                </a:r>
                <a:r>
                  <a:rPr lang="en-US" sz="1800" b="1" dirty="0"/>
                  <a:t>For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to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               {  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temp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 </a:t>
                </a:r>
                <a:r>
                  <a:rPr lang="en-US" sz="1800" b="1" dirty="0" err="1"/>
                  <a:t>compute_sum</a:t>
                </a:r>
                <a:r>
                  <a:rPr lang="en-US" sz="1800" dirty="0"/>
                  <a:t>(</a:t>
                </a:r>
                <a:r>
                  <a:rPr lang="en-US" sz="1800" b="1" dirty="0"/>
                  <a:t>A</a:t>
                </a:r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); 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</a:t>
                </a:r>
                <a:r>
                  <a:rPr lang="en-US" sz="1800" b="1" dirty="0"/>
                  <a:t>if</a:t>
                </a:r>
                <a:r>
                  <a:rPr lang="en-US" sz="1800" dirty="0"/>
                  <a:t> (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max </a:t>
                </a:r>
                <a:r>
                  <a:rPr lang="en-US" sz="1800" dirty="0"/>
                  <a:t>&lt;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temp</a:t>
                </a:r>
                <a:r>
                  <a:rPr lang="en-US" sz="1800" dirty="0"/>
                  <a:t>)  </a:t>
                </a:r>
                <a:r>
                  <a:rPr lang="en-US" sz="1800" b="1" dirty="0"/>
                  <a:t>then</a:t>
                </a:r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max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ym typeface="Wingdings" pitchFamily="2" charset="2"/>
                  </a:rPr>
                  <a:t>temp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}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return </a:t>
                </a:r>
                <a:r>
                  <a:rPr lang="en-US" sz="1800" b="1" dirty="0">
                    <a:solidFill>
                      <a:srgbClr val="0070C0"/>
                    </a:solidFill>
                    <a:sym typeface="Wingdings" pitchFamily="2" charset="2"/>
                  </a:rPr>
                  <a:t>max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b="1" dirty="0" err="1"/>
                  <a:t>compute_sum</a:t>
                </a:r>
                <a:r>
                  <a:rPr lang="en-US" sz="1800" dirty="0"/>
                  <a:t>(</a:t>
                </a:r>
                <a:r>
                  <a:rPr lang="en-US" sz="1800" b="1" dirty="0"/>
                  <a:t>A</a:t>
                </a:r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  </a:t>
                </a:r>
                <a:r>
                  <a:rPr lang="en-US" sz="1800" b="1" dirty="0" err="1">
                    <a:solidFill>
                      <a:srgbClr val="0070C0"/>
                    </a:solidFill>
                  </a:rPr>
                  <a:t>sum</a:t>
                </a:r>
                <a:r>
                  <a:rPr lang="en-US" sz="1800" dirty="0" err="1">
                    <a:sym typeface="Wingdings" pitchFamily="2" charset="2"/>
                  </a:rPr>
                  <a:t></a:t>
                </a:r>
                <a:r>
                  <a:rPr lang="en-US" sz="1800" b="1" dirty="0" err="1">
                    <a:sym typeface="Wingdings" pitchFamily="2" charset="2"/>
                  </a:rPr>
                  <a:t>A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];  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</a:t>
                </a:r>
                <a:r>
                  <a:rPr lang="en-US" sz="1800" b="1" dirty="0">
                    <a:sym typeface="Wingdings" pitchFamily="2" charset="2"/>
                  </a:rPr>
                  <a:t>For</a:t>
                </a:r>
                <a:r>
                  <a:rPr lang="en-US" sz="18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𝑖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+1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     </a:t>
                </a:r>
                <a:r>
                  <a:rPr lang="en-US" sz="1800" b="1" dirty="0">
                    <a:solidFill>
                      <a:srgbClr val="0070C0"/>
                    </a:solidFill>
                    <a:sym typeface="Wingdings" pitchFamily="2" charset="2"/>
                  </a:rPr>
                  <a:t>sum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olidFill>
                      <a:srgbClr val="0070C0"/>
                    </a:solidFill>
                    <a:sym typeface="Wingdings" pitchFamily="2" charset="2"/>
                  </a:rPr>
                  <a:t>sum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b="1" dirty="0">
                    <a:sym typeface="Wingdings" pitchFamily="2" charset="2"/>
                  </a:rPr>
                  <a:t>A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𝑘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return </a:t>
                </a:r>
                <a:r>
                  <a:rPr lang="en-US" sz="1800" b="1" dirty="0">
                    <a:solidFill>
                      <a:srgbClr val="0070C0"/>
                    </a:solidFill>
                    <a:sym typeface="Wingdings" pitchFamily="2" charset="2"/>
                  </a:rPr>
                  <a:t>sum</a:t>
                </a:r>
                <a:r>
                  <a:rPr lang="en-US" sz="1800" dirty="0">
                    <a:sym typeface="Wingdings" pitchFamily="2" charset="2"/>
                  </a:rPr>
                  <a:t>;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}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>
                <a:blip r:embed="rId2"/>
                <a:stretch>
                  <a:fillRect l="-1111" t="-1017" b="-97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1D5C9E-6553-0A50-E3F8-A9D32F1A5A8A}"/>
              </a:ext>
            </a:extLst>
          </p:cNvPr>
          <p:cNvSpPr txBox="1"/>
          <p:nvPr/>
        </p:nvSpPr>
        <p:spPr>
          <a:xfrm>
            <a:off x="3130900" y="823308"/>
            <a:ext cx="2882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 trivial algorithm</a:t>
            </a:r>
            <a:endParaRPr lang="en-IN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FAE906-5B61-A2CE-A8ED-A852CE26F471}"/>
              </a:ext>
            </a:extLst>
          </p:cNvPr>
          <p:cNvSpPr/>
          <p:nvPr/>
        </p:nvSpPr>
        <p:spPr>
          <a:xfrm>
            <a:off x="2590800" y="5844192"/>
            <a:ext cx="2057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3F126D5-8433-7991-36FC-CD1CFA0BED73}"/>
              </a:ext>
            </a:extLst>
          </p:cNvPr>
          <p:cNvSpPr/>
          <p:nvPr/>
        </p:nvSpPr>
        <p:spPr>
          <a:xfrm>
            <a:off x="2514600" y="2971800"/>
            <a:ext cx="21336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4D28F1-A862-77BF-20BD-9C04317F84BF}"/>
              </a:ext>
            </a:extLst>
          </p:cNvPr>
          <p:cNvSpPr/>
          <p:nvPr/>
        </p:nvSpPr>
        <p:spPr>
          <a:xfrm>
            <a:off x="172004" y="4763483"/>
            <a:ext cx="2571195" cy="20945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BCA774-7691-982B-CBB2-40EC5EAFB878}"/>
                  </a:ext>
                </a:extLst>
              </p:cNvPr>
              <p:cNvSpPr txBox="1"/>
              <p:nvPr/>
            </p:nvSpPr>
            <p:spPr>
              <a:xfrm>
                <a:off x="533400" y="5470316"/>
                <a:ext cx="931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6C31"/>
                    </a:solidFill>
                  </a:rPr>
                  <a:t>Sum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] </a:t>
                </a:r>
                <a:endParaRPr lang="en-IN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BCA774-7691-982B-CBB2-40EC5EAFB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470316"/>
                <a:ext cx="931986" cy="369332"/>
              </a:xfrm>
              <a:prstGeom prst="rect">
                <a:avLst/>
              </a:prstGeom>
              <a:blipFill>
                <a:blip r:embed="rId3"/>
                <a:stretch>
                  <a:fillRect l="-5921" t="-8197" r="-526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CBFCF8-C57B-78FB-8D67-B52A69B8A0A7}"/>
                  </a:ext>
                </a:extLst>
              </p:cNvPr>
              <p:cNvSpPr txBox="1"/>
              <p:nvPr/>
            </p:nvSpPr>
            <p:spPr>
              <a:xfrm>
                <a:off x="1220574" y="5213964"/>
                <a:ext cx="1266822" cy="8820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IN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CBFCF8-C57B-78FB-8D67-B52A69B8A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574" y="5213964"/>
                <a:ext cx="1266822" cy="8820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96B093D4-DFF8-8282-327D-B5BB688AEAF3}"/>
              </a:ext>
            </a:extLst>
          </p:cNvPr>
          <p:cNvSpPr txBox="1"/>
          <p:nvPr/>
        </p:nvSpPr>
        <p:spPr>
          <a:xfrm>
            <a:off x="533400" y="4875744"/>
            <a:ext cx="311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 </a:t>
            </a:r>
            <a:r>
              <a:rPr lang="en-US" sz="1800" b="1" dirty="0">
                <a:solidFill>
                  <a:srgbClr val="006C31"/>
                </a:solidFill>
              </a:rPr>
              <a:t>Sum</a:t>
            </a:r>
            <a:r>
              <a:rPr lang="en-US" dirty="0"/>
              <a:t>[] be an array such that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A9300B-E263-ED85-761B-13FA47D93F05}"/>
                  </a:ext>
                </a:extLst>
              </p:cNvPr>
              <p:cNvSpPr txBox="1"/>
              <p:nvPr/>
            </p:nvSpPr>
            <p:spPr>
              <a:xfrm>
                <a:off x="2487396" y="2971800"/>
                <a:ext cx="2268634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6C31"/>
                    </a:solidFill>
                  </a:rPr>
                  <a:t>Sum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rgbClr val="006C31"/>
                    </a:solidFill>
                  </a:rPr>
                  <a:t>Sum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]</a:t>
                </a:r>
                <a:r>
                  <a:rPr lang="en-US" sz="2000" dirty="0"/>
                  <a:t> </a:t>
                </a:r>
                <a:r>
                  <a:rPr lang="en-US" dirty="0"/>
                  <a:t> </a:t>
                </a:r>
                <a:endParaRPr lang="en-IN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A9300B-E263-ED85-761B-13FA47D93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396" y="2971800"/>
                <a:ext cx="2268634" cy="400110"/>
              </a:xfrm>
              <a:prstGeom prst="rect">
                <a:avLst/>
              </a:prstGeom>
              <a:blipFill>
                <a:blip r:embed="rId5"/>
                <a:stretch>
                  <a:fillRect l="-2151" t="-3077" b="-215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951953-253E-CBE7-3ED0-11B5B4406AC5}"/>
                  </a:ext>
                </a:extLst>
              </p:cNvPr>
              <p:cNvSpPr txBox="1"/>
              <p:nvPr/>
            </p:nvSpPr>
            <p:spPr>
              <a:xfrm>
                <a:off x="2555046" y="5474700"/>
                <a:ext cx="13374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951953-253E-CBE7-3ED0-11B5B4406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046" y="5474700"/>
                <a:ext cx="1337482" cy="369332"/>
              </a:xfrm>
              <a:prstGeom prst="rect">
                <a:avLst/>
              </a:prstGeom>
              <a:blipFill>
                <a:blip r:embed="rId6"/>
                <a:stretch>
                  <a:fillRect l="-3636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91B2C9-0A3F-E59A-7F80-20B455FADE7B}"/>
                  </a:ext>
                </a:extLst>
              </p:cNvPr>
              <p:cNvSpPr txBox="1"/>
              <p:nvPr/>
            </p:nvSpPr>
            <p:spPr>
              <a:xfrm>
                <a:off x="545323" y="6064888"/>
                <a:ext cx="1571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6C31"/>
                    </a:solidFill>
                  </a:rPr>
                  <a:t>Sum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 </a:t>
                </a:r>
                <a:endParaRPr lang="en-IN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91B2C9-0A3F-E59A-7F80-20B455FAD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23" y="6064888"/>
                <a:ext cx="1571264" cy="369332"/>
              </a:xfrm>
              <a:prstGeom prst="rect">
                <a:avLst/>
              </a:prstGeom>
              <a:blipFill>
                <a:blip r:embed="rId7"/>
                <a:stretch>
                  <a:fillRect l="-3101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Arrow: Left 17">
                <a:extLst>
                  <a:ext uri="{FF2B5EF4-FFF2-40B4-BE49-F238E27FC236}">
                    <a16:creationId xmlns:a16="http://schemas.microsoft.com/office/drawing/2014/main" id="{D0640CE6-34BB-CF87-70CB-7B2D6D6F4A16}"/>
                  </a:ext>
                </a:extLst>
              </p:cNvPr>
              <p:cNvSpPr/>
              <p:nvPr/>
            </p:nvSpPr>
            <p:spPr>
              <a:xfrm>
                <a:off x="5188572" y="2873375"/>
                <a:ext cx="1649053" cy="533400"/>
              </a:xfrm>
              <a:prstGeom prst="leftArrow">
                <a:avLst/>
              </a:prstGeom>
              <a:solidFill>
                <a:srgbClr val="92D050"/>
              </a:solidFill>
              <a:ln>
                <a:solidFill>
                  <a:srgbClr val="006C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>
                    <a:solidFill>
                      <a:schemeClr val="tx1"/>
                    </a:solidFill>
                  </a:rPr>
                  <a:t>time</a:t>
                </a:r>
              </a:p>
            </p:txBody>
          </p:sp>
        </mc:Choice>
        <mc:Fallback xmlns="">
          <p:sp>
            <p:nvSpPr>
              <p:cNvPr id="18" name="Arrow: Left 17">
                <a:extLst>
                  <a:ext uri="{FF2B5EF4-FFF2-40B4-BE49-F238E27FC236}">
                    <a16:creationId xmlns:a16="http://schemas.microsoft.com/office/drawing/2014/main" id="{D0640CE6-34BB-CF87-70CB-7B2D6D6F4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572" y="2873375"/>
                <a:ext cx="1649053" cy="533400"/>
              </a:xfrm>
              <a:prstGeom prst="leftArrow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006C3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Down Ribbon 4">
                <a:extLst>
                  <a:ext uri="{FF2B5EF4-FFF2-40B4-BE49-F238E27FC236}">
                    <a16:creationId xmlns:a16="http://schemas.microsoft.com/office/drawing/2014/main" id="{4B0DEAAF-63A5-D277-7306-027281AA16E5}"/>
                  </a:ext>
                </a:extLst>
              </p:cNvPr>
              <p:cNvSpPr/>
              <p:nvPr/>
            </p:nvSpPr>
            <p:spPr>
              <a:xfrm>
                <a:off x="4876800" y="4000500"/>
                <a:ext cx="40386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Time complexity =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9" name="Down Ribbon 4">
                <a:extLst>
                  <a:ext uri="{FF2B5EF4-FFF2-40B4-BE49-F238E27FC236}">
                    <a16:creationId xmlns:a16="http://schemas.microsoft.com/office/drawing/2014/main" id="{4B0DEAAF-63A5-D277-7306-027281AA16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000500"/>
                <a:ext cx="40386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624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3" grpId="0" animBg="1"/>
      <p:bldP spid="11" grpId="0"/>
      <p:bldP spid="12" grpId="0"/>
      <p:bldP spid="15" grpId="0"/>
      <p:bldP spid="14" grpId="0" animBg="1"/>
      <p:bldP spid="16" grpId="0"/>
      <p:bldP spid="17" grpId="0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685800" y="22860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sz="3200" dirty="0"/>
                  <a:t>Designing an </a:t>
                </a:r>
                <a:r>
                  <a:rPr lang="en-US" sz="3200" dirty="0">
                    <a:solidFill>
                      <a:srgbClr val="C00000"/>
                    </a:solidFill>
                  </a:rPr>
                  <a:t>O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3200" dirty="0"/>
                  <a:t>) time Algorithm</a:t>
                </a:r>
                <a:endParaRPr lang="en-IN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2286000"/>
                <a:ext cx="7772400" cy="1362075"/>
              </a:xfrm>
              <a:blipFill>
                <a:blip r:embed="rId2"/>
                <a:stretch>
                  <a:fillRect t="-5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8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Focus on any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particular</a:t>
                </a:r>
                <a:r>
                  <a:rPr lang="en-US" sz="3200" b="1" dirty="0"/>
                  <a:t> index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S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): </a:t>
                </a:r>
                <a:r>
                  <a:rPr lang="en-US" sz="2000" dirty="0"/>
                  <a:t>the sum of the </a:t>
                </a:r>
                <a:r>
                  <a:rPr lang="en-US" sz="2000" b="1" dirty="0"/>
                  <a:t>maximum-sum </a:t>
                </a:r>
                <a:r>
                  <a:rPr lang="en-US" sz="2000" b="1" dirty="0" err="1"/>
                  <a:t>subarray</a:t>
                </a:r>
                <a:r>
                  <a:rPr lang="en-US" sz="2000" b="1" dirty="0"/>
                  <a:t> ending at index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 In order to solve the problem, it suffices to             ………..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1078" b="-61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48068" y="2920425"/>
            <a:ext cx="5604855" cy="584775"/>
            <a:chOff x="1548068" y="4038600"/>
            <a:chExt cx="5604855" cy="584775"/>
          </a:xfrm>
        </p:grpSpPr>
        <p:grpSp>
          <p:nvGrpSpPr>
            <p:cNvPr id="6" name="Group 5"/>
            <p:cNvGrpSpPr/>
            <p:nvPr/>
          </p:nvGrpSpPr>
          <p:grpSpPr>
            <a:xfrm>
              <a:off x="2133600" y="4114800"/>
              <a:ext cx="5019323" cy="381000"/>
              <a:chOff x="2651567" y="3886200"/>
              <a:chExt cx="5019323" cy="381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667000" y="3886200"/>
                <a:ext cx="4876800" cy="3810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4800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886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95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191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971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276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581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239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934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5105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410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715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019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324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629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651567" y="3897868"/>
                <a:ext cx="5019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   -5   3   8   2    -4   8   -6   3   -2  -8   3   -5   1    7   -9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548068" y="4038600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A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42167" y="2171295"/>
            <a:ext cx="549446" cy="800505"/>
            <a:chOff x="3276600" y="4192812"/>
            <a:chExt cx="651406" cy="792192"/>
          </a:xfrm>
        </p:grpSpPr>
        <p:sp>
          <p:nvSpPr>
            <p:cNvPr id="26" name="Up Arrow 25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276600" y="4192812"/>
                  <a:ext cx="651406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/>
                    <a:t>=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5</a:t>
                  </a: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651406" cy="3654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8681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3673033" y="3429000"/>
            <a:ext cx="661585" cy="369332"/>
            <a:chOff x="3673033" y="3593068"/>
            <a:chExt cx="661585" cy="369332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3673033" y="3810000"/>
              <a:ext cx="3048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962400" y="3593068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-4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124200" y="4038600"/>
            <a:ext cx="1195898" cy="369332"/>
            <a:chOff x="3121086" y="3593068"/>
            <a:chExt cx="1195898" cy="369332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3121086" y="3810000"/>
              <a:ext cx="85674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962400" y="3593068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 6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371347" y="3733800"/>
            <a:ext cx="966385" cy="369332"/>
            <a:chOff x="3368233" y="3593068"/>
            <a:chExt cx="966385" cy="369332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3368233" y="3810000"/>
              <a:ext cx="609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962400" y="3593068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-2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785049" y="4343400"/>
            <a:ext cx="1558351" cy="369332"/>
            <a:chOff x="2758633" y="3593068"/>
            <a:chExt cx="1558351" cy="369332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2758633" y="3810000"/>
              <a:ext cx="1219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962400" y="3593068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 9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514600" y="4659868"/>
            <a:ext cx="1805498" cy="369332"/>
            <a:chOff x="2511486" y="3593068"/>
            <a:chExt cx="1805498" cy="369332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2511486" y="3810000"/>
              <a:ext cx="146634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962400" y="3593068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 4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209800" y="4964668"/>
            <a:ext cx="2110298" cy="369332"/>
            <a:chOff x="2206686" y="3593068"/>
            <a:chExt cx="2110298" cy="369332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2206686" y="3810000"/>
              <a:ext cx="177114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962400" y="3593068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 7</a:t>
              </a:r>
            </a:p>
          </p:txBody>
        </p:sp>
      </p:grpSp>
      <p:sp>
        <p:nvSpPr>
          <p:cNvPr id="58" name="Left Arrow 57"/>
          <p:cNvSpPr/>
          <p:nvPr/>
        </p:nvSpPr>
        <p:spPr>
          <a:xfrm>
            <a:off x="4724400" y="4343400"/>
            <a:ext cx="1143000" cy="404336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943600" y="4351192"/>
                <a:ext cx="154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)=</a:t>
                </a:r>
                <a:r>
                  <a:rPr lang="en-US" b="1" dirty="0">
                    <a:solidFill>
                      <a:srgbClr val="00B050"/>
                    </a:solidFill>
                  </a:rPr>
                  <a:t>9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>
                    <a:solidFill>
                      <a:srgbClr val="0070C0"/>
                    </a:solidFill>
                  </a:rPr>
                  <a:t>5</a:t>
                </a: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351192"/>
                <a:ext cx="154093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162" t="-8333" r="-5534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027341" y="5905380"/>
                <a:ext cx="3623492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compute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 for each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.</a:t>
                </a:r>
                <a:endParaRPr lang="en-IN" sz="20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341" y="5905380"/>
                <a:ext cx="3623492" cy="400110"/>
              </a:xfrm>
              <a:prstGeom prst="rect">
                <a:avLst/>
              </a:prstGeom>
              <a:blipFill>
                <a:blip r:embed="rId6"/>
                <a:stretch>
                  <a:fillRect l="-1852" t="-9231" r="-842" b="-2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Brace 28">
            <a:extLst>
              <a:ext uri="{FF2B5EF4-FFF2-40B4-BE49-F238E27FC236}">
                <a16:creationId xmlns:a16="http://schemas.microsoft.com/office/drawing/2014/main" id="{91FCF460-7D4E-E76B-9DA3-C4248B8E7599}"/>
              </a:ext>
            </a:extLst>
          </p:cNvPr>
          <p:cNvSpPr/>
          <p:nvPr/>
        </p:nvSpPr>
        <p:spPr>
          <a:xfrm rot="5400000">
            <a:off x="3232290" y="2976589"/>
            <a:ext cx="271886" cy="121920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5191F2-BA6B-96C7-444E-8F5033A6855D}"/>
              </a:ext>
            </a:extLst>
          </p:cNvPr>
          <p:cNvSpPr/>
          <p:nvPr/>
        </p:nvSpPr>
        <p:spPr>
          <a:xfrm>
            <a:off x="1532911" y="1633159"/>
            <a:ext cx="4151284" cy="3898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89652A-7DFB-7C02-8D24-CC3BC64DD285}"/>
              </a:ext>
            </a:extLst>
          </p:cNvPr>
          <p:cNvSpPr/>
          <p:nvPr/>
        </p:nvSpPr>
        <p:spPr>
          <a:xfrm>
            <a:off x="5692333" y="1683136"/>
            <a:ext cx="2057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2F2DD0-3535-5839-91FE-AD27BE7EC816}"/>
              </a:ext>
            </a:extLst>
          </p:cNvPr>
          <p:cNvSpPr/>
          <p:nvPr/>
        </p:nvSpPr>
        <p:spPr>
          <a:xfrm>
            <a:off x="3730991" y="5922356"/>
            <a:ext cx="4151284" cy="3898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18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3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2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9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8" grpId="0" animBg="1"/>
      <p:bldP spid="59" grpId="0"/>
      <p:bldP spid="28" grpId="0" animBg="1"/>
      <p:bldP spid="29" grpId="0" animBg="1"/>
      <p:bldP spid="30" grpId="0" animBg="1"/>
      <p:bldP spid="32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Focus on any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particular</a:t>
                </a:r>
                <a:r>
                  <a:rPr lang="en-US" sz="3200" b="1" dirty="0"/>
                  <a:t> index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 In order to solve the problem, it suffices to  compute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 for each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.</a:t>
                </a:r>
                <a:endParaRPr lang="en-IN" sz="2000" dirty="0"/>
              </a:p>
              <a:p>
                <a:pPr marL="0" indent="0">
                  <a:buNone/>
                </a:pPr>
                <a:r>
                  <a:rPr lang="en-US" sz="2000" dirty="0"/>
                  <a:t>   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If we wish to achieve </a:t>
                </a:r>
                <a:r>
                  <a:rPr lang="en-US" sz="2000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time to solve the problem, </a:t>
                </a:r>
              </a:p>
              <a:p>
                <a:pPr marL="0" indent="0">
                  <a:buNone/>
                </a:pPr>
                <a:r>
                  <a:rPr lang="en-US" sz="2000" dirty="0"/>
                  <a:t>how quickly should we be able to compute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 for a given index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) time.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3"/>
                <a:stretch>
                  <a:fillRect l="-1111" t="-621" r="-593" b="-9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3735659" y="3124200"/>
            <a:ext cx="762000" cy="685800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77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Focus on any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particular</a:t>
                </a:r>
                <a:r>
                  <a:rPr lang="en-US" sz="3200" b="1" dirty="0"/>
                  <a:t> index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 In order to solve the problem, it suffices to  compute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 for each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.</a:t>
                </a:r>
                <a:endParaRPr lang="en-IN" sz="2000" dirty="0"/>
              </a:p>
              <a:p>
                <a:pPr marL="0" indent="0">
                  <a:buNone/>
                </a:pPr>
                <a:r>
                  <a:rPr lang="en-US" sz="2000" dirty="0"/>
                  <a:t>   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3735658" y="3124200"/>
            <a:ext cx="1064941" cy="1219200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B93E9-40B7-A0D0-91F6-551FC40DB242}"/>
              </a:ext>
            </a:extLst>
          </p:cNvPr>
          <p:cNvSpPr txBox="1"/>
          <p:nvPr/>
        </p:nvSpPr>
        <p:spPr>
          <a:xfrm>
            <a:off x="1345038" y="4495800"/>
            <a:ext cx="2331279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We should compute </a:t>
            </a:r>
            <a:endParaRPr lang="en-I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390725-4D8E-4C65-3CE0-6DEB10DDF107}"/>
                  </a:ext>
                </a:extLst>
              </p:cNvPr>
              <p:cNvSpPr txBox="1"/>
              <p:nvPr/>
            </p:nvSpPr>
            <p:spPr>
              <a:xfrm>
                <a:off x="3676317" y="4495800"/>
                <a:ext cx="2471831" cy="40011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 for a given index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390725-4D8E-4C65-3CE0-6DEB10DDF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317" y="4495800"/>
                <a:ext cx="2471831" cy="400110"/>
              </a:xfrm>
              <a:prstGeom prst="rect">
                <a:avLst/>
              </a:prstGeom>
              <a:blipFill>
                <a:blip r:embed="rId4"/>
                <a:stretch>
                  <a:fillRect l="-2463" t="-9231" b="-26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F25F06-DAA6-1484-F8A4-28A55B89CB26}"/>
                  </a:ext>
                </a:extLst>
              </p:cNvPr>
              <p:cNvSpPr txBox="1"/>
              <p:nvPr/>
            </p:nvSpPr>
            <p:spPr>
              <a:xfrm>
                <a:off x="6080857" y="4495800"/>
                <a:ext cx="1556836" cy="40011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in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) time</a:t>
                </a:r>
                <a:r>
                  <a:rPr lang="en-US" sz="1800" dirty="0"/>
                  <a:t>.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F25F06-DAA6-1484-F8A4-28A55B89C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857" y="4495800"/>
                <a:ext cx="1556836" cy="400110"/>
              </a:xfrm>
              <a:prstGeom prst="rect">
                <a:avLst/>
              </a:prstGeom>
              <a:blipFill>
                <a:blip r:embed="rId5"/>
                <a:stretch>
                  <a:fillRect l="-4314" t="-9231" r="-2353" b="-26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75155DEA-AAAA-662A-912F-09CD7274439F}"/>
              </a:ext>
            </a:extLst>
          </p:cNvPr>
          <p:cNvSpPr/>
          <p:nvPr/>
        </p:nvSpPr>
        <p:spPr>
          <a:xfrm>
            <a:off x="3735658" y="2658101"/>
            <a:ext cx="4951142" cy="3898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32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2549</TotalTime>
  <Words>1874</Words>
  <Application>Microsoft Macintosh PowerPoint</Application>
  <PresentationFormat>On-screen Show (4:3)</PresentationFormat>
  <Paragraphs>353</Paragraphs>
  <Slides>27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Wingdings</vt:lpstr>
      <vt:lpstr>Office Theme</vt:lpstr>
      <vt:lpstr>Data Structures and Algorithms (ESO207A) </vt:lpstr>
      <vt:lpstr>Max-sum subarray problem </vt:lpstr>
      <vt:lpstr>Max-sum subarray problem  </vt:lpstr>
      <vt:lpstr>Designing an O(n^2) time Algorithm</vt:lpstr>
      <vt:lpstr>Max-sum subarray problem  </vt:lpstr>
      <vt:lpstr>Designing an O(n) time Algorithm</vt:lpstr>
      <vt:lpstr>Focus on any particular index i</vt:lpstr>
      <vt:lpstr>Focus on any particular index i</vt:lpstr>
      <vt:lpstr>Focus on any particular index i</vt:lpstr>
      <vt:lpstr>How to compute S(i) in O(1) time ?  </vt:lpstr>
      <vt:lpstr>Exploring Relation between S(i) and S(i-1) </vt:lpstr>
      <vt:lpstr>Exploring Relation between S(i) and S(i-1) </vt:lpstr>
      <vt:lpstr>Exploring Relation between S(i) and S(i-1) </vt:lpstr>
      <vt:lpstr>An O(n) time Algorithm for Max-sum subarray </vt:lpstr>
      <vt:lpstr>An O(n) time Algorithm for Max-sum subarray </vt:lpstr>
      <vt:lpstr>What does correctness of an algorithm mean ?</vt:lpstr>
      <vt:lpstr>An O(n) time Algorithm for Max-sum subarray </vt:lpstr>
      <vt:lpstr>new Problem: </vt:lpstr>
      <vt:lpstr>PowerPoint Presentation</vt:lpstr>
      <vt:lpstr>PowerPoint Presentation</vt:lpstr>
      <vt:lpstr>Using common sense principles</vt:lpstr>
      <vt:lpstr>Two simple principles </vt:lpstr>
      <vt:lpstr>A new approach</vt:lpstr>
      <vt:lpstr>A new approach</vt:lpstr>
      <vt:lpstr>A new approach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492</cp:revision>
  <dcterms:created xsi:type="dcterms:W3CDTF">2011-12-03T04:13:03Z</dcterms:created>
  <dcterms:modified xsi:type="dcterms:W3CDTF">2022-08-11T03:06:49Z</dcterms:modified>
</cp:coreProperties>
</file>