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4"/>
  </p:notesMasterIdLst>
  <p:sldIdLst>
    <p:sldId id="479" r:id="rId2"/>
    <p:sldId id="553" r:id="rId3"/>
    <p:sldId id="403" r:id="rId4"/>
    <p:sldId id="536" r:id="rId5"/>
    <p:sldId id="412" r:id="rId6"/>
    <p:sldId id="535" r:id="rId7"/>
    <p:sldId id="537" r:id="rId8"/>
    <p:sldId id="449" r:id="rId9"/>
    <p:sldId id="472" r:id="rId10"/>
    <p:sldId id="477" r:id="rId11"/>
    <p:sldId id="471" r:id="rId12"/>
    <p:sldId id="478" r:id="rId13"/>
    <p:sldId id="469" r:id="rId14"/>
    <p:sldId id="475" r:id="rId15"/>
    <p:sldId id="473" r:id="rId16"/>
    <p:sldId id="527" r:id="rId17"/>
    <p:sldId id="467" r:id="rId18"/>
    <p:sldId id="442" r:id="rId19"/>
    <p:sldId id="443" r:id="rId20"/>
    <p:sldId id="497" r:id="rId21"/>
    <p:sldId id="450" r:id="rId22"/>
    <p:sldId id="498" r:id="rId23"/>
    <p:sldId id="542" r:id="rId24"/>
    <p:sldId id="424" r:id="rId25"/>
    <p:sldId id="552" r:id="rId26"/>
    <p:sldId id="452" r:id="rId27"/>
    <p:sldId id="544" r:id="rId28"/>
    <p:sldId id="453" r:id="rId29"/>
    <p:sldId id="545" r:id="rId30"/>
    <p:sldId id="528" r:id="rId31"/>
    <p:sldId id="546" r:id="rId32"/>
    <p:sldId id="481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035" autoAdjust="0"/>
  </p:normalViewPr>
  <p:slideViewPr>
    <p:cSldViewPr>
      <p:cViewPr varScale="1">
        <p:scale>
          <a:sx n="107" d="100"/>
          <a:sy n="107" d="100"/>
        </p:scale>
        <p:origin x="117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142.png"/><Relationship Id="rId3" Type="http://schemas.openxmlformats.org/officeDocument/2006/relationships/image" Target="../media/image2.jpeg"/><Relationship Id="rId7" Type="http://schemas.openxmlformats.org/officeDocument/2006/relationships/image" Target="../media/image83.png"/><Relationship Id="rId12" Type="http://schemas.openxmlformats.org/officeDocument/2006/relationships/image" Target="../media/image13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121.png"/><Relationship Id="rId5" Type="http://schemas.openxmlformats.org/officeDocument/2006/relationships/image" Target="../media/image62.png"/><Relationship Id="rId10" Type="http://schemas.openxmlformats.org/officeDocument/2006/relationships/image" Target="../media/image111.png"/><Relationship Id="rId4" Type="http://schemas.openxmlformats.org/officeDocument/2006/relationships/image" Target="../media/image51.png"/><Relationship Id="rId9" Type="http://schemas.openxmlformats.org/officeDocument/2006/relationships/image" Target="../media/image102.png"/><Relationship Id="rId14" Type="http://schemas.openxmlformats.org/officeDocument/2006/relationships/image" Target="../media/image16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0.png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0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14400" y="4495800"/>
                <a:ext cx="7467600" cy="1447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 lnSpcReduction="10000"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Lecture 7:</a:t>
                </a:r>
              </a:p>
              <a:p>
                <a:pPr marL="800100" lvl="1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>
                    <a:solidFill>
                      <a:schemeClr val="tx1"/>
                    </a:solidFill>
                  </a:rPr>
                  <a:t>Assignment 1: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Accuracy </a:t>
                </a:r>
                <a:r>
                  <a:rPr lang="en-US" sz="2000" dirty="0">
                    <a:solidFill>
                      <a:schemeClr val="tx1"/>
                    </a:solidFill>
                  </a:rPr>
                  <a:t>of word RAM model</a:t>
                </a:r>
              </a:p>
              <a:p>
                <a:pPr marL="800100" lvl="1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>
                    <a:solidFill>
                      <a:schemeClr val="tx1"/>
                    </a:solidFill>
                  </a:rPr>
                  <a:t>Design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time algorithm for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Local Minima in a grid</a:t>
                </a:r>
              </a:p>
              <a:p>
                <a:pPr marL="800100" lvl="1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>
                    <a:solidFill>
                      <a:schemeClr val="tx1"/>
                    </a:solidFill>
                  </a:rPr>
                  <a:t>Proof of Correctness.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14400" y="4495800"/>
                <a:ext cx="7467600" cy="1447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7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Algorithm for computing</a:t>
                </a:r>
                <a:br>
                  <a:rPr lang="en-US" sz="3200" b="1" dirty="0"/>
                </a:br>
                <a:r>
                  <a:rPr lang="en-US" sz="3200" b="1" dirty="0"/>
                  <a:t> </a:t>
                </a:r>
                <a:r>
                  <a:rPr lang="en-US" sz="3200" b="1" dirty="0">
                    <a:solidFill>
                      <a:srgbClr val="00B050"/>
                    </a:solidFill>
                  </a:rPr>
                  <a:t>sum</a:t>
                </a:r>
                <a:r>
                  <a:rPr lang="en-US" sz="3200" b="1" dirty="0"/>
                  <a:t> of numbers from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/>
                  <a:t> to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Sum_of_Numbers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Sum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{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	Sum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Sum 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return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Sum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Natural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responses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It is obvious !</a:t>
                </a:r>
              </a:p>
              <a:p>
                <a:r>
                  <a:rPr lang="en-US" sz="2000" dirty="0"/>
                  <a:t>Compile it and run it for some random values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Go over first few iterations explaining what happens to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Sum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674" b="-9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loud Callout 5"/>
              <p:cNvSpPr/>
              <p:nvPr/>
            </p:nvSpPr>
            <p:spPr>
              <a:xfrm>
                <a:off x="3200400" y="3841595"/>
                <a:ext cx="5715000" cy="1371600"/>
              </a:xfrm>
              <a:prstGeom prst="cloudCallout">
                <a:avLst>
                  <a:gd name="adj1" fmla="val -20638"/>
                  <a:gd name="adj2" fmla="val 6737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will you convince any person  that </a:t>
                </a:r>
                <a:r>
                  <a:rPr lang="en-US" b="1" dirty="0">
                    <a:solidFill>
                      <a:srgbClr val="7030A0"/>
                    </a:solidFill>
                  </a:rPr>
                  <a:t>Sum_of_Numbers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indeed is correct ?</a:t>
                </a:r>
              </a:p>
            </p:txBody>
          </p:sp>
        </mc:Choice>
        <mc:Fallback xmlns="">
          <p:sp>
            <p:nvSpPr>
              <p:cNvPr id="6" name="Cloud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841595"/>
                <a:ext cx="5715000" cy="1371600"/>
              </a:xfrm>
              <a:prstGeom prst="cloudCallout">
                <a:avLst>
                  <a:gd name="adj1" fmla="val -20638"/>
                  <a:gd name="adj2" fmla="val 67378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0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will you </a:t>
            </a:r>
            <a:r>
              <a:rPr lang="en-US" sz="3200" b="1" dirty="0">
                <a:solidFill>
                  <a:srgbClr val="C00000"/>
                </a:solidFill>
              </a:rPr>
              <a:t>respond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76" y="1828800"/>
            <a:ext cx="5888124" cy="43251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078992" y="3124200"/>
            <a:ext cx="597408" cy="24231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307592" y="3733800"/>
            <a:ext cx="597408" cy="24231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295400" y="4800600"/>
            <a:ext cx="597408" cy="24231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90649" y="838200"/>
            <a:ext cx="5653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if you have to do it for the following code 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914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Think for some time to realize 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7030A0"/>
                </a:solidFill>
              </a:rPr>
              <a:t>non-triviality 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</a:rPr>
              <a:t>Importance</a:t>
            </a:r>
          </a:p>
          <a:p>
            <a:pPr marL="0" indent="0">
              <a:buNone/>
            </a:pPr>
            <a:r>
              <a:rPr lang="en-US" sz="2000" dirty="0"/>
              <a:t>		 of proof of correctness of an iterative algorithm.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Interestingly, such a proof will be just </a:t>
            </a:r>
          </a:p>
          <a:p>
            <a:pPr marL="0" indent="0">
              <a:buNone/>
            </a:pPr>
            <a:r>
              <a:rPr lang="en-US" sz="2000" dirty="0"/>
              <a:t>             Expressing our </a:t>
            </a:r>
            <a:r>
              <a:rPr lang="en-US" sz="2000" u="sng" dirty="0">
                <a:solidFill>
                  <a:srgbClr val="7030A0"/>
                </a:solidFill>
              </a:rPr>
              <a:t>intuition/insight</a:t>
            </a:r>
            <a:r>
              <a:rPr lang="en-US" sz="2000" dirty="0"/>
              <a:t> of the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0" y="3581400"/>
            <a:ext cx="4953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the following slide, we present an overview of the proof of correctness.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72922" y="5257800"/>
            <a:ext cx="2189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a </a:t>
            </a:r>
            <a:r>
              <a:rPr lang="en-US" sz="2000" b="1" dirty="0"/>
              <a:t>formal </a:t>
            </a:r>
            <a:r>
              <a:rPr lang="en-US" sz="2000" dirty="0"/>
              <a:t>way </a:t>
            </a:r>
            <a:r>
              <a:rPr lang="en-US" sz="2000" dirty="0">
                <a:sym typeface="Wingdings" pitchFamily="2" charset="2"/>
              </a:rPr>
              <a:t>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026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62962" y="3546502"/>
            <a:ext cx="98103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Iterations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Proof of </a:t>
            </a:r>
            <a:r>
              <a:rPr lang="en-US" sz="3600" b="1" dirty="0">
                <a:solidFill>
                  <a:srgbClr val="C00000"/>
                </a:solidFill>
              </a:rPr>
              <a:t>correctness</a:t>
            </a:r>
            <a:r>
              <a:rPr lang="en-US" sz="3600" b="1" dirty="0"/>
              <a:t> 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Insight</a:t>
                </a:r>
                <a:r>
                  <a:rPr lang="en-US" sz="2000" dirty="0"/>
                  <a:t> of the algorithm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Prove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by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The most difficult/creative part of proof :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741" t="-616" b="-6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3073400"/>
            <a:ext cx="1193800" cy="11938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4876800" y="2825496"/>
            <a:ext cx="242316" cy="4958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47800" y="3593068"/>
                <a:ext cx="3658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593068"/>
                <a:ext cx="36580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96807" y="3593068"/>
                <a:ext cx="3658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807" y="3593068"/>
                <a:ext cx="36580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06407" y="3586151"/>
                <a:ext cx="3658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407" y="3586151"/>
                <a:ext cx="36580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24613" y="3593068"/>
                <a:ext cx="3658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613" y="3593068"/>
                <a:ext cx="3658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7630" y="3551260"/>
                <a:ext cx="72257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30" y="3551260"/>
                <a:ext cx="72257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452" r="-9091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01187" y="3551260"/>
                <a:ext cx="31861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187" y="3551260"/>
                <a:ext cx="31861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20000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3810000" y="3657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4800" y="3657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19600" y="3657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00800" y="3657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05600" y="3657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010400" y="3657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" y="3447651"/>
            <a:ext cx="12192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</a:t>
            </a:r>
          </a:p>
          <a:p>
            <a:pPr algn="ctr"/>
            <a:r>
              <a:rPr lang="en-US" dirty="0"/>
              <a:t>of </a:t>
            </a:r>
            <a:r>
              <a:rPr lang="en-US" b="1" dirty="0">
                <a:solidFill>
                  <a:srgbClr val="006C31"/>
                </a:solidFill>
              </a:rPr>
              <a:t>Loop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88968" y="838200"/>
            <a:ext cx="26136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For an </a:t>
            </a:r>
            <a:r>
              <a:rPr lang="en-US" b="1" dirty="0">
                <a:solidFill>
                  <a:srgbClr val="7030A0"/>
                </a:solidFill>
              </a:rPr>
              <a:t>iterative</a:t>
            </a:r>
            <a:r>
              <a:rPr lang="en-US" b="1" dirty="0"/>
              <a:t> algorithm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5701284" y="2819400"/>
            <a:ext cx="242316" cy="4958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loud Callout 25"/>
              <p:cNvSpPr/>
              <p:nvPr/>
            </p:nvSpPr>
            <p:spPr>
              <a:xfrm>
                <a:off x="4953412" y="4419600"/>
                <a:ext cx="3352388" cy="1090666"/>
              </a:xfrm>
              <a:prstGeom prst="cloudCallout">
                <a:avLst>
                  <a:gd name="adj1" fmla="val -18834"/>
                  <a:gd name="adj2" fmla="val 748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would you expect at the end of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6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1600" dirty="0">
                    <a:solidFill>
                      <a:schemeClr val="tx1"/>
                    </a:solidFill>
                  </a:rPr>
                  <a:t> iteration ?</a:t>
                </a:r>
              </a:p>
            </p:txBody>
          </p:sp>
        </mc:Choice>
        <mc:Fallback xmlns="">
          <p:sp>
            <p:nvSpPr>
              <p:cNvPr id="26" name="Cloud Callout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412" y="4419600"/>
                <a:ext cx="3352388" cy="1090666"/>
              </a:xfrm>
              <a:prstGeom prst="cloudCallout">
                <a:avLst>
                  <a:gd name="adj1" fmla="val -18834"/>
                  <a:gd name="adj2" fmla="val 74815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409079" y="2057400"/>
                <a:ext cx="991721" cy="58477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Assertion </a:t>
                </a:r>
              </a:p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079" y="2057400"/>
                <a:ext cx="991721" cy="584775"/>
              </a:xfrm>
              <a:prstGeom prst="rect">
                <a:avLst/>
              </a:prstGeom>
              <a:blipFill rotWithShape="1">
                <a:blip r:embed="rId11"/>
                <a:stretch>
                  <a:fillRect l="-606" t="-2062" r="-10303" b="-113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342279" y="2082225"/>
                <a:ext cx="991721" cy="58477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Assertion </a:t>
                </a:r>
              </a:p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279" y="2082225"/>
                <a:ext cx="991721" cy="584775"/>
              </a:xfrm>
              <a:prstGeom prst="rect">
                <a:avLst/>
              </a:prstGeom>
              <a:blipFill rotWithShape="1">
                <a:blip r:embed="rId12"/>
                <a:stretch>
                  <a:fillRect l="-606" t="-2041" r="-10303" b="-112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3124200" y="5257800"/>
            <a:ext cx="19719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Proof by induction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91553" y="1644134"/>
            <a:ext cx="103284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Theorem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124200" y="1828800"/>
            <a:ext cx="582561" cy="0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5257800"/>
            <a:ext cx="103284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Theorem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7577" y="5627132"/>
            <a:ext cx="179087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Body of the </a:t>
            </a:r>
            <a:r>
              <a:rPr lang="en-US" b="1" dirty="0">
                <a:solidFill>
                  <a:srgbClr val="006C31"/>
                </a:solidFill>
              </a:rPr>
              <a:t>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62000" y="4953000"/>
                <a:ext cx="188955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Assuming </a:t>
                </a:r>
                <a:r>
                  <a:rPr lang="en-US" b="1" dirty="0">
                    <a:solidFill>
                      <a:srgbClr val="C00000"/>
                    </a:solidFill>
                  </a:rPr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953000"/>
                <a:ext cx="1889556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2581" t="-8333" r="-48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Brace 37"/>
          <p:cNvSpPr/>
          <p:nvPr/>
        </p:nvSpPr>
        <p:spPr>
          <a:xfrm>
            <a:off x="2667586" y="5008602"/>
            <a:ext cx="444468" cy="93499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82283" y="5996464"/>
                <a:ext cx="395691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 come up with the right assertion </a:t>
                </a:r>
                <a:r>
                  <a:rPr lang="en-US" b="1" dirty="0">
                    <a:solidFill>
                      <a:srgbClr val="C00000"/>
                    </a:solidFill>
                  </a:rPr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83" y="5996464"/>
                <a:ext cx="3956917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1387" t="-8333" r="-169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94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uiExpand="1" build="p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6" grpId="1" animBg="1"/>
      <p:bldP spid="27" grpId="0" animBg="1"/>
      <p:bldP spid="28" grpId="0" animBg="1"/>
      <p:bldP spid="30" grpId="0" animBg="1"/>
      <p:bldP spid="31" grpId="0" animBg="1"/>
      <p:bldP spid="35" grpId="0" animBg="1"/>
      <p:bldP spid="36" grpId="0" animBg="1"/>
      <p:bldP spid="37" grpId="0" animBg="1"/>
      <p:bldP spid="38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Algorithm for computing</a:t>
                </a:r>
                <a:br>
                  <a:rPr lang="en-US" sz="3200" b="1" dirty="0"/>
                </a:br>
                <a:r>
                  <a:rPr lang="en-US" sz="3200" b="1" dirty="0"/>
                  <a:t> </a:t>
                </a:r>
                <a:r>
                  <a:rPr lang="en-US" sz="3200" b="1" dirty="0">
                    <a:solidFill>
                      <a:srgbClr val="00B050"/>
                    </a:solidFill>
                  </a:rPr>
                  <a:t>sum</a:t>
                </a:r>
                <a:r>
                  <a:rPr lang="en-US" sz="3200" b="1" dirty="0"/>
                  <a:t> of numbers from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/>
                  <a:t> to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{  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Sum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{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	Sum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Sum 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return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Sum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Assertion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:  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Base case: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) holds.</a:t>
                </a:r>
              </a:p>
              <a:p>
                <a:pPr marL="0" indent="0">
                  <a:buNone/>
                </a:pPr>
                <a:r>
                  <a:rPr lang="en-US" sz="2000" dirty="0"/>
                  <a:t>Assuming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), assertion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also holds.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holds.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809" b="-9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74687" y="4648200"/>
                <a:ext cx="683783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At the end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iteration </a:t>
                </a:r>
                <a:r>
                  <a:rPr lang="en-US" b="1" dirty="0">
                    <a:solidFill>
                      <a:srgbClr val="00B050"/>
                    </a:solidFill>
                  </a:rPr>
                  <a:t>Sum</a:t>
                </a:r>
                <a:r>
                  <a:rPr lang="en-US" dirty="0"/>
                  <a:t> stores the sum of numbers from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b="1" dirty="0"/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687" y="4648200"/>
                <a:ext cx="683783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3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23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) time Algorithm for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Max-sum </a:t>
                </a:r>
                <a:r>
                  <a:rPr lang="en-US" sz="3200" b="1" dirty="0" err="1">
                    <a:solidFill>
                      <a:srgbClr val="7030A0"/>
                    </a:solidFill>
                  </a:rPr>
                  <a:t>subarray</a:t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444" t="-3191" r="-1556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610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Let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): </a:t>
                </a:r>
                <a:r>
                  <a:rPr lang="en-US" sz="1800" dirty="0"/>
                  <a:t>the sum of the </a:t>
                </a:r>
                <a:r>
                  <a:rPr lang="en-US" sz="1800" b="1" dirty="0"/>
                  <a:t>maximum-sum </a:t>
                </a:r>
                <a:r>
                  <a:rPr lang="en-US" sz="1800" b="1" dirty="0" err="1"/>
                  <a:t>subarray</a:t>
                </a:r>
                <a:r>
                  <a:rPr lang="en-US" sz="1800" b="1" dirty="0"/>
                  <a:t> ending at index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Theorem 1 </a:t>
                </a:r>
                <a:r>
                  <a:rPr lang="en-US" sz="2000" b="1" dirty="0"/>
                  <a:t>:  If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&gt;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  </a:t>
                </a:r>
                <a:r>
                  <a:rPr lang="en-US" sz="2000" b="1" dirty="0"/>
                  <a:t>then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            else</a:t>
                </a:r>
                <a:r>
                  <a:rPr lang="en-US" sz="2000" dirty="0"/>
                  <a:t>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Max-sum-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0 …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])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1800" dirty="0"/>
                  <a:t>]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r>
                  <a:rPr lang="en-US" sz="1800" b="1" dirty="0"/>
                  <a:t>for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 =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{      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] &gt;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   </a:t>
                </a:r>
                <a:r>
                  <a:rPr lang="en-US" sz="1800" b="1" dirty="0"/>
                  <a:t>then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] +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            else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1800" dirty="0"/>
                  <a:t>“Scan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1800" dirty="0"/>
                  <a:t>to return the maximum entry”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Assertion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) :     ?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Homework:</a:t>
                </a:r>
                <a:r>
                  <a:rPr lang="en-US" sz="1800" dirty="0"/>
                  <a:t> </a:t>
                </a:r>
                <a:r>
                  <a:rPr lang="en-US" sz="2000" dirty="0"/>
                  <a:t>Prove that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holds for all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610600" cy="4906963"/>
              </a:xfrm>
              <a:blipFill rotWithShape="1">
                <a:blip r:embed="rId3"/>
                <a:stretch>
                  <a:fillRect l="-708" t="-621" b="-18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22287" y="5798326"/>
                <a:ext cx="590251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</a:rPr>
                  <a:t>S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] stores the sum of maximum sum </a:t>
                </a:r>
                <a:r>
                  <a:rPr lang="en-US" dirty="0" err="1"/>
                  <a:t>subarray</a:t>
                </a:r>
                <a:r>
                  <a:rPr lang="en-US" dirty="0"/>
                  <a:t> ending at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].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287" y="5798326"/>
                <a:ext cx="590251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30" t="-8197" r="-10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68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19262"/>
            <a:ext cx="7772400" cy="1470025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Recap from Lecture 6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 bwMode="auto">
          <a:xfrm>
            <a:off x="685800" y="360045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 dirty="0"/>
              <a:t>An </a:t>
            </a:r>
            <a:r>
              <a:rPr lang="en-US" sz="3600" b="1" dirty="0">
                <a:sym typeface="Wingdings" pitchFamily="2" charset="2"/>
              </a:rPr>
              <a:t>algorithm for </a:t>
            </a:r>
            <a:br>
              <a:rPr lang="en-US" sz="3600" b="1" dirty="0">
                <a:sym typeface="Wingdings" pitchFamily="2" charset="2"/>
              </a:rPr>
            </a:br>
            <a:r>
              <a:rPr lang="en-US" sz="3600" b="1" dirty="0">
                <a:solidFill>
                  <a:srgbClr val="7030A0"/>
                </a:solidFill>
                <a:sym typeface="Wingdings" pitchFamily="2" charset="2"/>
              </a:rPr>
              <a:t>Local Minima </a:t>
            </a:r>
            <a:r>
              <a:rPr lang="en-US" sz="3600" b="1" dirty="0">
                <a:sym typeface="Wingdings" pitchFamily="2" charset="2"/>
              </a:rPr>
              <a:t>in a Grid</a:t>
            </a:r>
            <a:endParaRPr lang="en-US" sz="3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167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000" dirty="0"/>
                  <a:t>Given a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×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grid storing </a:t>
                </a:r>
                <a:r>
                  <a:rPr lang="en-US" sz="2000" u="sng" dirty="0">
                    <a:solidFill>
                      <a:srgbClr val="C00000"/>
                    </a:solidFill>
                  </a:rPr>
                  <a:t>distinct</a:t>
                </a:r>
                <a:r>
                  <a:rPr lang="en-US" sz="2000" dirty="0"/>
                  <a:t> numbers, </a:t>
                </a:r>
              </a:p>
              <a:p>
                <a:pPr marL="0" indent="0">
                  <a:buNone/>
                </a:pPr>
                <a:r>
                  <a:rPr lang="en-US" sz="2000" dirty="0"/>
                  <a:t>an entry is local minima if it is smaller than each of its neighbors.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>
                <a:blip r:embed="rId2"/>
                <a:stretch>
                  <a:fillRect l="-1111" t="-10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5908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392904" y="3842072"/>
            <a:ext cx="601580" cy="653728"/>
            <a:chOff x="3392904" y="3842072"/>
            <a:chExt cx="601580" cy="653728"/>
          </a:xfrm>
          <a:solidFill>
            <a:schemeClr val="accent3">
              <a:lumMod val="75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3781926" y="4062298"/>
              <a:ext cx="212558" cy="2049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81400" y="3842072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81400" y="4275574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92904" y="4046974"/>
              <a:ext cx="200528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600200" y="2145268"/>
            <a:ext cx="2299568" cy="2186464"/>
            <a:chOff x="1600200" y="2145268"/>
            <a:chExt cx="2299568" cy="2186464"/>
          </a:xfrm>
        </p:grpSpPr>
        <p:sp>
          <p:nvSpPr>
            <p:cNvPr id="46" name="Rectangle 45"/>
            <p:cNvSpPr/>
            <p:nvPr/>
          </p:nvSpPr>
          <p:spPr>
            <a:xfrm>
              <a:off x="3581400" y="4062298"/>
              <a:ext cx="200526" cy="20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</a:p>
          </p:txBody>
        </p:sp>
        <p:cxnSp>
          <p:nvCxnSpPr>
            <p:cNvPr id="54" name="Straight Connector 53"/>
            <p:cNvCxnSpPr>
              <a:endCxn id="51" idx="3"/>
            </p:cNvCxnSpPr>
            <p:nvPr/>
          </p:nvCxnSpPr>
          <p:spPr>
            <a:xfrm>
              <a:off x="1828800" y="4161274"/>
              <a:ext cx="1764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46" idx="0"/>
            </p:cNvCxnSpPr>
            <p:nvPr/>
          </p:nvCxnSpPr>
          <p:spPr>
            <a:xfrm>
              <a:off x="3681663" y="2426732"/>
              <a:ext cx="0" cy="1635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572434" y="2145268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434" y="2145268"/>
                  <a:ext cx="3273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074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3352800" y="3807023"/>
            <a:ext cx="748408" cy="764977"/>
            <a:chOff x="3352800" y="3807023"/>
            <a:chExt cx="748408" cy="764977"/>
          </a:xfrm>
        </p:grpSpPr>
        <p:sp>
          <p:nvSpPr>
            <p:cNvPr id="26" name="TextBox 25"/>
            <p:cNvSpPr txBox="1"/>
            <p:nvPr/>
          </p:nvSpPr>
          <p:spPr>
            <a:xfrm>
              <a:off x="3533962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33800" y="4035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2800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8792" y="4264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99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05200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31</a:t>
              </a:r>
            </a:p>
          </p:txBody>
        </p:sp>
      </p:grpSp>
      <p:sp>
        <p:nvSpPr>
          <p:cNvPr id="59" name="Down Ribbon 58"/>
          <p:cNvSpPr/>
          <p:nvPr/>
        </p:nvSpPr>
        <p:spPr>
          <a:xfrm>
            <a:off x="6553200" y="4375401"/>
            <a:ext cx="2438400" cy="80619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Yes. After all, </a:t>
            </a:r>
            <a:r>
              <a:rPr lang="en-US" sz="1600" b="1" dirty="0">
                <a:solidFill>
                  <a:schemeClr val="tx1"/>
                </a:solidFill>
              </a:rPr>
              <a:t>global minima</a:t>
            </a:r>
            <a:r>
              <a:rPr lang="en-US" sz="1600" dirty="0">
                <a:solidFill>
                  <a:schemeClr val="tx1"/>
                </a:solidFill>
              </a:rPr>
              <a:t> is also a </a:t>
            </a:r>
            <a:r>
              <a:rPr lang="en-US" sz="1600" b="1" dirty="0">
                <a:solidFill>
                  <a:srgbClr val="7030A0"/>
                </a:solidFill>
              </a:rPr>
              <a:t>local minima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0" name="Cloud Callout 59"/>
          <p:cNvSpPr/>
          <p:nvPr/>
        </p:nvSpPr>
        <p:spPr>
          <a:xfrm>
            <a:off x="6553200" y="3112351"/>
            <a:ext cx="2438400" cy="1002449"/>
          </a:xfrm>
          <a:prstGeom prst="cloudCallout">
            <a:avLst>
              <a:gd name="adj1" fmla="val 47307"/>
              <a:gd name="adj2" fmla="val 5582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Does a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b="1" dirty="0">
                <a:solidFill>
                  <a:srgbClr val="7030A0"/>
                </a:solidFill>
              </a:rPr>
              <a:t>local minima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exist always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76EBCB-E17A-9FB8-AAC5-23FB57561847}"/>
              </a:ext>
            </a:extLst>
          </p:cNvPr>
          <p:cNvSpPr/>
          <p:nvPr/>
        </p:nvSpPr>
        <p:spPr>
          <a:xfrm>
            <a:off x="1937084" y="1414168"/>
            <a:ext cx="1935524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410C48-3CD1-9B52-1187-243B00BD4E86}"/>
              </a:ext>
            </a:extLst>
          </p:cNvPr>
          <p:cNvSpPr/>
          <p:nvPr/>
        </p:nvSpPr>
        <p:spPr>
          <a:xfrm>
            <a:off x="3872608" y="1463443"/>
            <a:ext cx="2680592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7E22EC-6AAD-6981-3972-8013FB033024}"/>
              </a:ext>
            </a:extLst>
          </p:cNvPr>
          <p:cNvSpPr/>
          <p:nvPr/>
        </p:nvSpPr>
        <p:spPr>
          <a:xfrm>
            <a:off x="3055240" y="1819841"/>
            <a:ext cx="4183753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2F9ABD-F18E-3AF0-7751-DD058866F836}"/>
              </a:ext>
            </a:extLst>
          </p:cNvPr>
          <p:cNvSpPr txBox="1"/>
          <p:nvPr/>
        </p:nvSpPr>
        <p:spPr>
          <a:xfrm>
            <a:off x="2560933" y="191869"/>
            <a:ext cx="4591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 a GRID</a:t>
            </a:r>
            <a:endParaRPr lang="en-IN" sz="3600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C3A13F-FEEE-2FF5-3969-695E1FA5B4D2}"/>
              </a:ext>
            </a:extLst>
          </p:cNvPr>
          <p:cNvSpPr/>
          <p:nvPr/>
        </p:nvSpPr>
        <p:spPr>
          <a:xfrm>
            <a:off x="5193632" y="2615817"/>
            <a:ext cx="200526" cy="204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49F1463-A75F-901F-052A-CDD000B6C7D2}"/>
              </a:ext>
            </a:extLst>
          </p:cNvPr>
          <p:cNvSpPr/>
          <p:nvPr/>
        </p:nvSpPr>
        <p:spPr>
          <a:xfrm>
            <a:off x="5398200" y="2625528"/>
            <a:ext cx="200526" cy="204902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4957CC-B0A5-7359-4B54-8D0D3FB0709C}"/>
              </a:ext>
            </a:extLst>
          </p:cNvPr>
          <p:cNvSpPr/>
          <p:nvPr/>
        </p:nvSpPr>
        <p:spPr>
          <a:xfrm>
            <a:off x="4973054" y="2618186"/>
            <a:ext cx="200526" cy="204902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B373C3E-F1DD-55DE-8277-38AA22991524}"/>
              </a:ext>
            </a:extLst>
          </p:cNvPr>
          <p:cNvSpPr/>
          <p:nvPr/>
        </p:nvSpPr>
        <p:spPr>
          <a:xfrm>
            <a:off x="5186391" y="2823208"/>
            <a:ext cx="200526" cy="204902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8C38A54-B534-4126-2E21-C79DA1A8968B}"/>
              </a:ext>
            </a:extLst>
          </p:cNvPr>
          <p:cNvSpPr/>
          <p:nvPr/>
        </p:nvSpPr>
        <p:spPr>
          <a:xfrm>
            <a:off x="2585175" y="2617453"/>
            <a:ext cx="200526" cy="204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3876A64-0086-ECED-DE65-A1F5905D1C4C}"/>
              </a:ext>
            </a:extLst>
          </p:cNvPr>
          <p:cNvSpPr/>
          <p:nvPr/>
        </p:nvSpPr>
        <p:spPr>
          <a:xfrm>
            <a:off x="2795338" y="2607087"/>
            <a:ext cx="200526" cy="204902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716DC8A-EE22-EC0A-1146-E0E87F72232F}"/>
              </a:ext>
            </a:extLst>
          </p:cNvPr>
          <p:cNvSpPr/>
          <p:nvPr/>
        </p:nvSpPr>
        <p:spPr>
          <a:xfrm>
            <a:off x="2601216" y="2796555"/>
            <a:ext cx="200526" cy="204902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7615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9" grpId="0" animBg="1"/>
      <p:bldP spid="60" grpId="0" animBg="1"/>
      <p:bldP spid="33" grpId="0" animBg="1"/>
      <p:bldP spid="44" grpId="0" animBg="1"/>
      <p:bldP spid="45" grpId="0" animBg="1"/>
      <p:bldP spid="66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000" dirty="0"/>
                  <a:t>Given a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×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grid storing </a:t>
                </a:r>
                <a:r>
                  <a:rPr lang="en-US" sz="2000" u="sng" dirty="0">
                    <a:solidFill>
                      <a:srgbClr val="C00000"/>
                    </a:solidFill>
                  </a:rPr>
                  <a:t>distinct</a:t>
                </a:r>
                <a:r>
                  <a:rPr lang="en-US" sz="2000" dirty="0"/>
                  <a:t> numbers, output </a:t>
                </a:r>
                <a:r>
                  <a:rPr lang="en-US" sz="2000" u="sng" dirty="0">
                    <a:solidFill>
                      <a:srgbClr val="C00000"/>
                    </a:solidFill>
                  </a:rPr>
                  <a:t>any</a:t>
                </a:r>
                <a:r>
                  <a:rPr lang="en-US" sz="2000" dirty="0"/>
                  <a:t> local </a:t>
                </a:r>
              </a:p>
              <a:p>
                <a:pPr marL="0" indent="0">
                  <a:buNone/>
                </a:pPr>
                <a:r>
                  <a:rPr lang="en-US" sz="2000" dirty="0"/>
                  <a:t>minima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5908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392904" y="3842072"/>
            <a:ext cx="601580" cy="653728"/>
            <a:chOff x="3392904" y="3842072"/>
            <a:chExt cx="601580" cy="653728"/>
          </a:xfrm>
          <a:solidFill>
            <a:schemeClr val="accent3">
              <a:lumMod val="75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3781926" y="4062298"/>
              <a:ext cx="212558" cy="2049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81400" y="3842072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81400" y="4275574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92904" y="4046974"/>
              <a:ext cx="200528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600200" y="2057400"/>
            <a:ext cx="2299568" cy="2274332"/>
            <a:chOff x="1600200" y="2057400"/>
            <a:chExt cx="2299568" cy="2274332"/>
          </a:xfrm>
        </p:grpSpPr>
        <p:sp>
          <p:nvSpPr>
            <p:cNvPr id="46" name="Rectangle 45"/>
            <p:cNvSpPr/>
            <p:nvPr/>
          </p:nvSpPr>
          <p:spPr>
            <a:xfrm>
              <a:off x="3581400" y="4062298"/>
              <a:ext cx="200526" cy="20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</a:p>
          </p:txBody>
        </p:sp>
        <p:cxnSp>
          <p:nvCxnSpPr>
            <p:cNvPr id="54" name="Straight Connector 53"/>
            <p:cNvCxnSpPr>
              <a:endCxn id="51" idx="3"/>
            </p:cNvCxnSpPr>
            <p:nvPr/>
          </p:nvCxnSpPr>
          <p:spPr>
            <a:xfrm>
              <a:off x="1828800" y="4161274"/>
              <a:ext cx="1764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46" idx="0"/>
            </p:cNvCxnSpPr>
            <p:nvPr/>
          </p:nvCxnSpPr>
          <p:spPr>
            <a:xfrm>
              <a:off x="3681663" y="2426732"/>
              <a:ext cx="0" cy="1635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572434" y="2057400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434" y="2057400"/>
                  <a:ext cx="3273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074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3352800" y="3807023"/>
            <a:ext cx="748408" cy="764977"/>
            <a:chOff x="3352800" y="3807023"/>
            <a:chExt cx="748408" cy="764977"/>
          </a:xfrm>
        </p:grpSpPr>
        <p:sp>
          <p:nvSpPr>
            <p:cNvPr id="26" name="TextBox 25"/>
            <p:cNvSpPr txBox="1"/>
            <p:nvPr/>
          </p:nvSpPr>
          <p:spPr>
            <a:xfrm>
              <a:off x="3533962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33800" y="4035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2800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8792" y="4264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99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05200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31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F5286B3-D65E-B3E6-9A40-3F29CC201C6C}"/>
              </a:ext>
            </a:extLst>
          </p:cNvPr>
          <p:cNvSpPr/>
          <p:nvPr/>
        </p:nvSpPr>
        <p:spPr>
          <a:xfrm>
            <a:off x="1761462" y="1651635"/>
            <a:ext cx="1920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F14320-4F93-BD42-386B-E3228862AA2D}"/>
              </a:ext>
            </a:extLst>
          </p:cNvPr>
          <p:cNvSpPr/>
          <p:nvPr/>
        </p:nvSpPr>
        <p:spPr>
          <a:xfrm>
            <a:off x="3671980" y="1676400"/>
            <a:ext cx="265261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990B44-D443-74AA-C255-9A4278072CB6}"/>
              </a:ext>
            </a:extLst>
          </p:cNvPr>
          <p:cNvSpPr/>
          <p:nvPr/>
        </p:nvSpPr>
        <p:spPr>
          <a:xfrm>
            <a:off x="6293690" y="1710313"/>
            <a:ext cx="265261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540196-D285-DD1D-4CF6-514467919A62}"/>
              </a:ext>
            </a:extLst>
          </p:cNvPr>
          <p:cNvSpPr txBox="1"/>
          <p:nvPr/>
        </p:nvSpPr>
        <p:spPr>
          <a:xfrm>
            <a:off x="2560933" y="191869"/>
            <a:ext cx="4591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 a GRID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82552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3" grpId="0" animBg="1"/>
      <p:bldP spid="44" grpId="0" animBg="1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new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Repeat</a:t>
            </a:r>
            <a:r>
              <a:rPr lang="en-US" sz="1800" dirty="0"/>
              <a:t> : </a:t>
            </a:r>
            <a:r>
              <a:rPr lang="en-US" sz="1800" i="1" dirty="0"/>
              <a:t>if current entry is not local minima, explore the neighbor storing smaller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5908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600200" y="2057400"/>
            <a:ext cx="2297131" cy="2274332"/>
            <a:chOff x="1600200" y="2057400"/>
            <a:chExt cx="2297131" cy="2274332"/>
          </a:xfrm>
        </p:grpSpPr>
        <p:sp>
          <p:nvSpPr>
            <p:cNvPr id="82" name="Rectangle 81"/>
            <p:cNvSpPr/>
            <p:nvPr/>
          </p:nvSpPr>
          <p:spPr>
            <a:xfrm>
              <a:off x="3585410" y="4046974"/>
              <a:ext cx="200526" cy="20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828800" y="4161274"/>
              <a:ext cx="1764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82" idx="0"/>
            </p:cNvCxnSpPr>
            <p:nvPr/>
          </p:nvCxnSpPr>
          <p:spPr>
            <a:xfrm>
              <a:off x="3685673" y="2411408"/>
              <a:ext cx="0" cy="1635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1600200" y="39624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962400"/>
                  <a:ext cx="31861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572434" y="2057400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434" y="2057400"/>
                  <a:ext cx="32489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8" name="Straight Arrow Connector 87"/>
          <p:cNvCxnSpPr/>
          <p:nvPr/>
        </p:nvCxnSpPr>
        <p:spPr>
          <a:xfrm>
            <a:off x="3695700" y="4159415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924300" y="48006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152900" y="48006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886200" y="4192841"/>
            <a:ext cx="0" cy="2267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886200" y="4419600"/>
            <a:ext cx="0" cy="2267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886200" y="4572000"/>
            <a:ext cx="0" cy="2267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BEA0669-A920-42A0-E268-01E54CA65ADB}"/>
              </a:ext>
            </a:extLst>
          </p:cNvPr>
          <p:cNvSpPr/>
          <p:nvPr/>
        </p:nvSpPr>
        <p:spPr>
          <a:xfrm>
            <a:off x="4638594" y="1534928"/>
            <a:ext cx="4124405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13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0BE2-3171-A449-B637-B1894E3D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Optional </a:t>
            </a:r>
            <a:r>
              <a:rPr lang="en-US" dirty="0"/>
              <a:t>session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0BB78-C8D4-1C4F-AA50-7A3FD7C17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sz="2800" dirty="0"/>
              <a:t>Practice sheet on Time complexity and big “O” notation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Time: 11:00 AM, 13 August, 2022.</a:t>
            </a:r>
          </a:p>
          <a:p>
            <a:pPr marL="0" indent="0">
              <a:buNone/>
            </a:pPr>
            <a:r>
              <a:rPr lang="en-US" sz="2800" dirty="0"/>
              <a:t>Venue : KD101.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Please attempt problems first and then only come </a:t>
            </a:r>
            <a:r>
              <a:rPr lang="en-US" sz="2800" dirty="0"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r>
              <a:rPr lang="en-US" sz="2800" dirty="0">
                <a:sym typeface="Wingdings" pitchFamily="2" charset="2"/>
              </a:rPr>
              <a:t>Otherwise, you won’t learn much from this session. 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37AC8-3FDF-D140-9CD5-621EADC5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3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new 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Explore</a:t>
            </a:r>
            <a:r>
              <a:rPr lang="en-US" sz="1800" b="1" dirty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800" dirty="0"/>
              <a:t>{     Let 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 be any entry to start with;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b="1" dirty="0"/>
              <a:t>While(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 is not a local minima</a:t>
            </a:r>
            <a:r>
              <a:rPr lang="en-US" sz="1800" b="1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{  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 a </a:t>
            </a:r>
            <a:r>
              <a:rPr lang="en-US" sz="1800" dirty="0">
                <a:solidFill>
                  <a:srgbClr val="7030A0"/>
                </a:solidFill>
                <a:sym typeface="Wingdings" pitchFamily="2" charset="2"/>
              </a:rPr>
              <a:t>neighbor</a:t>
            </a:r>
            <a:r>
              <a:rPr lang="en-US" sz="1800" dirty="0">
                <a:sym typeface="Wingdings" pitchFamily="2" charset="2"/>
              </a:rPr>
              <a:t> of 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c</a:t>
            </a:r>
            <a:r>
              <a:rPr lang="en-US" sz="1800" dirty="0">
                <a:sym typeface="Wingdings" pitchFamily="2" charset="2"/>
              </a:rPr>
              <a:t> storing </a:t>
            </a:r>
            <a:r>
              <a:rPr lang="en-US" sz="1800" u="sng" dirty="0">
                <a:sym typeface="Wingdings" pitchFamily="2" charset="2"/>
              </a:rPr>
              <a:t>smaller value</a:t>
            </a:r>
          </a:p>
          <a:p>
            <a:pPr marL="0" indent="0">
              <a:buNone/>
            </a:pPr>
            <a:r>
              <a:rPr lang="en-US" sz="1800" dirty="0"/>
              <a:t>       }</a:t>
            </a:r>
          </a:p>
          <a:p>
            <a:pPr marL="0" indent="0">
              <a:buNone/>
            </a:pPr>
            <a:r>
              <a:rPr lang="en-US" sz="1800" dirty="0"/>
              <a:t>       return 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What is the proof of correctness of </a:t>
            </a:r>
            <a:r>
              <a:rPr lang="en-US" sz="2000" b="1" dirty="0">
                <a:solidFill>
                  <a:srgbClr val="7030A0"/>
                </a:solidFill>
              </a:rPr>
              <a:t>Explore 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dirty="0"/>
              <a:t>Answer: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</a:t>
            </a:r>
            <a:r>
              <a:rPr lang="en-US" sz="2000" dirty="0"/>
              <a:t>It suffices if we can prove that </a:t>
            </a:r>
            <a:r>
              <a:rPr lang="en-US" sz="2000" b="1" dirty="0"/>
              <a:t>While </a:t>
            </a:r>
            <a:r>
              <a:rPr lang="en-US" sz="2000" dirty="0"/>
              <a:t>loop eventually terminates.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Indeed, the loop terminates since </a:t>
            </a:r>
            <a:r>
              <a:rPr lang="en-US" sz="2000" b="1" dirty="0">
                <a:sym typeface="Wingdings" pitchFamily="2" charset="2"/>
              </a:rPr>
              <a:t>we never visit a cell twice</a:t>
            </a:r>
            <a:r>
              <a:rPr lang="en-US" sz="2000" dirty="0">
                <a:sym typeface="Wingdings" pitchFamily="2" charset="2"/>
              </a:rPr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4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new 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Explore()</a:t>
            </a:r>
          </a:p>
          <a:p>
            <a:pPr marL="0" indent="0">
              <a:buNone/>
            </a:pPr>
            <a:r>
              <a:rPr lang="en-US" sz="1800" dirty="0"/>
              <a:t>{     Let 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 be any entry to start with;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b="1" dirty="0"/>
              <a:t>While(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 is not a local minima</a:t>
            </a:r>
            <a:r>
              <a:rPr lang="en-US" sz="1800" b="1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{  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 a </a:t>
            </a:r>
            <a:r>
              <a:rPr lang="en-US" sz="1800" dirty="0">
                <a:solidFill>
                  <a:srgbClr val="7030A0"/>
                </a:solidFill>
                <a:sym typeface="Wingdings" pitchFamily="2" charset="2"/>
              </a:rPr>
              <a:t>neighbor</a:t>
            </a:r>
            <a:r>
              <a:rPr lang="en-US" sz="1800" dirty="0">
                <a:sym typeface="Wingdings" pitchFamily="2" charset="2"/>
              </a:rPr>
              <a:t> of 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c</a:t>
            </a:r>
            <a:r>
              <a:rPr lang="en-US" sz="1800" dirty="0">
                <a:sym typeface="Wingdings" pitchFamily="2" charset="2"/>
              </a:rPr>
              <a:t> storing </a:t>
            </a:r>
            <a:r>
              <a:rPr lang="en-US" sz="1800" u="sng" dirty="0">
                <a:sym typeface="Wingdings" pitchFamily="2" charset="2"/>
              </a:rPr>
              <a:t>smaller value</a:t>
            </a:r>
          </a:p>
          <a:p>
            <a:pPr marL="0" indent="0">
              <a:buNone/>
            </a:pPr>
            <a:r>
              <a:rPr lang="en-US" sz="1800" dirty="0"/>
              <a:t>       }</a:t>
            </a:r>
          </a:p>
          <a:p>
            <a:pPr marL="0" indent="0">
              <a:buNone/>
            </a:pPr>
            <a:r>
              <a:rPr lang="en-US" sz="1800" dirty="0"/>
              <a:t>       return 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2000" dirty="0"/>
              <a:t>                    Time complexity : </a:t>
            </a:r>
            <a:r>
              <a:rPr lang="en-US" sz="20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609600" y="5181600"/>
            <a:ext cx="3429000" cy="762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First principle: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Do not discard </a:t>
            </a:r>
            <a:r>
              <a:rPr lang="en-US" b="1" dirty="0">
                <a:solidFill>
                  <a:srgbClr val="002060"/>
                </a:solidFill>
              </a:rPr>
              <a:t>Explore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6" name="Smiley Face 5"/>
          <p:cNvSpPr/>
          <p:nvPr/>
        </p:nvSpPr>
        <p:spPr>
          <a:xfrm>
            <a:off x="4800600" y="4191000"/>
            <a:ext cx="533400" cy="6096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Ribbon 6"/>
          <p:cNvSpPr/>
          <p:nvPr/>
        </p:nvSpPr>
        <p:spPr>
          <a:xfrm>
            <a:off x="4876800" y="5181600"/>
            <a:ext cx="3429000" cy="762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Second principle: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Simplify the problem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6477000" y="2895600"/>
            <a:ext cx="2438400" cy="612648"/>
          </a:xfrm>
          <a:prstGeom prst="borderCallout1">
            <a:avLst>
              <a:gd name="adj1" fmla="val 97017"/>
              <a:gd name="adj2" fmla="val 48984"/>
              <a:gd name="adj3" fmla="val 389165"/>
              <a:gd name="adj4" fmla="val 1776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apply this principle ?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41617" y="4267200"/>
                <a:ext cx="73840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617" y="4267200"/>
                <a:ext cx="738407" cy="369332"/>
              </a:xfrm>
              <a:prstGeom prst="rect">
                <a:avLst/>
              </a:prstGeom>
              <a:blipFill>
                <a:blip r:embed="rId2"/>
                <a:stretch>
                  <a:fillRect t="-8197" r="-661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C44A5D-17A2-4160-2F83-65E5C4C91D05}"/>
                  </a:ext>
                </a:extLst>
              </p:cNvPr>
              <p:cNvSpPr txBox="1"/>
              <p:nvPr/>
            </p:nvSpPr>
            <p:spPr>
              <a:xfrm>
                <a:off x="640976" y="6030597"/>
                <a:ext cx="64081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006C31"/>
                    </a:solidFill>
                  </a:rPr>
                  <a:t>Homework of last class</a:t>
                </a:r>
                <a:r>
                  <a:rPr lang="en-US" sz="1800" dirty="0"/>
                  <a:t>: Show that there is an instance of the grid </a:t>
                </a:r>
              </a:p>
              <a:p>
                <a:r>
                  <a:rPr lang="en-US" sz="1800" dirty="0"/>
                  <a:t>for which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Explore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() </a:t>
                </a:r>
                <a:r>
                  <a:rPr lang="en-US" sz="1800" dirty="0">
                    <a:solidFill>
                      <a:srgbClr val="002060"/>
                    </a:solidFill>
                  </a:rPr>
                  <a:t>will indeed explore nearly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 cell. </a:t>
                </a:r>
                <a:endParaRPr lang="en-US" sz="1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C44A5D-17A2-4160-2F83-65E5C4C91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76" y="6030597"/>
                <a:ext cx="6408101" cy="646331"/>
              </a:xfrm>
              <a:prstGeom prst="rect">
                <a:avLst/>
              </a:prstGeom>
              <a:blipFill>
                <a:blip r:embed="rId3"/>
                <a:stretch>
                  <a:fillRect l="-792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7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own Ribbon 61">
            <a:extLst>
              <a:ext uri="{FF2B5EF4-FFF2-40B4-BE49-F238E27FC236}">
                <a16:creationId xmlns:a16="http://schemas.microsoft.com/office/drawing/2014/main" id="{83D0CDAD-365A-7149-BB88-3B5A11B91F9E}"/>
              </a:ext>
            </a:extLst>
          </p:cNvPr>
          <p:cNvSpPr/>
          <p:nvPr/>
        </p:nvSpPr>
        <p:spPr>
          <a:xfrm>
            <a:off x="2833438" y="1828800"/>
            <a:ext cx="3429000" cy="762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simplify the problem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0800" y="2612656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994484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95011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95537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6063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96589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97116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7642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98168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98695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99221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99747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00274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90800" y="363716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0800" y="384207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90800" y="404697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90800" y="42518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90800" y="445677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90800" y="466168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86658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93958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90800" y="281755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90800" y="302246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90800" y="322736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90800" y="343226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93432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92905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192379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991853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91326" y="2590800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90800" y="507148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90800" y="527639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590800" y="548129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590800" y="568619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590800" y="589109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8540196-D285-DD1D-4CF6-514467919A62}"/>
              </a:ext>
            </a:extLst>
          </p:cNvPr>
          <p:cNvSpPr txBox="1"/>
          <p:nvPr/>
        </p:nvSpPr>
        <p:spPr>
          <a:xfrm>
            <a:off x="2560933" y="191869"/>
            <a:ext cx="4591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 a GRID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70131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0800" y="3810001"/>
            <a:ext cx="3609471" cy="4418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195011" y="3810001"/>
            <a:ext cx="0" cy="44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596063" y="3810001"/>
            <a:ext cx="0" cy="44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4997116" y="3810001"/>
            <a:ext cx="0" cy="44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5398168" y="3810001"/>
            <a:ext cx="0" cy="44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799221" y="3810001"/>
            <a:ext cx="0" cy="44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3793958" y="3810001"/>
            <a:ext cx="0" cy="44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3392905" y="3810001"/>
            <a:ext cx="0" cy="44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2991853" y="3810001"/>
            <a:ext cx="0" cy="44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8540196-D285-DD1D-4CF6-514467919A62}"/>
              </a:ext>
            </a:extLst>
          </p:cNvPr>
          <p:cNvSpPr txBox="1"/>
          <p:nvPr/>
        </p:nvSpPr>
        <p:spPr>
          <a:xfrm>
            <a:off x="2560933" y="191869"/>
            <a:ext cx="4591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 a GRID</a:t>
            </a:r>
            <a:endParaRPr lang="en-IN" sz="3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AA7E71-8009-F744-9C31-C2759E787979}"/>
              </a:ext>
            </a:extLst>
          </p:cNvPr>
          <p:cNvSpPr txBox="1"/>
          <p:nvPr/>
        </p:nvSpPr>
        <p:spPr>
          <a:xfrm>
            <a:off x="5638800" y="191869"/>
            <a:ext cx="213360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3600" b="1" dirty="0"/>
              <a:t>an ARRAY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E4819ACF-F190-9A4B-A6F5-45C1ACA347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686800" cy="51974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2</a:t>
                </a:r>
                <a:r>
                  <a:rPr lang="en-US" sz="2000" b="1" dirty="0"/>
                  <a:t>: </a:t>
                </a:r>
                <a:r>
                  <a:rPr lang="en-US" sz="2000" dirty="0"/>
                  <a:t>A local minima in an array storing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distinct elements can be found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 of last class</a:t>
                </a:r>
                <a:r>
                  <a:rPr lang="en-US" sz="2000" dirty="0">
                    <a:solidFill>
                      <a:srgbClr val="006C31"/>
                    </a:solidFill>
                  </a:rPr>
                  <a:t>: </a:t>
                </a:r>
              </a:p>
              <a:p>
                <a:r>
                  <a:rPr lang="en-US" sz="2000" dirty="0"/>
                  <a:t>Design the algorithm stated in </a:t>
                </a:r>
                <a:r>
                  <a:rPr lang="en-US" sz="2000" b="1" dirty="0"/>
                  <a:t>Theorem 2</a:t>
                </a:r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Spend sufficient time to extend this algorithm to grid with running time=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</a:p>
              <a:p>
                <a:pPr marL="0" indent="0">
                  <a:buNone/>
                </a:pPr>
                <a:r>
                  <a:rPr lang="en-US" sz="2000" dirty="0"/>
                  <a:t>   	   You were asked to come prepared for today’s class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E4819ACF-F190-9A4B-A6F5-45C1ACA347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686800" cy="5197475"/>
              </a:xfrm>
              <a:blipFill>
                <a:blip r:embed="rId2"/>
                <a:stretch>
                  <a:fillRect l="-731" t="-732" r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005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for </a:t>
            </a:r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an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array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We can discard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A</a:t>
                </a:r>
                <a:r>
                  <a:rPr lang="en-US" sz="2400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] </a:t>
                </a:r>
                <a:r>
                  <a:rPr lang="en-US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</a:t>
                </a:r>
                <a:r>
                  <a:rPr lang="en-US" sz="2400" dirty="0">
                    <a:solidFill>
                      <a:schemeClr val="tx1"/>
                    </a:solidFill>
                  </a:rPr>
                  <a:t>. But what if …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b="-4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49033" y="3200400"/>
            <a:ext cx="4876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82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68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77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73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53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8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63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21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6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7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92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97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01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06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11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54474" y="3200400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                  </a:t>
            </a:r>
            <a:r>
              <a:rPr lang="en-US" sz="1600" dirty="0"/>
              <a:t>9    17  23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8068" y="31242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24834" y="3593068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834" y="3593068"/>
                <a:ext cx="3186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3399098" y="1752600"/>
            <a:ext cx="868102" cy="1219200"/>
            <a:chOff x="3399098" y="1752600"/>
            <a:chExt cx="868102" cy="1219200"/>
          </a:xfrm>
        </p:grpSpPr>
        <p:sp>
          <p:nvSpPr>
            <p:cNvPr id="26" name="Rectangle 25"/>
            <p:cNvSpPr/>
            <p:nvPr/>
          </p:nvSpPr>
          <p:spPr>
            <a:xfrm>
              <a:off x="3962400" y="1752600"/>
              <a:ext cx="304800" cy="12192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23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73032" y="1981200"/>
              <a:ext cx="289367" cy="9906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17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99098" y="2362200"/>
              <a:ext cx="273934" cy="6096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9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00200" y="3733800"/>
            <a:ext cx="2361159" cy="904220"/>
            <a:chOff x="1600200" y="3733800"/>
            <a:chExt cx="2361159" cy="904220"/>
          </a:xfrm>
        </p:grpSpPr>
        <p:sp>
          <p:nvSpPr>
            <p:cNvPr id="29" name="Left Brace 28"/>
            <p:cNvSpPr/>
            <p:nvPr/>
          </p:nvSpPr>
          <p:spPr>
            <a:xfrm rot="16200000">
              <a:off x="2745081" y="3110651"/>
              <a:ext cx="304801" cy="155110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600200" y="4114800"/>
                  <a:ext cx="23611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   There is a local minima </a:t>
                  </a:r>
                </a:p>
                <a:p>
                  <a:r>
                    <a:rPr lang="en-US" sz="1400" dirty="0"/>
                    <a:t>in </a:t>
                  </a:r>
                  <a:r>
                    <a:rPr lang="en-US" sz="1400" b="1" dirty="0"/>
                    <a:t>A</a:t>
                  </a:r>
                  <a:r>
                    <a:rPr 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1400" dirty="0"/>
                    <a:t>,…,</a:t>
                  </a:r>
                  <a14:m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en-US" sz="1400" dirty="0"/>
                    <a:t>].  Give reasons.</a:t>
                  </a: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4114800"/>
                  <a:ext cx="2361159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775" t="-2326" b="-1046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Down Ribbon 31"/>
              <p:cNvSpPr/>
              <p:nvPr/>
            </p:nvSpPr>
            <p:spPr>
              <a:xfrm>
                <a:off x="1981199" y="4419600"/>
                <a:ext cx="5486401" cy="1153182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Reason: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Explore() </a:t>
                </a:r>
                <a:r>
                  <a:rPr lang="en-US" sz="1600" dirty="0">
                    <a:solidFill>
                      <a:schemeClr val="tx1"/>
                    </a:solidFill>
                  </a:rPr>
                  <a:t>from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A</a:t>
                </a:r>
                <a:r>
                  <a:rPr lang="en-US" sz="1600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]</a:t>
                </a:r>
                <a:r>
                  <a:rPr lang="en-US" sz="1600" dirty="0">
                    <a:solidFill>
                      <a:schemeClr val="tx1"/>
                    </a:solidFill>
                  </a:rPr>
                  <a:t> will terminate without ever entering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A</a:t>
                </a:r>
                <a:r>
                  <a:rPr lang="en-US" sz="1600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6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].</a:t>
                </a:r>
              </a:p>
            </p:txBody>
          </p:sp>
        </mc:Choice>
        <mc:Fallback xmlns="">
          <p:sp>
            <p:nvSpPr>
              <p:cNvPr id="32" name="Down Ribbon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99" y="4419600"/>
                <a:ext cx="5486401" cy="1153182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673032" y="3200400"/>
            <a:ext cx="3352801" cy="369332"/>
            <a:chOff x="3673032" y="3200400"/>
            <a:chExt cx="3352801" cy="369332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3673032" y="3200400"/>
              <a:ext cx="3352801" cy="3693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673033" y="3200400"/>
              <a:ext cx="3352800" cy="3693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EAC826-8EEC-5433-D586-6E01AD8FAA1A}"/>
                  </a:ext>
                </a:extLst>
              </p:cNvPr>
              <p:cNvSpPr txBox="1"/>
              <p:nvPr/>
            </p:nvSpPr>
            <p:spPr>
              <a:xfrm>
                <a:off x="0" y="1459923"/>
                <a:ext cx="3219856" cy="36933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Execute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 Explore() </a:t>
                </a:r>
                <a:r>
                  <a:rPr lang="en-US" sz="1800" dirty="0">
                    <a:solidFill>
                      <a:schemeClr val="tx1"/>
                    </a:solidFill>
                  </a:rPr>
                  <a:t>from 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A</a:t>
                </a:r>
                <a:r>
                  <a:rPr lang="en-US" sz="1800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]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EAC826-8EEC-5433-D586-6E01AD8FA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59923"/>
                <a:ext cx="3219856" cy="369332"/>
              </a:xfrm>
              <a:prstGeom prst="rect">
                <a:avLst/>
              </a:prstGeom>
              <a:blipFill>
                <a:blip r:embed="rId6"/>
                <a:stretch>
                  <a:fillRect l="-1176" t="-645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8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4" grpId="0"/>
      <p:bldP spid="7" grpId="0"/>
      <p:bldP spid="25" grpId="0"/>
      <p:bldP spid="32" grpId="0" animBg="1"/>
      <p:bldP spid="32" grpId="1" animBg="1"/>
      <p:bldP spid="5" grpId="0" animBg="1"/>
      <p:bldP spid="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for </a:t>
            </a:r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an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array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We can discard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A</a:t>
                </a:r>
                <a:r>
                  <a:rPr lang="en-US" sz="2400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] </a:t>
                </a:r>
                <a:r>
                  <a:rPr lang="en-US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</a:t>
                </a:r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/>
                  <a:t>What should be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so that we always discard a significant portion of </a:t>
                </a:r>
                <a:r>
                  <a:rPr lang="en-US" sz="2400" b="1" dirty="0"/>
                  <a:t>A ?</a:t>
                </a:r>
              </a:p>
              <a:p>
                <a:pPr marL="0" indent="0" algn="ctr">
                  <a:buNone/>
                </a:pPr>
                <a:r>
                  <a:rPr lang="en-US" sz="2400" b="1" dirty="0"/>
                  <a:t>…Can you see the algorithm now ?...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  <a:blipFill>
                <a:blip r:embed="rId2"/>
                <a:stretch>
                  <a:fillRect l="-1094" b="-4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49033" y="3200400"/>
            <a:ext cx="4876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82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68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77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73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53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8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63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21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6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7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92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97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01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06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11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54474" y="3200400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                 </a:t>
            </a:r>
            <a:r>
              <a:rPr lang="en-US" sz="1600" dirty="0"/>
              <a:t>23   17  9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8068" y="31242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24834" y="3593068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834" y="3593068"/>
                <a:ext cx="3186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2133601" y="3200400"/>
            <a:ext cx="1844232" cy="369332"/>
            <a:chOff x="3673032" y="3200400"/>
            <a:chExt cx="3352801" cy="369332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3673032" y="3200400"/>
              <a:ext cx="3352801" cy="3693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673033" y="3200400"/>
              <a:ext cx="3352800" cy="3693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8555F0-2F38-0B85-1850-37B7069BD251}"/>
                  </a:ext>
                </a:extLst>
              </p:cNvPr>
              <p:cNvSpPr txBox="1"/>
              <p:nvPr/>
            </p:nvSpPr>
            <p:spPr>
              <a:xfrm>
                <a:off x="3645683" y="2583630"/>
                <a:ext cx="1914366" cy="61093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8555F0-2F38-0B85-1850-37B7069BD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683" y="2583630"/>
                <a:ext cx="1914366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152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 an array</a:t>
            </a:r>
            <a:br>
              <a:rPr lang="en-US" sz="3600" b="1" dirty="0"/>
            </a:br>
            <a:r>
              <a:rPr lang="en-US" sz="2000" b="1" dirty="0">
                <a:solidFill>
                  <a:srgbClr val="002060"/>
                </a:solidFill>
              </a:rPr>
              <a:t>(Similar to binary search)</a:t>
            </a:r>
            <a:endParaRPr lang="en-US" sz="2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err="1">
                    <a:solidFill>
                      <a:srgbClr val="0070C0"/>
                    </a:solidFill>
                  </a:rPr>
                  <a:t>int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Local-minima-in-array</a:t>
                </a:r>
                <a:r>
                  <a:rPr lang="en-US" sz="2400" b="1" dirty="0"/>
                  <a:t>(A) </a:t>
                </a:r>
                <a:r>
                  <a:rPr lang="en-US" sz="2400" dirty="0"/>
                  <a:t>{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;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R</a:t>
                </a:r>
                <a:r>
                  <a:rPr lang="en-US" sz="18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found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FALSE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while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         </a:t>
                </a:r>
                <a:r>
                  <a:rPr lang="en-US" sz="1800" dirty="0">
                    <a:sym typeface="Wingdings" pitchFamily="2" charset="2"/>
                  </a:rPr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{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 (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L</a:t>
                </a:r>
                <a:r>
                  <a:rPr lang="en-US" sz="1800" dirty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+ 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R</a:t>
                </a:r>
                <a:r>
                  <a:rPr lang="en-US" sz="1800" dirty="0">
                    <a:sym typeface="Wingdings" pitchFamily="2" charset="2"/>
                  </a:rPr>
                  <a:t>)/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2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   </a:t>
                </a:r>
                <a:r>
                  <a:rPr lang="en-US" sz="1800" dirty="0"/>
                  <a:t>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is a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local minima</a:t>
                </a:r>
                <a:r>
                  <a:rPr lang="en-US" sz="1800" dirty="0"/>
                  <a:t>)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</a:t>
                </a:r>
                <a:r>
                  <a:rPr lang="en-US" sz="1800" b="1" dirty="0">
                    <a:solidFill>
                      <a:schemeClr val="accent1"/>
                    </a:solidFill>
                  </a:rPr>
                  <a:t>found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TRUE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    </a:t>
                </a:r>
                <a:r>
                  <a:rPr lang="en-US" sz="1800" b="1" dirty="0">
                    <a:sym typeface="Wingdings" pitchFamily="2" charset="2"/>
                  </a:rPr>
                  <a:t>else if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olidFill>
                      <a:schemeClr val="accent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  <a:sym typeface="Wingdings" pitchFamily="2" charset="2"/>
                  </a:rPr>
                  <a:t>]</a:t>
                </a:r>
                <a:r>
                  <a:rPr lang="en-US" sz="1800" dirty="0">
                    <a:sym typeface="Wingdings" pitchFamily="2" charset="2"/>
                  </a:rPr>
                  <a:t>)              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>
                    <a:sym typeface="Wingdings" pitchFamily="2" charset="2"/>
                  </a:rPr>
                  <a:t>              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</a:t>
                </a:r>
                <a:r>
                  <a:rPr lang="en-US" sz="1800" b="1" dirty="0"/>
                  <a:t>else</a:t>
                </a:r>
                <a:r>
                  <a:rPr lang="en-US" sz="1800" dirty="0"/>
                  <a:t>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  <a:endParaRPr lang="en-US" sz="18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 </a:t>
                </a:r>
                <a:r>
                  <a:rPr lang="en-US" sz="1800" b="1" dirty="0">
                    <a:sym typeface="Wingdings" pitchFamily="2" charset="2"/>
                  </a:rPr>
                  <a:t> }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 </a:t>
                </a:r>
                <a:r>
                  <a:rPr lang="en-US" sz="1800" dirty="0">
                    <a:sym typeface="Wingdings" pitchFamily="2" charset="2"/>
                  </a:rPr>
                  <a:t>Running time of the algorithm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:r>
                  <a:rPr lang="en-US" sz="1800" b="1" dirty="0"/>
                  <a:t>log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3048000"/>
            <a:ext cx="1143000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</a:t>
            </a:r>
            <a:r>
              <a:rPr lang="en-US" b="1" dirty="0">
                <a:solidFill>
                  <a:srgbClr val="0070C0"/>
                </a:solidFill>
              </a:rPr>
              <a:t>found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495800" y="4724400"/>
                <a:ext cx="1600200" cy="3048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L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724400"/>
                <a:ext cx="1600200" cy="304800"/>
              </a:xfrm>
              <a:prstGeom prst="rect">
                <a:avLst/>
              </a:prstGeom>
              <a:blipFill rotWithShape="1">
                <a:blip r:embed="rId3"/>
                <a:stretch>
                  <a:fillRect t="-22000" r="-1908" b="-4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43200" y="5029200"/>
                <a:ext cx="1600200" cy="3048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R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029200"/>
                <a:ext cx="1600200" cy="304800"/>
              </a:xfrm>
              <a:prstGeom prst="rect">
                <a:avLst/>
              </a:prstGeom>
              <a:blipFill rotWithShape="1">
                <a:blip r:embed="rId4"/>
                <a:stretch>
                  <a:fillRect t="-22000" r="-3042" b="-4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019800" y="3505200"/>
            <a:ext cx="1906171" cy="1905000"/>
            <a:chOff x="8153400" y="3352800"/>
            <a:chExt cx="1906171" cy="1905000"/>
          </a:xfrm>
        </p:grpSpPr>
        <p:sp>
          <p:nvSpPr>
            <p:cNvPr id="9" name="Left Brace 8"/>
            <p:cNvSpPr/>
            <p:nvPr/>
          </p:nvSpPr>
          <p:spPr>
            <a:xfrm rot="10800000">
              <a:off x="8153400" y="3352800"/>
              <a:ext cx="304800" cy="1905000"/>
            </a:xfrm>
            <a:prstGeom prst="leftBrace">
              <a:avLst>
                <a:gd name="adj1" fmla="val 8333"/>
                <a:gd name="adj2" fmla="val 4878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435152" y="4001869"/>
                  <a:ext cx="162441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)  time </a:t>
                  </a:r>
                </a:p>
                <a:p>
                  <a:r>
                    <a:rPr lang="en-US" dirty="0"/>
                    <a:t>in one iteration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5152" y="4001869"/>
                  <a:ext cx="1624419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383" t="-4673" r="-6767" b="-1308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3048000" y="2133600"/>
            <a:ext cx="3733800" cy="1077951"/>
            <a:chOff x="3048000" y="2133600"/>
            <a:chExt cx="3733800" cy="1077951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3048000" y="2527019"/>
              <a:ext cx="2000250" cy="68453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5048250" y="2133600"/>
              <a:ext cx="1733550" cy="6858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How many iterations ?</a:t>
              </a:r>
              <a:endParaRPr lang="en-IN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Ribbon 20"/>
              <p:cNvSpPr/>
              <p:nvPr/>
            </p:nvSpPr>
            <p:spPr>
              <a:xfrm>
                <a:off x="6781800" y="1600200"/>
                <a:ext cx="1597152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chemeClr val="tx1"/>
                    </a:solidFill>
                  </a:rPr>
                  <a:t>log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own Ribbon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600200"/>
                <a:ext cx="1597152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/>
          <p:cNvSpPr/>
          <p:nvPr/>
        </p:nvSpPr>
        <p:spPr>
          <a:xfrm>
            <a:off x="6115050" y="5638800"/>
            <a:ext cx="2343150" cy="685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Proof of  correctness ?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74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21" grpId="0" animBg="1"/>
      <p:bldP spid="21" grpId="1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Proof of </a:t>
            </a:r>
            <a:r>
              <a:rPr lang="en-US" sz="3600" b="1" dirty="0">
                <a:solidFill>
                  <a:srgbClr val="C00000"/>
                </a:solidFill>
              </a:rPr>
              <a:t>correctness</a:t>
            </a:r>
            <a:endParaRPr lang="en-US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7030A0"/>
                    </a:solidFill>
                  </a:rPr>
                  <a:t> : </a:t>
                </a:r>
                <a:r>
                  <a:rPr lang="en-US" sz="2000" dirty="0"/>
                  <a:t>At the end of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iteration,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“A local minima of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 exists in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].”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b="1" dirty="0"/>
                  <a:t>: </a:t>
                </a:r>
              </a:p>
              <a:p>
                <a:r>
                  <a:rPr lang="en-US" sz="2000" dirty="0"/>
                  <a:t> Make sincere attempts to prove the assertion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𝑖</a:t>
                </a:r>
                <a:r>
                  <a:rPr lang="en-US" sz="2000" dirty="0"/>
                  <a:t>). </a:t>
                </a:r>
              </a:p>
              <a:p>
                <a:r>
                  <a:rPr lang="en-US" sz="2000" dirty="0"/>
                  <a:t>Complete the proof.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>
                <a:blip r:embed="rId2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49033" y="3200400"/>
            <a:ext cx="4876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82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68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77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73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53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8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63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21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6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7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92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97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01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06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11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8068" y="31242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133600" y="3200400"/>
            <a:ext cx="2758633" cy="392668"/>
            <a:chOff x="2133600" y="3200400"/>
            <a:chExt cx="2758633" cy="392668"/>
          </a:xfrm>
        </p:grpSpPr>
        <p:sp>
          <p:nvSpPr>
            <p:cNvPr id="30" name="Rectangle 29"/>
            <p:cNvSpPr/>
            <p:nvPr/>
          </p:nvSpPr>
          <p:spPr>
            <a:xfrm>
              <a:off x="2149034" y="3200400"/>
              <a:ext cx="2743199" cy="3926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133600" y="3200400"/>
              <a:ext cx="2758633" cy="392668"/>
              <a:chOff x="3673032" y="3200400"/>
              <a:chExt cx="3352801" cy="369332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3673032" y="3200400"/>
                <a:ext cx="3352801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3673033" y="3200400"/>
                <a:ext cx="3352800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385368" y="3200399"/>
            <a:ext cx="640466" cy="381001"/>
            <a:chOff x="6385368" y="3200399"/>
            <a:chExt cx="640466" cy="381001"/>
          </a:xfrm>
        </p:grpSpPr>
        <p:sp>
          <p:nvSpPr>
            <p:cNvPr id="33" name="Rectangle 32"/>
            <p:cNvSpPr/>
            <p:nvPr/>
          </p:nvSpPr>
          <p:spPr>
            <a:xfrm>
              <a:off x="6400800" y="3200400"/>
              <a:ext cx="625033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6385368" y="3200399"/>
              <a:ext cx="640466" cy="381001"/>
              <a:chOff x="3673032" y="3200400"/>
              <a:chExt cx="3352801" cy="369332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3673032" y="3200400"/>
                <a:ext cx="3352801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3673033" y="3200400"/>
                <a:ext cx="3352800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876794" y="2323695"/>
            <a:ext cx="365741" cy="800505"/>
            <a:chOff x="3276600" y="4192812"/>
            <a:chExt cx="433612" cy="792192"/>
          </a:xfrm>
        </p:grpSpPr>
        <p:sp>
          <p:nvSpPr>
            <p:cNvPr id="40" name="Up Arrow 39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002935" y="2323695"/>
            <a:ext cx="397865" cy="800505"/>
            <a:chOff x="3276600" y="4192812"/>
            <a:chExt cx="471697" cy="792192"/>
          </a:xfrm>
        </p:grpSpPr>
        <p:sp>
          <p:nvSpPr>
            <p:cNvPr id="44" name="Up Arrow 43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839D433-BAFA-FC43-A9E2-32E7E6F5FEE4}"/>
              </a:ext>
            </a:extLst>
          </p:cNvPr>
          <p:cNvSpPr/>
          <p:nvPr/>
        </p:nvSpPr>
        <p:spPr>
          <a:xfrm>
            <a:off x="1036416" y="3657600"/>
            <a:ext cx="3444434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>
                <a:extLst>
                  <a:ext uri="{FF2B5EF4-FFF2-40B4-BE49-F238E27FC236}">
                    <a16:creationId xmlns:a16="http://schemas.microsoft.com/office/drawing/2014/main" id="{EC3CE589-0E64-BF3D-F7FA-4A92084D9471}"/>
                  </a:ext>
                </a:extLst>
              </p:cNvPr>
              <p:cNvSpPr/>
              <p:nvPr/>
            </p:nvSpPr>
            <p:spPr>
              <a:xfrm>
                <a:off x="1447801" y="1447800"/>
                <a:ext cx="4358832" cy="1182062"/>
              </a:xfrm>
              <a:prstGeom prst="cloudCallout">
                <a:avLst>
                  <a:gd name="adj1" fmla="val -20833"/>
                  <a:gd name="adj2" fmla="val 7035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can you say about the algorithm at the end of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iteration.</a:t>
                </a:r>
              </a:p>
            </p:txBody>
          </p:sp>
        </mc:Choice>
        <mc:Fallback xmlns="">
          <p:sp>
            <p:nvSpPr>
              <p:cNvPr id="5" name="Cloud Callout 4">
                <a:extLst>
                  <a:ext uri="{FF2B5EF4-FFF2-40B4-BE49-F238E27FC236}">
                    <a16:creationId xmlns:a16="http://schemas.microsoft.com/office/drawing/2014/main" id="{EC3CE589-0E64-BF3D-F7FA-4A92084D9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1" y="1447800"/>
                <a:ext cx="4358832" cy="1182062"/>
              </a:xfrm>
              <a:prstGeom prst="cloudCallout">
                <a:avLst>
                  <a:gd name="adj1" fmla="val -20833"/>
                  <a:gd name="adj2" fmla="val 7035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25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4" grpId="0" animBg="1"/>
      <p:bldP spid="5" grpId="0" animBg="1"/>
      <p:bldP spid="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 an array</a:t>
            </a:r>
            <a:br>
              <a:rPr lang="en-US" sz="3600" b="1" dirty="0"/>
            </a:br>
            <a:r>
              <a:rPr lang="en-US" sz="2000" b="1" dirty="0">
                <a:solidFill>
                  <a:schemeClr val="bg2"/>
                </a:solidFill>
              </a:rPr>
              <a:t>(Proof of correctness)</a:t>
            </a:r>
            <a:endParaRPr lang="en-US" sz="3600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400" b="1" dirty="0"/>
                  <a:t>: </a:t>
                </a:r>
                <a:r>
                  <a:rPr lang="en-US" sz="2400" dirty="0"/>
                  <a:t>A local minima in an array storing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 distinct elements </a:t>
                </a:r>
              </a:p>
              <a:p>
                <a:pPr marL="0" indent="0">
                  <a:buNone/>
                </a:pPr>
                <a:r>
                  <a:rPr lang="en-US" sz="2400" dirty="0"/>
                  <a:t>can be found in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:r>
                  <a:rPr lang="en-US" sz="2400" b="1" dirty="0"/>
                  <a:t>log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9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2B99C4-46B8-3E4A-B5FA-3FB67F4CB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Local minima </a:t>
            </a:r>
            <a:r>
              <a:rPr lang="en-US" b="1" dirty="0"/>
              <a:t>in a GRID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0237595-933E-F349-BF65-3BFACC1DF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573B5-E603-0A44-9016-CD41D1F1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4BD3A5-9B57-5042-8C01-B2998AAD35DC}"/>
                  </a:ext>
                </a:extLst>
              </p:cNvPr>
              <p:cNvSpPr txBox="1"/>
              <p:nvPr/>
            </p:nvSpPr>
            <p:spPr>
              <a:xfrm>
                <a:off x="2716364" y="3429000"/>
                <a:ext cx="37112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/>
                  <a:t>in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 O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600" b="1" dirty="0"/>
                  <a:t>log</a:t>
                </a:r>
                <a:r>
                  <a:rPr lang="en-US" sz="3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dirty="0"/>
                  <a:t>) time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4BD3A5-9B57-5042-8C01-B2998AAD3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364" y="3429000"/>
                <a:ext cx="3711272" cy="646331"/>
              </a:xfrm>
              <a:prstGeom prst="rect">
                <a:avLst/>
              </a:prstGeom>
              <a:blipFill>
                <a:blip r:embed="rId2"/>
                <a:stretch>
                  <a:fillRect l="-5137" t="-15385" r="-1027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70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Fibonacci numbers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Fibonacci numbers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 dirty="0" smtClean="0">
                        <a:latin typeface="Cambria Math"/>
                      </a:rPr>
                      <m:t>) = 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 dirty="0" smtClean="0">
                        <a:latin typeface="Cambria Math"/>
                      </a:rPr>
                      <m:t>) = 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) = 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−1) + 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−2)  </m:t>
                    </m:r>
                  </m:oMath>
                </a14:m>
                <a:r>
                  <a:rPr lang="en-US" sz="2000" dirty="0"/>
                  <a:t>for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 &gt;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;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0F0B4-2024-B36B-AC32-E4B9079BC64F}"/>
              </a:ext>
            </a:extLst>
          </p:cNvPr>
          <p:cNvSpPr txBox="1"/>
          <p:nvPr/>
        </p:nvSpPr>
        <p:spPr>
          <a:xfrm>
            <a:off x="3144687" y="3581400"/>
            <a:ext cx="394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Using induction or otherwise, show that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DB2F4-38B3-A905-486A-E8742996AAC3}"/>
              </a:ext>
            </a:extLst>
          </p:cNvPr>
          <p:cNvSpPr txBox="1"/>
          <p:nvPr/>
        </p:nvSpPr>
        <p:spPr>
          <a:xfrm>
            <a:off x="914400" y="3535233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6C31"/>
                </a:solidFill>
              </a:rPr>
              <a:t>Simple exercise: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801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54">
            <a:extLst>
              <a:ext uri="{FF2B5EF4-FFF2-40B4-BE49-F238E27FC236}">
                <a16:creationId xmlns:a16="http://schemas.microsoft.com/office/drawing/2014/main" id="{8ECDF513-99F4-E5BC-ACB2-D60F50A3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4BAA0B4A-9FD8-91F1-170E-D182486AF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Treat each row as an array and compute its local minima.</a:t>
            </a:r>
          </a:p>
          <a:p>
            <a:pPr marL="0" indent="0">
              <a:buNone/>
            </a:pPr>
            <a:r>
              <a:rPr lang="en-US" sz="2000" b="1" dirty="0"/>
              <a:t>Reason</a:t>
            </a:r>
            <a:r>
              <a:rPr lang="en-US" sz="2000" dirty="0"/>
              <a:t>: None of them may be the local minima of the grid.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0800" y="2612656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994484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95011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95537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6063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96589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97116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7642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98168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98695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99221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99747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00274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90800" y="363716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0800" y="384207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90800" y="404697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90800" y="425187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90800" y="445677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90800" y="466168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86658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93958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90800" y="2817559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90800" y="3022461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90800" y="322736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90800" y="343226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93432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92905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192379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991853" y="2612656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91326" y="2590800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90800" y="507148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90800" y="527639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590800" y="548129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590800" y="568619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590800" y="589109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8540196-D285-DD1D-4CF6-514467919A62}"/>
              </a:ext>
            </a:extLst>
          </p:cNvPr>
          <p:cNvSpPr txBox="1"/>
          <p:nvPr/>
        </p:nvSpPr>
        <p:spPr>
          <a:xfrm>
            <a:off x="2560933" y="191869"/>
            <a:ext cx="4591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 a GRID</a:t>
            </a:r>
            <a:endParaRPr lang="en-IN" sz="3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44F5BF-C39D-9B10-C4F1-F673A3D19F97}"/>
              </a:ext>
            </a:extLst>
          </p:cNvPr>
          <p:cNvSpPr/>
          <p:nvPr/>
        </p:nvSpPr>
        <p:spPr>
          <a:xfrm>
            <a:off x="4973054" y="2618186"/>
            <a:ext cx="200526" cy="204902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013563-7547-C50A-99D3-305BCAB319DF}"/>
              </a:ext>
            </a:extLst>
          </p:cNvPr>
          <p:cNvSpPr/>
          <p:nvPr/>
        </p:nvSpPr>
        <p:spPr>
          <a:xfrm>
            <a:off x="3385662" y="2806632"/>
            <a:ext cx="200526" cy="204902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15E4E1-3A06-E94C-E627-A63D52F00C7B}"/>
              </a:ext>
            </a:extLst>
          </p:cNvPr>
          <p:cNvSpPr/>
          <p:nvPr/>
        </p:nvSpPr>
        <p:spPr>
          <a:xfrm>
            <a:off x="5799221" y="3022461"/>
            <a:ext cx="200526" cy="204902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1EEEB2-C5C1-43DA-D861-E8325AE805F0}"/>
              </a:ext>
            </a:extLst>
          </p:cNvPr>
          <p:cNvSpPr/>
          <p:nvPr/>
        </p:nvSpPr>
        <p:spPr>
          <a:xfrm>
            <a:off x="4596063" y="3227363"/>
            <a:ext cx="200526" cy="204902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97AE5C-E4C2-DB5B-6A6B-FAD8F987321E}"/>
              </a:ext>
            </a:extLst>
          </p:cNvPr>
          <p:cNvSpPr/>
          <p:nvPr/>
        </p:nvSpPr>
        <p:spPr>
          <a:xfrm>
            <a:off x="3594197" y="3451223"/>
            <a:ext cx="200526" cy="204902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889B5C-4565-A227-8A15-480F8CD4B244}"/>
              </a:ext>
            </a:extLst>
          </p:cNvPr>
          <p:cNvSpPr/>
          <p:nvPr/>
        </p:nvSpPr>
        <p:spPr>
          <a:xfrm>
            <a:off x="4395537" y="3630996"/>
            <a:ext cx="200526" cy="204902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DDC9F5F-EE92-D86A-FFEE-F0997F20BEDD}"/>
              </a:ext>
            </a:extLst>
          </p:cNvPr>
          <p:cNvSpPr/>
          <p:nvPr/>
        </p:nvSpPr>
        <p:spPr>
          <a:xfrm>
            <a:off x="5584675" y="3842072"/>
            <a:ext cx="200526" cy="204902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67D465-3DF6-4774-10E7-384DD1B9316C}"/>
              </a:ext>
            </a:extLst>
          </p:cNvPr>
          <p:cNvSpPr/>
          <p:nvPr/>
        </p:nvSpPr>
        <p:spPr>
          <a:xfrm>
            <a:off x="2988231" y="4045830"/>
            <a:ext cx="200526" cy="204902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CFE340-6891-C311-79DD-16E99E9FAF69}"/>
              </a:ext>
            </a:extLst>
          </p:cNvPr>
          <p:cNvSpPr/>
          <p:nvPr/>
        </p:nvSpPr>
        <p:spPr>
          <a:xfrm>
            <a:off x="3389284" y="4240950"/>
            <a:ext cx="200526" cy="204902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C6679F-6CBB-84EF-77C4-E24788C5D08F}"/>
              </a:ext>
            </a:extLst>
          </p:cNvPr>
          <p:cNvSpPr/>
          <p:nvPr/>
        </p:nvSpPr>
        <p:spPr>
          <a:xfrm>
            <a:off x="4195011" y="4465249"/>
            <a:ext cx="200526" cy="204902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F622182-857B-F287-A127-835F7014EED0}"/>
              </a:ext>
            </a:extLst>
          </p:cNvPr>
          <p:cNvSpPr/>
          <p:nvPr/>
        </p:nvSpPr>
        <p:spPr>
          <a:xfrm>
            <a:off x="4985086" y="4661991"/>
            <a:ext cx="200526" cy="204902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16A902-9D2C-F3D1-7989-8B736A456890}"/>
              </a:ext>
            </a:extLst>
          </p:cNvPr>
          <p:cNvSpPr/>
          <p:nvPr/>
        </p:nvSpPr>
        <p:spPr>
          <a:xfrm>
            <a:off x="2590800" y="5063020"/>
            <a:ext cx="200526" cy="204902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DC83CD0-3B8B-2402-8686-787FA520DDD1}"/>
              </a:ext>
            </a:extLst>
          </p:cNvPr>
          <p:cNvSpPr/>
          <p:nvPr/>
        </p:nvSpPr>
        <p:spPr>
          <a:xfrm>
            <a:off x="3781927" y="5265463"/>
            <a:ext cx="200526" cy="204902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FCB4D82-23C0-A139-E2C7-6684517C3B27}"/>
              </a:ext>
            </a:extLst>
          </p:cNvPr>
          <p:cNvSpPr/>
          <p:nvPr/>
        </p:nvSpPr>
        <p:spPr>
          <a:xfrm>
            <a:off x="5389989" y="5470365"/>
            <a:ext cx="200526" cy="204902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96BF560-6127-D29E-97A3-67AEDA037D2D}"/>
              </a:ext>
            </a:extLst>
          </p:cNvPr>
          <p:cNvSpPr/>
          <p:nvPr/>
        </p:nvSpPr>
        <p:spPr>
          <a:xfrm>
            <a:off x="4796589" y="5686194"/>
            <a:ext cx="200526" cy="204902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E8EA7E-B325-4AF6-6DA4-5C2688ACD8FF}"/>
              </a:ext>
            </a:extLst>
          </p:cNvPr>
          <p:cNvSpPr/>
          <p:nvPr/>
        </p:nvSpPr>
        <p:spPr>
          <a:xfrm>
            <a:off x="5998035" y="5880170"/>
            <a:ext cx="200526" cy="204902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2A40862-8B3C-1A8E-C2C6-A961CF4577BD}"/>
              </a:ext>
            </a:extLst>
          </p:cNvPr>
          <p:cNvSpPr/>
          <p:nvPr/>
        </p:nvSpPr>
        <p:spPr>
          <a:xfrm>
            <a:off x="5797509" y="4862352"/>
            <a:ext cx="200526" cy="204902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6" name="Smiley Face 55">
            <a:extLst>
              <a:ext uri="{FF2B5EF4-FFF2-40B4-BE49-F238E27FC236}">
                <a16:creationId xmlns:a16="http://schemas.microsoft.com/office/drawing/2014/main" id="{87CF0C88-44DF-2C4E-9F75-764E3C9C3317}"/>
              </a:ext>
            </a:extLst>
          </p:cNvPr>
          <p:cNvSpPr/>
          <p:nvPr/>
        </p:nvSpPr>
        <p:spPr>
          <a:xfrm>
            <a:off x="7864033" y="4813013"/>
            <a:ext cx="441767" cy="444787"/>
          </a:xfrm>
          <a:prstGeom prst="smileyFace">
            <a:avLst>
              <a:gd name="adj" fmla="val -46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Down Ribbon 4">
            <a:extLst>
              <a:ext uri="{FF2B5EF4-FFF2-40B4-BE49-F238E27FC236}">
                <a16:creationId xmlns:a16="http://schemas.microsoft.com/office/drawing/2014/main" id="{78131B50-C6B4-3EA5-76B0-8D9B84126B8B}"/>
              </a:ext>
            </a:extLst>
          </p:cNvPr>
          <p:cNvSpPr/>
          <p:nvPr/>
        </p:nvSpPr>
        <p:spPr>
          <a:xfrm>
            <a:off x="6553200" y="1562553"/>
            <a:ext cx="2590800" cy="61470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INCORRECT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8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25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uiExpand="1" build="p"/>
      <p:bldP spid="2" grpId="0" animBg="1"/>
      <p:bldP spid="3" grpId="0" animBg="1"/>
      <p:bldP spid="5" grpId="0" animBg="1"/>
      <p:bldP spid="26" grpId="0" animBg="1"/>
      <p:bldP spid="32" grpId="0" animBg="1"/>
      <p:bldP spid="3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6" grpId="1" animBg="1"/>
      <p:bldP spid="5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F8858E-64B4-084F-B036-FA6A8F878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Think …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9D3C5DD-68CA-9246-B80B-3637F6EF4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6BBCA-31BA-DA41-BE57-B3EF7507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4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637719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</a:t>
            </a:r>
            <a:r>
              <a:rPr lang="en-US" sz="4000" b="1" dirty="0"/>
              <a:t>in a grid</a:t>
            </a:r>
            <a:br>
              <a:rPr lang="en-US" sz="4000" b="1" dirty="0"/>
            </a:br>
            <a:r>
              <a:rPr lang="en-US" sz="2400" b="1" dirty="0"/>
              <a:t>(extending the solution from 1-D to 2-D)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Search for a local minima in the column </a:t>
                </a:r>
                <a:r>
                  <a:rPr lang="en-US" sz="2000" b="1" dirty="0"/>
                  <a:t>M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∗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Use this idea to design 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 for this problem.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… and do not forget to prove its correctness </a:t>
                </a:r>
                <a:r>
                  <a:rPr lang="en-US" sz="2000" dirty="0">
                    <a:sym typeface="Wingdings" pitchFamily="2" charset="2"/>
                  </a:rPr>
                  <a:t>.</a:t>
                </a: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741" t="-64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243138" y="2637719"/>
            <a:ext cx="200526" cy="34582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42084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2611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43137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43663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4189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4716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5242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768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6295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46821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7347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47874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366223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386713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407203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38400" y="427694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448184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38400" y="468674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4891648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1558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38400" y="284262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7297" y="304752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325242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45733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41032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40505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39979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39453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38926" y="2615863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8400" y="509655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5301453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5711258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042611" y="4891648"/>
            <a:ext cx="601577" cy="198904"/>
            <a:chOff x="4042611" y="4891648"/>
            <a:chExt cx="601577" cy="198904"/>
          </a:xfrm>
        </p:grpSpPr>
        <p:sp>
          <p:nvSpPr>
            <p:cNvPr id="44" name="Rectangle 43"/>
            <p:cNvSpPr/>
            <p:nvPr/>
          </p:nvSpPr>
          <p:spPr>
            <a:xfrm>
              <a:off x="4443663" y="4891648"/>
              <a:ext cx="200525" cy="19890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42611" y="4891648"/>
              <a:ext cx="200527" cy="19890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243138" y="4891648"/>
            <a:ext cx="200526" cy="213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114800" y="2206824"/>
                <a:ext cx="574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solidFill>
                            <a:srgbClr val="0070C0"/>
                          </a:solidFill>
                          <a:latin typeface="Cambria Math"/>
                        </a:rPr>
                        <m:t>𝒎𝒊𝒅</m:t>
                      </m:r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206824"/>
                <a:ext cx="574195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1961" r="-7447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4419600" y="4873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7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438400" y="54864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38400" y="59436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191000" y="4873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69" name="Left Brace 68"/>
          <p:cNvSpPr/>
          <p:nvPr/>
        </p:nvSpPr>
        <p:spPr>
          <a:xfrm rot="5400000">
            <a:off x="5213405" y="1566908"/>
            <a:ext cx="230086" cy="1817697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2438400" y="2637719"/>
            <a:ext cx="1981199" cy="34833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438400" y="2637719"/>
            <a:ext cx="2005264" cy="34833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610100" y="50292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772721" y="5029200"/>
            <a:ext cx="0" cy="15537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772721" y="5184577"/>
            <a:ext cx="0" cy="2237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772721" y="5408359"/>
            <a:ext cx="0" cy="2237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762500" y="56388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991100" y="56388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loud Callout 38"/>
          <p:cNvSpPr/>
          <p:nvPr/>
        </p:nvSpPr>
        <p:spPr>
          <a:xfrm>
            <a:off x="5847347" y="1295400"/>
            <a:ext cx="3220453" cy="841248"/>
          </a:xfrm>
          <a:prstGeom prst="cloudCallout">
            <a:avLst>
              <a:gd name="adj1" fmla="val -62797"/>
              <a:gd name="adj2" fmla="val 691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rgbClr val="7030A0"/>
                </a:solidFill>
              </a:rPr>
              <a:t> local minima </a:t>
            </a:r>
            <a:r>
              <a:rPr lang="en-US" sz="1600" dirty="0">
                <a:solidFill>
                  <a:schemeClr val="tx1"/>
                </a:solidFill>
              </a:rPr>
              <a:t>exists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 </a:t>
            </a:r>
            <a:r>
              <a:rPr lang="en-US" sz="1600" b="1" dirty="0">
                <a:solidFill>
                  <a:schemeClr val="tx1"/>
                </a:solidFill>
              </a:rPr>
              <a:t>this region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>
                <a:solidFill>
                  <a:srgbClr val="C00000"/>
                </a:solidFill>
              </a:rPr>
              <a:t>Why ?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28600" y="2819400"/>
            <a:ext cx="4114801" cy="2054423"/>
            <a:chOff x="228600" y="2819400"/>
            <a:chExt cx="4114801" cy="2054423"/>
          </a:xfrm>
        </p:grpSpPr>
        <p:sp>
          <p:nvSpPr>
            <p:cNvPr id="6" name="TextBox 5"/>
            <p:cNvSpPr txBox="1"/>
            <p:nvPr/>
          </p:nvSpPr>
          <p:spPr>
            <a:xfrm>
              <a:off x="228600" y="2819400"/>
              <a:ext cx="1803827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Smallest element</a:t>
              </a:r>
            </a:p>
            <a:p>
              <a:r>
                <a:rPr lang="en-US" dirty="0"/>
                <a:t>of the column</a:t>
              </a:r>
              <a:endParaRPr lang="en-IN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524000" y="3465731"/>
              <a:ext cx="2819401" cy="14080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loud Callout 65"/>
          <p:cNvSpPr/>
          <p:nvPr/>
        </p:nvSpPr>
        <p:spPr>
          <a:xfrm>
            <a:off x="5791200" y="1447800"/>
            <a:ext cx="3220453" cy="841248"/>
          </a:xfrm>
          <a:prstGeom prst="cloudCallout">
            <a:avLst>
              <a:gd name="adj1" fmla="val -62797"/>
              <a:gd name="adj2" fmla="val 691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if there is no </a:t>
            </a:r>
            <a:r>
              <a:rPr lang="en-US" sz="1600" dirty="0">
                <a:solidFill>
                  <a:srgbClr val="7030A0"/>
                </a:solidFill>
              </a:rPr>
              <a:t> local minima </a:t>
            </a:r>
            <a:r>
              <a:rPr lang="en-US" sz="1600" dirty="0">
                <a:solidFill>
                  <a:schemeClr val="tx1"/>
                </a:solidFill>
              </a:rPr>
              <a:t>in the entire column. 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05001" y="4812268"/>
            <a:ext cx="2289865" cy="369332"/>
            <a:chOff x="1905001" y="4812268"/>
            <a:chExt cx="2289865" cy="369332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2167620" y="5052605"/>
              <a:ext cx="20272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905001" y="4812268"/>
                  <a:ext cx="262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1" y="4812268"/>
                  <a:ext cx="26262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418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Cloud Callout 72"/>
          <p:cNvSpPr/>
          <p:nvPr/>
        </p:nvSpPr>
        <p:spPr>
          <a:xfrm>
            <a:off x="5791200" y="1219200"/>
            <a:ext cx="3372854" cy="1222248"/>
          </a:xfrm>
          <a:prstGeom prst="cloudCallout">
            <a:avLst>
              <a:gd name="adj1" fmla="val -62797"/>
              <a:gd name="adj2" fmla="val 691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Under what circumstances even this smallest element is not a </a:t>
            </a:r>
            <a:r>
              <a:rPr lang="en-US" sz="1600" dirty="0">
                <a:solidFill>
                  <a:srgbClr val="7030A0"/>
                </a:solidFill>
              </a:rPr>
              <a:t> local minima </a:t>
            </a:r>
            <a:r>
              <a:rPr lang="en-US" sz="1600" dirty="0">
                <a:solidFill>
                  <a:schemeClr val="tx1"/>
                </a:solidFill>
              </a:rPr>
              <a:t>? </a:t>
            </a:r>
            <a:endParaRPr lang="en-IN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60F06B0-491B-032A-18EA-156D1E5C053B}"/>
                  </a:ext>
                </a:extLst>
              </p:cNvPr>
              <p:cNvSpPr txBox="1"/>
              <p:nvPr/>
            </p:nvSpPr>
            <p:spPr>
              <a:xfrm>
                <a:off x="0" y="2221468"/>
                <a:ext cx="3055773" cy="36933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chemeClr val="tx1"/>
                    </a:solidFill>
                  </a:rPr>
                  <a:t>Explore() </a:t>
                </a:r>
                <a:r>
                  <a:rPr lang="en-US" sz="1800" dirty="0">
                    <a:solidFill>
                      <a:schemeClr val="tx1"/>
                    </a:solidFill>
                  </a:rPr>
                  <a:t>from </a:t>
                </a:r>
                <a:r>
                  <a:rPr lang="en-US" b="1" dirty="0"/>
                  <a:t>M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]</a:t>
                </a:r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60F06B0-491B-032A-18EA-156D1E5C0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1468"/>
                <a:ext cx="3055773" cy="369332"/>
              </a:xfrm>
              <a:prstGeom prst="rect">
                <a:avLst/>
              </a:prstGeom>
              <a:blipFill>
                <a:blip r:embed="rId6"/>
                <a:stretch>
                  <a:fillRect l="-1392" t="-6349" r="-59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animBg="1"/>
      <p:bldP spid="43" grpId="0" uiExpand="1" animBg="1"/>
      <p:bldP spid="57" grpId="0"/>
      <p:bldP spid="60" grpId="0" uiExpand="1"/>
      <p:bldP spid="67" grpId="0" uiExpand="1"/>
      <p:bldP spid="69" grpId="0" animBg="1"/>
      <p:bldP spid="39" grpId="0" animBg="1"/>
      <p:bldP spid="66" grpId="0" uiExpand="1" animBg="1"/>
      <p:bldP spid="66" grpId="1" uiExpand="1" animBg="1"/>
      <p:bldP spid="73" grpId="0" uiExpand="1" animBg="1"/>
      <p:bldP spid="73" grpId="1" uiExpand="1" animBg="1"/>
      <p:bldP spid="41" grpId="0" animBg="1"/>
      <p:bldP spid="4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Fibonacci numbers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Fibonacci numbers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 dirty="0" smtClean="0">
                        <a:latin typeface="Cambria Math"/>
                      </a:rPr>
                      <m:t>) = 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 dirty="0" smtClean="0">
                        <a:latin typeface="Cambria Math"/>
                      </a:rPr>
                      <m:t>) = 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) = 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−1) + 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−2)  </m:t>
                    </m:r>
                  </m:oMath>
                </a14:m>
                <a:r>
                  <a:rPr lang="en-US" sz="2000" dirty="0"/>
                  <a:t>for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 &gt;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;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𝑭</m:t>
                          </m:r>
                          <m:d>
                            <m:dPr>
                              <m:ctrlPr>
                                <a:rPr lang="en-US" sz="2400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1698" t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726D7B-23F0-5240-BF33-63584F42441B}"/>
                  </a:ext>
                </a:extLst>
              </p:cNvPr>
              <p:cNvSpPr txBox="1"/>
              <p:nvPr/>
            </p:nvSpPr>
            <p:spPr>
              <a:xfrm>
                <a:off x="3936629" y="3777512"/>
                <a:ext cx="1778371" cy="870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726D7B-23F0-5240-BF33-63584F424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629" y="3777512"/>
                <a:ext cx="1778371" cy="870688"/>
              </a:xfrm>
              <a:prstGeom prst="rect">
                <a:avLst/>
              </a:prstGeom>
              <a:blipFill>
                <a:blip r:embed="rId3"/>
                <a:stretch>
                  <a:fillRect l="-709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077727-7F67-8544-908B-A4C67BE5120F}"/>
                  </a:ext>
                </a:extLst>
              </p:cNvPr>
              <p:cNvSpPr txBox="1"/>
              <p:nvPr/>
            </p:nvSpPr>
            <p:spPr>
              <a:xfrm>
                <a:off x="3932333" y="4691912"/>
                <a:ext cx="1782667" cy="870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077727-7F67-8544-908B-A4C67BE51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333" y="4691912"/>
                <a:ext cx="1782667" cy="870688"/>
              </a:xfrm>
              <a:prstGeom prst="rect">
                <a:avLst/>
              </a:prstGeom>
              <a:blipFill>
                <a:blip r:embed="rId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79F161C-89D1-8240-A09B-B534C6492946}"/>
              </a:ext>
            </a:extLst>
          </p:cNvPr>
          <p:cNvSpPr txBox="1"/>
          <p:nvPr/>
        </p:nvSpPr>
        <p:spPr>
          <a:xfrm>
            <a:off x="3048000" y="4063202"/>
            <a:ext cx="844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EA4C1C-7397-5842-9287-E75AF1A7DB88}"/>
                  </a:ext>
                </a:extLst>
              </p:cNvPr>
              <p:cNvSpPr txBox="1"/>
              <p:nvPr/>
            </p:nvSpPr>
            <p:spPr>
              <a:xfrm>
                <a:off x="5660152" y="4053027"/>
                <a:ext cx="16471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1.61803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EA4C1C-7397-5842-9287-E75AF1A7D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152" y="4053027"/>
                <a:ext cx="164711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B5F75A-A7BD-D440-876C-B124F90C9FC8}"/>
                  </a:ext>
                </a:extLst>
              </p:cNvPr>
              <p:cNvSpPr txBox="1"/>
              <p:nvPr/>
            </p:nvSpPr>
            <p:spPr>
              <a:xfrm>
                <a:off x="5668082" y="4948535"/>
                <a:ext cx="18763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≈−</m:t>
                      </m:r>
                      <m:r>
                        <a:rPr lang="en-US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.61803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B5F75A-A7BD-D440-876C-B124F90C9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082" y="4948535"/>
                <a:ext cx="187634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84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8600" y="274638"/>
                <a:ext cx="8458200" cy="1143000"/>
              </a:xfrm>
            </p:spPr>
            <p:txBody>
              <a:bodyPr/>
              <a:lstStyle/>
              <a:p>
                <a:r>
                  <a:rPr lang="en-US" sz="4000" b="1" dirty="0"/>
                  <a:t>Recursive algorithm for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4000" b="1" dirty="0">
                    <a:solidFill>
                      <a:srgbClr val="7030A0"/>
                    </a:solidFill>
                  </a:rPr>
                  <a:t>) </a:t>
                </a:r>
                <a:r>
                  <a:rPr lang="en-US" sz="4000" b="1" dirty="0"/>
                  <a:t>mod </a:t>
                </a:r>
                <a:r>
                  <a:rPr lang="en-US" sz="4000" b="1" dirty="0">
                    <a:solidFill>
                      <a:srgbClr val="0070C0"/>
                    </a:solidFill>
                  </a:rPr>
                  <a:t>2021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274638"/>
                <a:ext cx="8458200" cy="1143000"/>
              </a:xfrm>
              <a:blipFill>
                <a:blip r:embed="rId2"/>
                <a:stretch>
                  <a:fillRect l="-1652" r="-1652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b="1" dirty="0">
                    <a:solidFill>
                      <a:srgbClr val="7030A0"/>
                    </a:solidFill>
                  </a:rPr>
                  <a:t>RFib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sz="2000" dirty="0"/>
                  <a:t>{   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return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else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return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else return((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RFib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RFib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) ) mod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2021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Let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denote the 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number of instructions </a:t>
                </a:r>
                <a:r>
                  <a:rPr lang="en-US" sz="2000" b="1" dirty="0">
                    <a:sym typeface="Wingdings" pitchFamily="2" charset="2"/>
                  </a:rPr>
                  <a:t>executed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RFib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  <a:endParaRPr lang="en-IN" sz="2000" dirty="0"/>
              </a:p>
              <a:p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b="1" dirty="0">
                    <a:sym typeface="Wingdings" pitchFamily="2" charset="2"/>
                  </a:rPr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>
                    <a:sym typeface="Wingdings" pitchFamily="2" charset="2"/>
                  </a:rPr>
                  <a:t>;   </a:t>
                </a:r>
              </a:p>
              <a:p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>
                    <a:sym typeface="Wingdings" pitchFamily="2" charset="2"/>
                  </a:rPr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b="1" dirty="0">
                    <a:sym typeface="Wingdings" pitchFamily="2" charset="2"/>
                  </a:rPr>
                  <a:t>; </a:t>
                </a:r>
              </a:p>
              <a:p>
                <a:r>
                  <a:rPr lang="en-US" sz="2000" dirty="0">
                    <a:sym typeface="Wingdings" pitchFamily="2" charset="2"/>
                  </a:rPr>
                  <a:t>For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&gt;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>
                    <a:sym typeface="Wingdings" pitchFamily="2" charset="2"/>
                  </a:rPr>
                  <a:t>  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4</a:t>
                </a:r>
              </a:p>
              <a:p>
                <a:endParaRPr lang="en-US" sz="2000" b="1" dirty="0">
                  <a:solidFill>
                    <a:srgbClr val="0070C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u="sng" dirty="0"/>
                  <a:t>Observation 1: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)&gt;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−2)/2</m:t>
                        </m:r>
                      </m:sup>
                    </m:sSup>
                  </m:oMath>
                </a14:m>
                <a:r>
                  <a:rPr lang="en-US" sz="2000" b="1" dirty="0"/>
                  <a:t>!!!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3"/>
                <a:stretch>
                  <a:fillRect l="-1852" t="-2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6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723741-BD89-9744-9AC2-C39C129EB85D}"/>
              </a:ext>
            </a:extLst>
          </p:cNvPr>
          <p:cNvSpPr/>
          <p:nvPr/>
        </p:nvSpPr>
        <p:spPr>
          <a:xfrm>
            <a:off x="5486400" y="4632325"/>
            <a:ext cx="1447800" cy="3206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4EDCA3-E7F8-1745-89AB-E52C5903699A}"/>
              </a:ext>
            </a:extLst>
          </p:cNvPr>
          <p:cNvSpPr/>
          <p:nvPr/>
        </p:nvSpPr>
        <p:spPr>
          <a:xfrm>
            <a:off x="3810000" y="4632325"/>
            <a:ext cx="1447800" cy="3206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E39C53-56A5-1F44-87C2-2720628F3732}"/>
              </a:ext>
            </a:extLst>
          </p:cNvPr>
          <p:cNvSpPr/>
          <p:nvPr/>
        </p:nvSpPr>
        <p:spPr>
          <a:xfrm>
            <a:off x="2590800" y="4632325"/>
            <a:ext cx="1066800" cy="3206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8600" y="274638"/>
                <a:ext cx="8458200" cy="1143000"/>
              </a:xfrm>
            </p:spPr>
            <p:txBody>
              <a:bodyPr/>
              <a:lstStyle/>
              <a:p>
                <a:r>
                  <a:rPr lang="en-US" sz="4000" b="1" dirty="0"/>
                  <a:t>Recursive algorithm for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4000" b="1" dirty="0">
                    <a:solidFill>
                      <a:srgbClr val="7030A0"/>
                    </a:solidFill>
                  </a:rPr>
                  <a:t>) </a:t>
                </a:r>
                <a:r>
                  <a:rPr lang="en-US" sz="4000" b="1" dirty="0"/>
                  <a:t>mod </a:t>
                </a:r>
                <a:r>
                  <a:rPr lang="en-US" sz="4000" b="1" dirty="0">
                    <a:solidFill>
                      <a:srgbClr val="0070C0"/>
                    </a:solidFill>
                  </a:rPr>
                  <a:t>2021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274638"/>
                <a:ext cx="8458200" cy="1143000"/>
              </a:xfrm>
              <a:blipFill>
                <a:blip r:embed="rId2"/>
                <a:stretch>
                  <a:fillRect l="-1652" r="-1652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b="1" dirty="0">
                    <a:solidFill>
                      <a:srgbClr val="7030A0"/>
                    </a:solidFill>
                  </a:rPr>
                  <a:t>RFib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sz="2000" dirty="0"/>
                  <a:t>{   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return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else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return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else return((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RFib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RFib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) ) mod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2021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Let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denote the 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number of instructions </a:t>
                </a:r>
                <a:r>
                  <a:rPr lang="en-US" sz="2000" b="1" dirty="0">
                    <a:sym typeface="Wingdings" pitchFamily="2" charset="2"/>
                  </a:rPr>
                  <a:t>executed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RFib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  <a:endParaRPr lang="en-IN" sz="2000" dirty="0"/>
              </a:p>
              <a:p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b="1" dirty="0">
                    <a:sym typeface="Wingdings" pitchFamily="2" charset="2"/>
                  </a:rPr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>
                    <a:sym typeface="Wingdings" pitchFamily="2" charset="2"/>
                  </a:rPr>
                  <a:t>;   </a:t>
                </a:r>
              </a:p>
              <a:p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>
                    <a:sym typeface="Wingdings" pitchFamily="2" charset="2"/>
                  </a:rPr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b="1" dirty="0">
                    <a:sym typeface="Wingdings" pitchFamily="2" charset="2"/>
                  </a:rPr>
                  <a:t>; </a:t>
                </a:r>
              </a:p>
              <a:p>
                <a:r>
                  <a:rPr lang="en-US" sz="2000" dirty="0">
                    <a:sym typeface="Wingdings" pitchFamily="2" charset="2"/>
                  </a:rPr>
                  <a:t>For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&gt;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>
                    <a:sym typeface="Wingdings" pitchFamily="2" charset="2"/>
                  </a:rPr>
                  <a:t>  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4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4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 G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4</a:t>
                </a:r>
              </a:p>
              <a:p>
                <a:endParaRPr lang="en-US" sz="2000" b="1" dirty="0">
                  <a:solidFill>
                    <a:srgbClr val="0070C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u="sng" dirty="0"/>
                  <a:t>Observation: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G*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                   G*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000" dirty="0"/>
                  <a:t>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3"/>
                <a:stretch>
                  <a:fillRect l="-1852" t="-2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54E46-D0A4-174F-94D1-0CE02FE2C0BB}"/>
                  </a:ext>
                </a:extLst>
              </p:cNvPr>
              <p:cNvSpPr txBox="1"/>
              <p:nvPr/>
            </p:nvSpPr>
            <p:spPr>
              <a:xfrm>
                <a:off x="685800" y="5902265"/>
                <a:ext cx="14205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ym typeface="Wingdings" pitchFamily="2" charset="2"/>
                  </a:rPr>
                  <a:t>For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&gt;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1,</a:t>
                </a:r>
                <a:r>
                  <a:rPr lang="en-US" sz="2000" b="1" dirty="0">
                    <a:sym typeface="Wingdings" pitchFamily="2" charset="2"/>
                  </a:rPr>
                  <a:t> 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54E46-D0A4-174F-94D1-0CE02FE2C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902265"/>
                <a:ext cx="1420517" cy="400110"/>
              </a:xfrm>
              <a:prstGeom prst="rect">
                <a:avLst/>
              </a:prstGeom>
              <a:blipFill>
                <a:blip r:embed="rId4"/>
                <a:stretch>
                  <a:fillRect l="-5310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0509B9-1E86-754A-997D-91860DEAD03C}"/>
                  </a:ext>
                </a:extLst>
              </p:cNvPr>
              <p:cNvSpPr txBox="1"/>
              <p:nvPr/>
            </p:nvSpPr>
            <p:spPr>
              <a:xfrm>
                <a:off x="1842557" y="5902265"/>
                <a:ext cx="35676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G*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G*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G*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 </a:t>
                </a:r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0509B9-1E86-754A-997D-91860DEAD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557" y="5902265"/>
                <a:ext cx="3567643" cy="400110"/>
              </a:xfrm>
              <a:prstGeom prst="rect">
                <a:avLst/>
              </a:prstGeom>
              <a:blipFill>
                <a:blip r:embed="rId5"/>
                <a:stretch>
                  <a:fillRect l="-1413" t="-6061" r="-70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51CCA0-768E-FF4E-929B-9C2FB0F69122}"/>
                  </a:ext>
                </a:extLst>
              </p:cNvPr>
              <p:cNvSpPr txBox="1"/>
              <p:nvPr/>
            </p:nvSpPr>
            <p:spPr>
              <a:xfrm>
                <a:off x="2837829" y="4124265"/>
                <a:ext cx="7885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G*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51CCA0-768E-FF4E-929B-9C2FB0F69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829" y="4124265"/>
                <a:ext cx="788549" cy="400110"/>
              </a:xfrm>
              <a:prstGeom prst="rect">
                <a:avLst/>
              </a:prstGeom>
              <a:blipFill>
                <a:blip r:embed="rId6"/>
                <a:stretch>
                  <a:fillRect l="-7937" t="-6061" r="-6349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9B14DB-4C40-CE42-AD7B-320135273D67}"/>
                  </a:ext>
                </a:extLst>
              </p:cNvPr>
              <p:cNvSpPr txBox="1"/>
              <p:nvPr/>
            </p:nvSpPr>
            <p:spPr>
              <a:xfrm>
                <a:off x="6260110" y="5440600"/>
                <a:ext cx="2426690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  <a:sym typeface="Wingdings" pitchFamily="2" charset="2"/>
                  </a:rPr>
                  <a:t>G*</a:t>
                </a:r>
                <a:r>
                  <a:rPr lang="en-US" sz="24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b="1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≤ 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)</a:t>
                </a:r>
                <a:r>
                  <a:rPr lang="en-US" sz="2400" b="1" dirty="0">
                    <a:sym typeface="Wingdings" pitchFamily="2" charset="2"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9B14DB-4C40-CE42-AD7B-320135273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110" y="5440600"/>
                <a:ext cx="2426690" cy="461665"/>
              </a:xfrm>
              <a:prstGeom prst="rect">
                <a:avLst/>
              </a:prstGeom>
              <a:blipFill>
                <a:blip r:embed="rId7"/>
                <a:stretch>
                  <a:fillRect l="-3646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20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  <p:bldP spid="3" grpId="0" uiExpand="1" build="p"/>
      <p:bldP spid="8" grpId="0"/>
      <p:bldP spid="9" grpId="0"/>
      <p:bldP spid="10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71E0-4A54-EC4D-B22D-C0196BF6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3600" b="1" dirty="0"/>
              <a:t>RAM </a:t>
            </a:r>
            <a:r>
              <a:rPr lang="en-US" sz="3600" dirty="0"/>
              <a:t>model is quite an </a:t>
            </a:r>
            <a:r>
              <a:rPr lang="en-US" sz="3600" dirty="0">
                <a:solidFill>
                  <a:srgbClr val="7030A0"/>
                </a:solidFill>
              </a:rPr>
              <a:t>accurate model</a:t>
            </a:r>
            <a:br>
              <a:rPr lang="en-US" sz="3600" dirty="0">
                <a:solidFill>
                  <a:srgbClr val="7030A0"/>
                </a:solidFill>
              </a:rPr>
            </a:b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EF4990-73E7-464A-B012-0ACD1CB3D9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715000"/>
              </a:xfrm>
            </p:spPr>
            <p:txBody>
              <a:bodyPr/>
              <a:lstStyle/>
              <a:p>
                <a:r>
                  <a:rPr lang="en-US" sz="2400" b="1" dirty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4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b="1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≈</m:t>
                    </m:r>
                    <m:r>
                      <a:rPr lang="en-US" sz="2400" b="1" i="1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)</a:t>
                </a:r>
              </a:p>
              <a:p>
                <a:endParaRPr lang="en-US" sz="2400" b="1" dirty="0">
                  <a:solidFill>
                    <a:srgbClr val="7030A0"/>
                  </a:solidFill>
                  <a:sym typeface="Wingdings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>
                  <a:sym typeface="Wingdings" pitchFamily="2" charset="2"/>
                </a:endParaRPr>
              </a:p>
              <a:p>
                <a:pPr>
                  <a:buFont typeface="Wingdings" pitchFamily="2" charset="2"/>
                  <a:buChar char="è"/>
                </a:pPr>
                <a:r>
                  <a:rPr lang="en-US" sz="2400" b="1" dirty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4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b="1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+5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log </a:t>
                </a:r>
                <a:r>
                  <a:rPr lang="en-US" sz="2400" b="1" dirty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4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b="1" dirty="0">
                    <a:sym typeface="Wingdings" pitchFamily="2" charset="2"/>
                  </a:rPr>
                  <a:t>)</a:t>
                </a:r>
                <a:r>
                  <a:rPr lang="en-US" sz="2400" dirty="0">
                    <a:sym typeface="Wingdings" pitchFamily="2" charset="2"/>
                  </a:rPr>
                  <a:t>)</a:t>
                </a:r>
                <a:r>
                  <a:rPr lang="en-US" sz="2400" b="1" dirty="0">
                    <a:sym typeface="Wingdings" pitchFamily="2" charset="2"/>
                  </a:rPr>
                  <a:t> </a:t>
                </a:r>
                <a:r>
                  <a:rPr lang="en-US" sz="2400" dirty="0">
                    <a:sym typeface="Wingdings" pitchFamily="2" charset="2"/>
                  </a:rPr>
                  <a:t> =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log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−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log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sz="2400" dirty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endParaRPr lang="en-US" sz="24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4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ym typeface="Wingdings" pitchFamily="2" charset="2"/>
                  </a:rPr>
                  <a:t>If you coded </a:t>
                </a:r>
                <a:r>
                  <a:rPr lang="en-US" sz="2400" dirty="0" err="1">
                    <a:sym typeface="Wingdings" pitchFamily="2" charset="2"/>
                  </a:rPr>
                  <a:t>Rfib</a:t>
                </a:r>
                <a:r>
                  <a:rPr lang="en-US" sz="2400" dirty="0">
                    <a:sym typeface="Wingdings" pitchFamily="2" charset="2"/>
                  </a:rPr>
                  <a:t> </a:t>
                </a:r>
                <a:r>
                  <a:rPr lang="en-US" sz="2400" u="sng" dirty="0">
                    <a:sym typeface="Wingdings" pitchFamily="2" charset="2"/>
                  </a:rPr>
                  <a:t>correctly</a:t>
                </a:r>
                <a:r>
                  <a:rPr lang="en-US" sz="2400" dirty="0">
                    <a:sym typeface="Wingdings" pitchFamily="2" charset="2"/>
                  </a:rPr>
                  <a:t> and measured its time </a:t>
                </a:r>
                <a:r>
                  <a:rPr lang="en-US" sz="2400" u="sng" dirty="0">
                    <a:sym typeface="Wingdings" pitchFamily="2" charset="2"/>
                  </a:rPr>
                  <a:t>correctly</a:t>
                </a:r>
                <a:r>
                  <a:rPr lang="en-US" sz="2400" dirty="0">
                    <a:sym typeface="Wingdings" pitchFamily="2" charset="2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Wingdings" pitchFamily="2" charset="2"/>
                  </a:rPr>
                  <a:t>Your plot must have been a line with slope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0.69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EF4990-73E7-464A-B012-0ACD1CB3D9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715000"/>
              </a:xfrm>
              <a:blipFill>
                <a:blip r:embed="rId2"/>
                <a:stretch>
                  <a:fillRect l="-1235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6C95E-18EB-6945-8EBD-6CE48A2B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ACAAF-5FB2-1848-8829-B1D4C1354EFE}"/>
                  </a:ext>
                </a:extLst>
              </p:cNvPr>
              <p:cNvSpPr txBox="1"/>
              <p:nvPr/>
            </p:nvSpPr>
            <p:spPr>
              <a:xfrm>
                <a:off x="3352800" y="2514600"/>
                <a:ext cx="19491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1.61</m:t>
                      </m:r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803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ACAAF-5FB2-1848-8829-B1D4C1354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514600"/>
                <a:ext cx="1949187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A2FF83-D0C1-7E4D-8C24-47D5A7FB6AE4}"/>
                  </a:ext>
                </a:extLst>
              </p:cNvPr>
              <p:cNvSpPr txBox="1"/>
              <p:nvPr/>
            </p:nvSpPr>
            <p:spPr>
              <a:xfrm>
                <a:off x="6814131" y="5486400"/>
                <a:ext cx="2329869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69…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A2FF83-D0C1-7E4D-8C24-47D5A7FB6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131" y="5486400"/>
                <a:ext cx="2329869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loud Callout 6">
                <a:extLst>
                  <a:ext uri="{FF2B5EF4-FFF2-40B4-BE49-F238E27FC236}">
                    <a16:creationId xmlns:a16="http://schemas.microsoft.com/office/drawing/2014/main" id="{FFD62198-10E4-0446-9AAA-E8F124E36D79}"/>
                  </a:ext>
                </a:extLst>
              </p:cNvPr>
              <p:cNvSpPr/>
              <p:nvPr/>
            </p:nvSpPr>
            <p:spPr>
              <a:xfrm>
                <a:off x="3352800" y="3185739"/>
                <a:ext cx="5715000" cy="1371600"/>
              </a:xfrm>
              <a:prstGeom prst="cloudCallout">
                <a:avLst>
                  <a:gd name="adj1" fmla="val 19833"/>
                  <a:gd name="adj2" fmla="val 8175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How will the graph of 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log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C00000"/>
                    </a:solidFill>
                    <a:sym typeface="Wingdings" pitchFamily="2" charset="2"/>
                  </a:rPr>
                  <a:t>G</a:t>
                </a:r>
                <a:r>
                  <a:rPr lang="en-US" sz="2400" b="1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r>
                  <a:rPr lang="en-US" sz="2400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r>
                  <a:rPr lang="en-US" sz="2400" dirty="0">
                    <a:solidFill>
                      <a:schemeClr val="tx1"/>
                    </a:solidFill>
                  </a:rPr>
                  <a:t> versus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look like ?</a:t>
                </a:r>
              </a:p>
            </p:txBody>
          </p:sp>
        </mc:Choice>
        <mc:Fallback xmlns="">
          <p:sp>
            <p:nvSpPr>
              <p:cNvPr id="7" name="Cloud Callout 6">
                <a:extLst>
                  <a:ext uri="{FF2B5EF4-FFF2-40B4-BE49-F238E27FC236}">
                    <a16:creationId xmlns:a16="http://schemas.microsoft.com/office/drawing/2014/main" id="{FFD62198-10E4-0446-9AAA-E8F124E36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185739"/>
                <a:ext cx="5715000" cy="1371600"/>
              </a:xfrm>
              <a:prstGeom prst="cloudCallout">
                <a:avLst>
                  <a:gd name="adj1" fmla="val 19833"/>
                  <a:gd name="adj2" fmla="val 8175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5046D6-0E71-2E41-892A-D78D6410F686}"/>
                  </a:ext>
                </a:extLst>
              </p:cNvPr>
              <p:cNvSpPr txBox="1"/>
              <p:nvPr/>
            </p:nvSpPr>
            <p:spPr>
              <a:xfrm>
                <a:off x="5935108" y="4826904"/>
                <a:ext cx="3208892" cy="46166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 line with slope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5046D6-0E71-2E41-892A-D78D6410F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08" y="4826904"/>
                <a:ext cx="3208892" cy="461665"/>
              </a:xfrm>
              <a:prstGeom prst="rect">
                <a:avLst/>
              </a:prstGeom>
              <a:blipFill>
                <a:blip r:embed="rId6"/>
                <a:stretch>
                  <a:fillRect l="-316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D91C350-A293-4910-366F-2306CC3BC01E}"/>
              </a:ext>
            </a:extLst>
          </p:cNvPr>
          <p:cNvSpPr txBox="1"/>
          <p:nvPr/>
        </p:nvSpPr>
        <p:spPr>
          <a:xfrm>
            <a:off x="2133600" y="859923"/>
            <a:ext cx="5197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measuring </a:t>
            </a:r>
            <a:r>
              <a:rPr lang="en-US" sz="2400" b="1" dirty="0">
                <a:solidFill>
                  <a:srgbClr val="7030A0"/>
                </a:solidFill>
              </a:rPr>
              <a:t>efficiency</a:t>
            </a:r>
            <a:r>
              <a:rPr lang="en-US" sz="2400" dirty="0"/>
              <a:t> of an algorithm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5900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3" grpId="0" uiExpand="1" build="p"/>
      <p:bldP spid="5" grpId="0"/>
      <p:bldP spid="6" grpId="1" animBg="1"/>
      <p:bldP spid="7" grpId="0" animBg="1"/>
      <p:bldP spid="10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Proof of Correctness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does </a:t>
            </a:r>
            <a:r>
              <a:rPr lang="en-US" sz="3200" b="1" dirty="0">
                <a:solidFill>
                  <a:srgbClr val="7030A0"/>
                </a:solidFill>
              </a:rPr>
              <a:t>correctness of an algorithm </a:t>
            </a:r>
            <a:r>
              <a:rPr lang="en-US" sz="3200" b="1" dirty="0"/>
              <a:t>mean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every possible </a:t>
            </a:r>
            <a:r>
              <a:rPr lang="en-US" sz="2000" b="1" dirty="0">
                <a:solidFill>
                  <a:srgbClr val="0070C0"/>
                </a:solidFill>
              </a:rPr>
              <a:t>valid input</a:t>
            </a:r>
            <a:r>
              <a:rPr lang="en-US" sz="2000" dirty="0"/>
              <a:t>,  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91652" y="3409890"/>
            <a:ext cx="4614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algorithm must output </a:t>
            </a:r>
            <a:r>
              <a:rPr lang="en-US" sz="2000" b="1" dirty="0">
                <a:solidFill>
                  <a:srgbClr val="7030A0"/>
                </a:solidFill>
              </a:rPr>
              <a:t>correct</a:t>
            </a:r>
            <a:r>
              <a:rPr lang="en-US" sz="2000" dirty="0"/>
              <a:t> answer.</a:t>
            </a:r>
            <a:endParaRPr lang="en-IN" sz="2000" dirty="0"/>
          </a:p>
        </p:txBody>
      </p:sp>
      <p:sp>
        <p:nvSpPr>
          <p:cNvPr id="6" name="Down Ribbon 5"/>
          <p:cNvSpPr/>
          <p:nvPr/>
        </p:nvSpPr>
        <p:spPr>
          <a:xfrm>
            <a:off x="2209800" y="4038600"/>
            <a:ext cx="38862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 us take a toy algorithm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9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3138</TotalTime>
  <Words>2161</Words>
  <Application>Microsoft Office PowerPoint</Application>
  <PresentationFormat>On-screen Show (4:3)</PresentationFormat>
  <Paragraphs>432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Wingdings</vt:lpstr>
      <vt:lpstr>Office Theme</vt:lpstr>
      <vt:lpstr>Data Structures and Algorithms (ESO207A) </vt:lpstr>
      <vt:lpstr>Optional session </vt:lpstr>
      <vt:lpstr>Fibonacci numbers </vt:lpstr>
      <vt:lpstr>Fibonacci numbers </vt:lpstr>
      <vt:lpstr>Recursive algorithm for F(n) mod 2021</vt:lpstr>
      <vt:lpstr>Recursive algorithm for F(n) mod 2021</vt:lpstr>
      <vt:lpstr>RAM model is quite an accurate model </vt:lpstr>
      <vt:lpstr>Proof of Correctness</vt:lpstr>
      <vt:lpstr>What does correctness of an algorithm mean ?</vt:lpstr>
      <vt:lpstr>Algorithm for computing  sum of numbers from 0 to n</vt:lpstr>
      <vt:lpstr>How will you respond </vt:lpstr>
      <vt:lpstr>PowerPoint Presentation</vt:lpstr>
      <vt:lpstr>Proof of correctness  </vt:lpstr>
      <vt:lpstr>Algorithm for computing  sum of numbers from 0 to n</vt:lpstr>
      <vt:lpstr>An O(n) time Algorithm for Max-sum subarray  </vt:lpstr>
      <vt:lpstr>Recap from Lecture 6</vt:lpstr>
      <vt:lpstr>PowerPoint Presentation</vt:lpstr>
      <vt:lpstr>PowerPoint Presentation</vt:lpstr>
      <vt:lpstr>A new approach</vt:lpstr>
      <vt:lpstr>A new approach</vt:lpstr>
      <vt:lpstr>A new approach</vt:lpstr>
      <vt:lpstr>PowerPoint Presentation</vt:lpstr>
      <vt:lpstr>PowerPoint Presentation</vt:lpstr>
      <vt:lpstr>Algorithm for Local minima in an array</vt:lpstr>
      <vt:lpstr>Algorithm for Local minima in an array</vt:lpstr>
      <vt:lpstr>Local minima in an array (Similar to binary search)</vt:lpstr>
      <vt:lpstr>Proof of correctness</vt:lpstr>
      <vt:lpstr>Local minima in an array (Proof of correctness)</vt:lpstr>
      <vt:lpstr>Local minima in a GRID</vt:lpstr>
      <vt:lpstr>PowerPoint Presentation</vt:lpstr>
      <vt:lpstr>Think …</vt:lpstr>
      <vt:lpstr>Local minima in a grid (extending the solution from 1-D to 2-D)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551</cp:revision>
  <dcterms:created xsi:type="dcterms:W3CDTF">2011-12-03T04:13:03Z</dcterms:created>
  <dcterms:modified xsi:type="dcterms:W3CDTF">2022-08-12T09:21:17Z</dcterms:modified>
</cp:coreProperties>
</file>