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79" r:id="rId2"/>
    <p:sldId id="449" r:id="rId3"/>
    <p:sldId id="469" r:id="rId4"/>
    <p:sldId id="563" r:id="rId5"/>
    <p:sldId id="565" r:id="rId6"/>
    <p:sldId id="564" r:id="rId7"/>
    <p:sldId id="566" r:id="rId8"/>
    <p:sldId id="561" r:id="rId9"/>
    <p:sldId id="568" r:id="rId10"/>
    <p:sldId id="569" r:id="rId11"/>
    <p:sldId id="555" r:id="rId12"/>
    <p:sldId id="556" r:id="rId13"/>
    <p:sldId id="558" r:id="rId14"/>
    <p:sldId id="560" r:id="rId15"/>
    <p:sldId id="571" r:id="rId16"/>
    <p:sldId id="573" r:id="rId17"/>
    <p:sldId id="453" r:id="rId18"/>
    <p:sldId id="545" r:id="rId19"/>
    <p:sldId id="481" r:id="rId20"/>
    <p:sldId id="455" r:id="rId21"/>
    <p:sldId id="456" r:id="rId22"/>
    <p:sldId id="468" r:id="rId23"/>
    <p:sldId id="457" r:id="rId24"/>
    <p:sldId id="57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035" autoAdjust="0"/>
  </p:normalViewPr>
  <p:slideViewPr>
    <p:cSldViewPr>
      <p:cViewPr varScale="1">
        <p:scale>
          <a:sx n="107" d="100"/>
          <a:sy n="107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5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50.png"/><Relationship Id="rId4" Type="http://schemas.openxmlformats.org/officeDocument/2006/relationships/image" Target="../media/image8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50.png"/><Relationship Id="rId5" Type="http://schemas.openxmlformats.org/officeDocument/2006/relationships/image" Target="../media/image95.png"/><Relationship Id="rId10" Type="http://schemas.openxmlformats.org/officeDocument/2006/relationships/image" Target="../media/image20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0.png"/><Relationship Id="rId3" Type="http://schemas.openxmlformats.org/officeDocument/2006/relationships/image" Target="../media/image13.png"/><Relationship Id="rId7" Type="http://schemas.openxmlformats.org/officeDocument/2006/relationships/image" Target="../media/image95.png"/><Relationship Id="rId12" Type="http://schemas.openxmlformats.org/officeDocument/2006/relationships/image" Target="../media/image2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8.png"/><Relationship Id="rId4" Type="http://schemas.openxmlformats.org/officeDocument/2006/relationships/image" Target="../media/image84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50.png"/><Relationship Id="rId5" Type="http://schemas.openxmlformats.org/officeDocument/2006/relationships/image" Target="../media/image95.png"/><Relationship Id="rId10" Type="http://schemas.openxmlformats.org/officeDocument/2006/relationships/image" Target="../media/image20.png"/><Relationship Id="rId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95.png"/><Relationship Id="rId10" Type="http://schemas.openxmlformats.org/officeDocument/2006/relationships/image" Target="../media/image28.png"/><Relationship Id="rId4" Type="http://schemas.openxmlformats.org/officeDocument/2006/relationships/image" Target="../media/image8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1.png"/><Relationship Id="rId7" Type="http://schemas.openxmlformats.org/officeDocument/2006/relationships/image" Target="../media/image1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9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6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500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1.jpeg"/><Relationship Id="rId7" Type="http://schemas.openxmlformats.org/officeDocument/2006/relationships/image" Target="../media/image83.png"/><Relationship Id="rId12" Type="http://schemas.openxmlformats.org/officeDocument/2006/relationships/image" Target="../media/image1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21.png"/><Relationship Id="rId5" Type="http://schemas.openxmlformats.org/officeDocument/2006/relationships/image" Target="../media/image62.png"/><Relationship Id="rId10" Type="http://schemas.openxmlformats.org/officeDocument/2006/relationships/image" Target="../media/image111.png"/><Relationship Id="rId4" Type="http://schemas.openxmlformats.org/officeDocument/2006/relationships/image" Target="../media/image51.png"/><Relationship Id="rId9" Type="http://schemas.openxmlformats.org/officeDocument/2006/relationships/image" Target="../media/image102.png"/><Relationship Id="rId14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8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Proof of Correctness.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96E755-6408-6464-1D2F-DFDDF9477051}"/>
              </a:ext>
            </a:extLst>
          </p:cNvPr>
          <p:cNvSpPr/>
          <p:nvPr/>
        </p:nvSpPr>
        <p:spPr>
          <a:xfrm>
            <a:off x="968470" y="3604419"/>
            <a:ext cx="2155730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21513D-A9DA-C02E-BE0C-CE09FF98A0C8}"/>
              </a:ext>
            </a:extLst>
          </p:cNvPr>
          <p:cNvSpPr/>
          <p:nvPr/>
        </p:nvSpPr>
        <p:spPr>
          <a:xfrm>
            <a:off x="609600" y="2938542"/>
            <a:ext cx="1730726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FEFE92-6BA7-0376-1557-87989BDC859E}"/>
              </a:ext>
            </a:extLst>
          </p:cNvPr>
          <p:cNvSpPr/>
          <p:nvPr/>
        </p:nvSpPr>
        <p:spPr>
          <a:xfrm>
            <a:off x="618567" y="3276600"/>
            <a:ext cx="2231930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25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980" t="-20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3883" t="-20000" r="-2913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5382768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5367726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8408894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8430768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78CA89-880E-660C-E456-B7842DC4314B}"/>
              </a:ext>
            </a:extLst>
          </p:cNvPr>
          <p:cNvSpPr/>
          <p:nvPr/>
        </p:nvSpPr>
        <p:spPr>
          <a:xfrm>
            <a:off x="94829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40484"/>
            <a:ext cx="265895" cy="578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4097831" cy="441876"/>
                <a:chOff x="4588969" y="4663524"/>
                <a:chExt cx="409783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5342966" y="4663524"/>
                  <a:ext cx="3343834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3593705"/>
            <a:ext cx="283560" cy="10255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3858583"/>
            <a:ext cx="283560" cy="7543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7411C-F921-9AC8-BCC4-68E4F0D41930}"/>
              </a:ext>
            </a:extLst>
          </p:cNvPr>
          <p:cNvSpPr txBox="1"/>
          <p:nvPr/>
        </p:nvSpPr>
        <p:spPr>
          <a:xfrm>
            <a:off x="6712975" y="5527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E7278DB-00A0-492C-8419-AEC992F97B9D}"/>
              </a:ext>
            </a:extLst>
          </p:cNvPr>
          <p:cNvSpPr/>
          <p:nvPr/>
        </p:nvSpPr>
        <p:spPr>
          <a:xfrm>
            <a:off x="6879874" y="5105400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349A30-1D53-CF96-1391-0DFE342B4840}"/>
              </a:ext>
            </a:extLst>
          </p:cNvPr>
          <p:cNvCxnSpPr>
            <a:cxnSpLocks/>
          </p:cNvCxnSpPr>
          <p:nvPr/>
        </p:nvCxnSpPr>
        <p:spPr>
          <a:xfrm>
            <a:off x="3007398" y="3535362"/>
            <a:ext cx="1488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0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1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C68EA01-9F03-DB42-90DE-E8BE86005E8D}"/>
                  </a:ext>
                </a:extLst>
              </p:cNvPr>
              <p:cNvSpPr txBox="1"/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C68EA01-9F03-DB42-90DE-E8BE86005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blipFill>
                <a:blip r:embed="rId12"/>
                <a:stretch>
                  <a:fillRect l="-5495" t="-10345" r="-329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1BDA46-1E1D-FE47-8EEA-2FEEF87D148C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executed.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1BDA46-1E1D-FE47-8EEA-2FEEF87D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blipFill>
                <a:blip r:embed="rId11"/>
                <a:stretch>
                  <a:fillRect l="-1316" t="-10000" r="-32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5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8" grpId="0" animBg="1"/>
      <p:bldP spid="58" grpId="1" animBg="1"/>
      <p:bldP spid="48" grpId="0" animBg="1"/>
      <p:bldP spid="48" grpId="1" animBg="1"/>
      <p:bldP spid="30" grpId="0" animBg="1"/>
      <p:bldP spid="32" grpId="0" animBg="1"/>
      <p:bldP spid="35" grpId="0" animBg="1"/>
      <p:bldP spid="35" grpId="1" animBg="1"/>
      <p:bldP spid="38" grpId="0" animBg="1"/>
      <p:bldP spid="52" grpId="0" animBg="1"/>
      <p:bldP spid="53" grpId="0" animBg="1"/>
      <p:bldP spid="54" grpId="0"/>
      <p:bldP spid="55" grpId="0" animBg="1"/>
      <p:bldP spid="61" grpId="0" animBg="1"/>
      <p:bldP spid="6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30D3F6-981F-5948-467B-25EF1E0207E3}"/>
              </a:ext>
            </a:extLst>
          </p:cNvPr>
          <p:cNvSpPr/>
          <p:nvPr/>
        </p:nvSpPr>
        <p:spPr>
          <a:xfrm>
            <a:off x="968470" y="3604419"/>
            <a:ext cx="2155730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5382768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5367726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8408894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8430768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68101"/>
            <a:ext cx="265895" cy="547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4097831" cy="441876"/>
                <a:chOff x="4588969" y="4663524"/>
                <a:chExt cx="409783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5342966" y="4663524"/>
                  <a:ext cx="3343834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3621322"/>
            <a:ext cx="283560" cy="993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4233941"/>
            <a:ext cx="283560" cy="3812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D0567-D791-95ED-60B9-C4EB3926BAC1}"/>
              </a:ext>
            </a:extLst>
          </p:cNvPr>
          <p:cNvSpPr txBox="1"/>
          <p:nvPr/>
        </p:nvSpPr>
        <p:spPr>
          <a:xfrm>
            <a:off x="6712975" y="5527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3A29996-F098-177C-3128-0E604837C24D}"/>
              </a:ext>
            </a:extLst>
          </p:cNvPr>
          <p:cNvSpPr/>
          <p:nvPr/>
        </p:nvSpPr>
        <p:spPr>
          <a:xfrm>
            <a:off x="6879874" y="5105400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121430-7E35-3361-1583-4074FFB9EEB1}"/>
              </a:ext>
            </a:extLst>
          </p:cNvPr>
          <p:cNvCxnSpPr>
            <a:cxnSpLocks/>
          </p:cNvCxnSpPr>
          <p:nvPr/>
        </p:nvCxnSpPr>
        <p:spPr>
          <a:xfrm>
            <a:off x="3235998" y="3886200"/>
            <a:ext cx="1107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F89D3A-10D4-FF49-9DA0-B8A98472E0C3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F89D3A-10D4-FF49-9DA0-B8A98472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5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C63892-9C9F-F344-82E2-02DF88746068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C63892-9C9F-F344-82E2-02DF8874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6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94EA7E-19DD-7948-9BB4-6DF985F8D253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94EA7E-19DD-7948-9BB4-6DF985F8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7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01ED8D-84A5-0540-97D9-4C993B80540A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01ED8D-84A5-0540-97D9-4C993B8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9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7C0BB-FDCA-4946-A22B-938B76505DFD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7C0BB-FDCA-4946-A22B-938B76505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0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A413A80-71DE-FC40-9003-8EF099724F26}"/>
                  </a:ext>
                </a:extLst>
              </p:cNvPr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A413A80-71DE-FC40-9003-8EF099724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11"/>
                <a:stretch>
                  <a:fillRect l="-3883" t="-20000" r="-2913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5FD8406-F6FD-6E45-A624-30EF54C1E56D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executed.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5FD8406-F6FD-6E45-A624-30EF54C1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blipFill>
                <a:blip r:embed="rId10"/>
                <a:stretch>
                  <a:fillRect l="-1316" t="-10000" r="-32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7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8D8CC34-FE59-2602-B13F-7A32BF81E540}"/>
              </a:ext>
            </a:extLst>
          </p:cNvPr>
          <p:cNvSpPr/>
          <p:nvPr/>
        </p:nvSpPr>
        <p:spPr>
          <a:xfrm>
            <a:off x="968470" y="3604419"/>
            <a:ext cx="2155730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CC0F124-2E96-DEF4-8249-FD0B4B5910F2}"/>
              </a:ext>
            </a:extLst>
          </p:cNvPr>
          <p:cNvSpPr/>
          <p:nvPr/>
        </p:nvSpPr>
        <p:spPr>
          <a:xfrm>
            <a:off x="993227" y="3909219"/>
            <a:ext cx="441125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1887" t="-24000" r="-141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7166090" y="5129192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7162800" y="55541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8408894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8430768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68101"/>
            <a:ext cx="265895" cy="547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4113671" cy="441876"/>
                <a:chOff x="4588969" y="4663524"/>
                <a:chExt cx="411367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7157343" y="4663524"/>
                  <a:ext cx="1545297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3621322"/>
            <a:ext cx="283560" cy="993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4233941"/>
            <a:ext cx="283560" cy="3812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EFDA-B2B5-AC2D-5F12-277A3A1538F8}"/>
              </a:ext>
            </a:extLst>
          </p:cNvPr>
          <p:cNvSpPr txBox="1"/>
          <p:nvPr/>
        </p:nvSpPr>
        <p:spPr>
          <a:xfrm>
            <a:off x="6712975" y="5527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58B948BF-49B4-BA96-9622-7DA3AF05FFF9}"/>
              </a:ext>
            </a:extLst>
          </p:cNvPr>
          <p:cNvSpPr/>
          <p:nvPr/>
        </p:nvSpPr>
        <p:spPr>
          <a:xfrm>
            <a:off x="6879874" y="5105400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422CFA-E8D8-B830-66EA-00AF3B02C532}"/>
              </a:ext>
            </a:extLst>
          </p:cNvPr>
          <p:cNvCxnSpPr>
            <a:cxnSpLocks/>
          </p:cNvCxnSpPr>
          <p:nvPr/>
        </p:nvCxnSpPr>
        <p:spPr>
          <a:xfrm>
            <a:off x="3235998" y="3886200"/>
            <a:ext cx="1107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DB07F3-508D-2240-9853-0022C7390751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DB07F3-508D-2240-9853-0022C7390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348C18-A168-FE47-ADE1-EE84834D27BF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348C18-A168-FE47-ADE1-EE84834D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FB86C1-0EE6-EC47-9473-6AC862FE5C93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FB86C1-0EE6-EC47-9473-6AC862FE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F88473-1A21-7948-A2A7-D9CEF281960C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F88473-1A21-7948-A2A7-D9CEF281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0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F391DC-6BE1-0040-9B7C-4F36EFD5C508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F391DC-6BE1-0040-9B7C-4F36EFD5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1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49ABF7-29FB-3C42-BE87-7FBD5463193A}"/>
                  </a:ext>
                </a:extLst>
              </p:cNvPr>
              <p:cNvSpPr txBox="1"/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49ABF7-29FB-3C42-BE87-7FBD5463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blipFill>
                <a:blip r:embed="rId12"/>
                <a:stretch>
                  <a:fillRect l="-5495" t="-10345" r="-329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382087-111A-1C48-ADF9-EAFD9EABA41A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382087-111A-1C48-ADF9-EAFD9EAB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blipFill>
                <a:blip r:embed="rId11"/>
                <a:stretch>
                  <a:fillRect l="-1316" t="-10000" r="-32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8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4" grpId="0" animBg="1"/>
      <p:bldP spid="32" grpId="0" animBg="1"/>
      <p:bldP spid="52" grpId="0" animBg="1"/>
      <p:bldP spid="9" grpId="0"/>
      <p:bldP spid="37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8BDB3-67E9-ED82-268F-ABBC6704CA0B}"/>
              </a:ext>
            </a:extLst>
          </p:cNvPr>
          <p:cNvSpPr/>
          <p:nvPr/>
        </p:nvSpPr>
        <p:spPr>
          <a:xfrm>
            <a:off x="993227" y="3909219"/>
            <a:ext cx="441125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5382768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5367726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8408894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8430768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68101"/>
            <a:ext cx="265895" cy="547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4097831" cy="441876"/>
                <a:chOff x="4588969" y="4663524"/>
                <a:chExt cx="409783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5342966" y="4663524"/>
                  <a:ext cx="3343834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4267200"/>
            <a:ext cx="283560" cy="347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3791506"/>
            <a:ext cx="283560" cy="8236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D0567-D791-95ED-60B9-C4EB3926BAC1}"/>
              </a:ext>
            </a:extLst>
          </p:cNvPr>
          <p:cNvSpPr txBox="1"/>
          <p:nvPr/>
        </p:nvSpPr>
        <p:spPr>
          <a:xfrm>
            <a:off x="6712975" y="5527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3A29996-F098-177C-3128-0E604837C24D}"/>
              </a:ext>
            </a:extLst>
          </p:cNvPr>
          <p:cNvSpPr/>
          <p:nvPr/>
        </p:nvSpPr>
        <p:spPr>
          <a:xfrm>
            <a:off x="6879874" y="5105400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7"/>
                <a:stretch>
                  <a:fillRect l="-1887" t="-24000" r="-141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7CE71-6767-0175-869B-68566CAA2FC7}"/>
              </a:ext>
            </a:extLst>
          </p:cNvPr>
          <p:cNvCxnSpPr>
            <a:cxnSpLocks/>
          </p:cNvCxnSpPr>
          <p:nvPr/>
        </p:nvCxnSpPr>
        <p:spPr>
          <a:xfrm>
            <a:off x="1546412" y="4167981"/>
            <a:ext cx="1107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17B204-5EAF-074E-8817-23BEC9DE65E7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17B204-5EAF-074E-8817-23BEC9DE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8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0E9470-C4D4-9C45-90C6-ACB613A3A219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0E9470-C4D4-9C45-90C6-ACB613A3A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9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39FCF1-FFA6-BA4A-B083-BA4D11909922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39FCF1-FFA6-BA4A-B083-BA4D1190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10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D2CC35-66D5-2D4E-A6F1-AE50C17947BF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D2CC35-66D5-2D4E-A6F1-AE50C179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2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B0C991-B11B-F348-9D2A-997C2465DA98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B0C991-B11B-F348-9D2A-997C2465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3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5057EE-5FE6-D84E-89E6-810ED5BD601B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5057EE-5FE6-D84E-89E6-810ED5BD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blipFill>
                <a:blip r:embed="rId13"/>
                <a:stretch>
                  <a:fillRect l="-1316" t="-10000" r="-32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2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1887" t="-24000" r="-141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5382768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5367726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6553200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6575074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68101"/>
            <a:ext cx="265895" cy="547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3488231" cy="441876"/>
                <a:chOff x="4588969" y="4663524"/>
                <a:chExt cx="348823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5342966" y="4663524"/>
                  <a:ext cx="1510291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4267200"/>
            <a:ext cx="283560" cy="347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3791506"/>
            <a:ext cx="283560" cy="8236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D0567-D791-95ED-60B9-C4EB3926BAC1}"/>
              </a:ext>
            </a:extLst>
          </p:cNvPr>
          <p:cNvSpPr txBox="1"/>
          <p:nvPr/>
        </p:nvSpPr>
        <p:spPr>
          <a:xfrm>
            <a:off x="6712975" y="5527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3A29996-F098-177C-3128-0E604837C24D}"/>
              </a:ext>
            </a:extLst>
          </p:cNvPr>
          <p:cNvSpPr/>
          <p:nvPr/>
        </p:nvSpPr>
        <p:spPr>
          <a:xfrm>
            <a:off x="6879874" y="5105400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ED076-3512-32C9-5EFE-8EB91DF634E8}"/>
              </a:ext>
            </a:extLst>
          </p:cNvPr>
          <p:cNvCxnSpPr>
            <a:cxnSpLocks/>
          </p:cNvCxnSpPr>
          <p:nvPr/>
        </p:nvCxnSpPr>
        <p:spPr>
          <a:xfrm>
            <a:off x="1546412" y="4167981"/>
            <a:ext cx="1107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2D7115-4D8D-2748-8A91-F2D0C8921BB8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2D7115-4D8D-2748-8A91-F2D0C892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0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CAE95AB-EBDF-B441-9DFF-DC101B3A49E7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CAE95AB-EBDF-B441-9DFF-DC101B3A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1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FFA9F5-AC67-754A-8482-B918983EB672}"/>
                  </a:ext>
                </a:extLst>
              </p:cNvPr>
              <p:cNvSpPr txBox="1"/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FFA9F5-AC67-754A-8482-B918983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blipFill>
                <a:blip r:embed="rId12"/>
                <a:stretch>
                  <a:fillRect l="-5495" t="-10345" r="-329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0944DF-9D09-174E-8C7E-71BD315A32F4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0944DF-9D09-174E-8C7E-71BD315A3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blipFill>
                <a:blip r:embed="rId13"/>
                <a:stretch>
                  <a:fillRect l="-1338" t="-10000" r="-3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48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3" grpId="0" animBg="1"/>
      <p:bldP spid="48" grpId="0"/>
      <p:bldP spid="4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happens during an iteration </a:t>
                </a:r>
              </a:p>
              <a:p>
                <a:pPr marL="0" indent="0">
                  <a:buNone/>
                </a:pPr>
                <a:r>
                  <a:rPr lang="en-US" sz="1800" dirty="0"/>
                  <a:t>that begins with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Local Minima is found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1887" t="-24000" r="-141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B5EFA7-8952-E64F-9350-FA3AFE2F8A7B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31622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each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B5EFA7-8952-E64F-9350-FA3AFE2F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316229" cy="369332"/>
              </a:xfrm>
              <a:prstGeom prst="rect">
                <a:avLst/>
              </a:prstGeom>
              <a:blipFill>
                <a:blip r:embed="rId9"/>
                <a:stretch>
                  <a:fillRect l="-152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8E7D7-5839-144F-B607-767EC4ABBE53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8E7D7-5839-144F-B607-767EC4ABB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blipFill>
                <a:blip r:embed="rId10"/>
                <a:stretch>
                  <a:fillRect l="-1338" t="-10000" r="-3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2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033" t="-1078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During an iteration that begins with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if local minima is not found,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happens to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L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Strictly decreases.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1415" t="-2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1887" t="-24000" r="-141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AEBECE-4A41-E547-85B6-81E68C5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3C6C9-A7E3-B745-A702-4D7AECEA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370524-E256-D846-AF41-CE1D9636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DD7BF37-1AEC-4145-894D-8AA05B9ECDA1}"/>
              </a:ext>
            </a:extLst>
          </p:cNvPr>
          <p:cNvSpPr txBox="1"/>
          <p:nvPr/>
        </p:nvSpPr>
        <p:spPr>
          <a:xfrm>
            <a:off x="2987834" y="5403841"/>
            <a:ext cx="314490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Algorithm is correct.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8FEB4-91CD-D840-8E21-3F149C5ABA38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8FEB4-91CD-D840-8E21-3F149C5A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blipFill>
                <a:blip r:embed="rId3"/>
                <a:stretch>
                  <a:fillRect l="-1338" t="-10000" r="-3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2B99C4-46B8-3E4A-B5FA-3FB67F4CB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</a:t>
            </a:r>
            <a:r>
              <a:rPr lang="en-US" b="1" dirty="0"/>
              <a:t>in a GRID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237595-933E-F349-BF65-3BFACC1DF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573B5-E603-0A44-9016-CD41D1F1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BD3A5-9B57-5042-8C01-B2998AAD35DC}"/>
                  </a:ext>
                </a:extLst>
              </p:cNvPr>
              <p:cNvSpPr txBox="1"/>
              <p:nvPr/>
            </p:nvSpPr>
            <p:spPr>
              <a:xfrm>
                <a:off x="2716364" y="3429000"/>
                <a:ext cx="3711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in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log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BD3A5-9B57-5042-8C01-B2998AAD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64" y="3429000"/>
                <a:ext cx="3711272" cy="646331"/>
              </a:xfrm>
              <a:prstGeom prst="rect">
                <a:avLst/>
              </a:prstGeom>
              <a:blipFill>
                <a:blip r:embed="rId2"/>
                <a:stretch>
                  <a:fillRect l="-5137" t="-15385" r="-1027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grid</a:t>
            </a:r>
            <a:br>
              <a:rPr lang="en-US" sz="4000" b="1" dirty="0"/>
            </a:br>
            <a:r>
              <a:rPr lang="en-US" sz="2400" b="1" dirty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Search for a local minima in the column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 element</a:t>
              </a:r>
            </a:p>
            <a:p>
              <a:r>
                <a:rPr lang="en-US" dirty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if there is no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0F06B0-491B-032A-18EA-156D1E5C053B}"/>
                  </a:ext>
                </a:extLst>
              </p:cNvPr>
              <p:cNvSpPr txBox="1"/>
              <p:nvPr/>
            </p:nvSpPr>
            <p:spPr>
              <a:xfrm>
                <a:off x="0" y="2221468"/>
                <a:ext cx="3055773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sz="1800" dirty="0">
                    <a:solidFill>
                      <a:schemeClr val="tx1"/>
                    </a:solidFill>
                  </a:rPr>
                  <a:t>from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0F06B0-491B-032A-18EA-156D1E5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468"/>
                <a:ext cx="3055773" cy="369332"/>
              </a:xfrm>
              <a:prstGeom prst="rect">
                <a:avLst/>
              </a:prstGeom>
              <a:blipFill>
                <a:blip r:embed="rId6"/>
                <a:stretch>
                  <a:fillRect l="-1392" t="-6349" r="-5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uiExpand="1" animBg="1"/>
      <p:bldP spid="57" grpId="0"/>
      <p:bldP spid="60" grpId="0" uiExpand="1"/>
      <p:bldP spid="67" grpId="0" uiExpand="1"/>
      <p:bldP spid="69" grpId="0" animBg="1"/>
      <p:bldP spid="39" grpId="0" animBg="1"/>
      <p:bldP spid="66" grpId="0" uiExpand="1" animBg="1"/>
      <p:bldP spid="66" grpId="1" uiExpand="1" animBg="1"/>
      <p:bldP spid="73" grpId="0" uiExpand="1" animBg="1"/>
      <p:bldP spid="73" grpId="1" uiExpan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RECAp</a:t>
            </a:r>
            <a:r>
              <a:rPr lang="en-US" sz="3200" dirty="0">
                <a:solidFill>
                  <a:srgbClr val="7030A0"/>
                </a:solidFill>
              </a:rPr>
              <a:t> from last lecture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/>
                  <a:t>(M)  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(no</a:t>
                </a:r>
                <a:r>
                  <a:rPr lang="en-US" sz="1800" dirty="0"/>
                  <a:t>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/>
                  <a:t> has a local minima)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</a:t>
                </a:r>
                <a:r>
                  <a:rPr lang="en-US" sz="1800" b="1" dirty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	  </a:t>
                </a:r>
                <a:r>
                  <a:rPr lang="en-US" sz="1800" dirty="0">
                    <a:sym typeface="Wingdings" pitchFamily="2" charset="2"/>
                  </a:rPr>
                  <a:t>let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be the smallest element in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</a:t>
                </a:r>
                <a:r>
                  <a:rPr lang="en-US" sz="18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1111" t="-1697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2101" t="-22000" r="-5882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blipFill rotWithShape="1">
                <a:blip r:embed="rId4"/>
                <a:stretch>
                  <a:fillRect l="-800" t="-22000" r="-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 time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blipFill rotWithShape="1">
                <a:blip r:embed="rId5"/>
                <a:stretch>
                  <a:fillRect r="-4688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blipFill rotWithShape="1">
                <a:blip r:embed="rId6"/>
                <a:stretch>
                  <a:fillRect r="-4255" b="-10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82000" y="3200400"/>
            <a:ext cx="990600" cy="2057400"/>
            <a:chOff x="8382000" y="3200400"/>
            <a:chExt cx="990600" cy="20574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382000" y="3200400"/>
              <a:ext cx="304800" cy="20574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  </a:t>
                  </a:r>
                </a:p>
                <a:p>
                  <a:r>
                    <a:rPr lang="en-US" dirty="0"/>
                    <a:t>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438" t="-4673" r="-1322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6115049" y="5638800"/>
            <a:ext cx="2521451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 of 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1228-A64C-00EA-89E1-B88BD1BCE4BE}"/>
              </a:ext>
            </a:extLst>
          </p:cNvPr>
          <p:cNvSpPr txBox="1"/>
          <p:nvPr/>
        </p:nvSpPr>
        <p:spPr>
          <a:xfrm>
            <a:off x="6694613" y="6354762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  <p:bldP spid="1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A local minima in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err="1"/>
                  <a:t>×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grid storing distinct elements 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improve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us carefully look at the calculations of the running time of the current </a:t>
                </a:r>
                <a:r>
                  <a:rPr lang="en-US" sz="2000" dirty="0" err="1"/>
                  <a:t>algo</a:t>
                </a:r>
                <a:r>
                  <a:rPr lang="en-US" sz="2000" dirty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</m:t>
                    </m:r>
                  </m:oMath>
                </a14:m>
                <a:r>
                  <a:rPr lang="en-IN" sz="2000" dirty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about the following series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</m:t>
                    </m:r>
                  </m:oMath>
                </a14:m>
                <a:r>
                  <a:rPr lang="en-IN" sz="2000" dirty="0"/>
                  <a:t> =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It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Get an !DEA from this series to modify our current algorithm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5715000" y="4299466"/>
            <a:ext cx="609600" cy="65353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Bisect alternatively along rows and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53200" y="2817560"/>
            <a:ext cx="2590800" cy="61470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on your own.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Down Ribbon 63">
            <a:extLst>
              <a:ext uri="{FF2B5EF4-FFF2-40B4-BE49-F238E27FC236}">
                <a16:creationId xmlns:a16="http://schemas.microsoft.com/office/drawing/2014/main" id="{905C2AB9-297D-684C-98C0-2B7641F5D51B}"/>
              </a:ext>
            </a:extLst>
          </p:cNvPr>
          <p:cNvSpPr/>
          <p:nvPr/>
        </p:nvSpPr>
        <p:spPr>
          <a:xfrm>
            <a:off x="6476999" y="3804891"/>
            <a:ext cx="2622883" cy="102729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revisit it towards the end of the course.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C846-DAF1-DD47-BD79-10D67E1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04ED-610F-2D46-8474-FCB02F14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Date: 20</a:t>
            </a:r>
            <a:r>
              <a:rPr lang="en-US" baseline="30000" dirty="0"/>
              <a:t>th</a:t>
            </a:r>
            <a:r>
              <a:rPr lang="en-US" dirty="0"/>
              <a:t> August, 2022</a:t>
            </a:r>
          </a:p>
          <a:p>
            <a:r>
              <a:rPr lang="en-US" dirty="0"/>
              <a:t>Time: 9:00 AM to </a:t>
            </a:r>
            <a:r>
              <a:rPr lang="en-US" dirty="0">
                <a:solidFill>
                  <a:srgbClr val="C00000"/>
                </a:solidFill>
              </a:rPr>
              <a:t>10:45</a:t>
            </a:r>
            <a:r>
              <a:rPr lang="en-US" dirty="0"/>
              <a:t> 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Details of seating plan will be posted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A22D9-D409-324F-867E-DE57B8DE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2962" y="3546502"/>
            <a:ext cx="9810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Iterations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correctness</a:t>
            </a:r>
            <a:r>
              <a:rPr lang="en-US" sz="3600" b="1" dirty="0"/>
              <a:t>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/>
                  <a:t> of the algorithm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by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The most difficult/creative part of proof :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073400"/>
            <a:ext cx="1193800" cy="1193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876800" y="2825496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909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0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8100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" y="3447651"/>
            <a:ext cx="1219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of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8968" y="838200"/>
            <a:ext cx="2613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For an </a:t>
            </a:r>
            <a:r>
              <a:rPr lang="en-US" b="1" dirty="0">
                <a:solidFill>
                  <a:srgbClr val="7030A0"/>
                </a:solidFill>
              </a:rPr>
              <a:t>iterative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701284" y="2819400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would you expect at the end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iteration ?</a:t>
                </a: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606" t="-2062" r="-10303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606" t="-2041" r="-10303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200" y="5257800"/>
            <a:ext cx="19719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Proof by induction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553" y="1644134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1828800"/>
            <a:ext cx="582561" cy="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5257800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577" y="5627132"/>
            <a:ext cx="17908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Body of the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81" t="-8333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/>
          <p:cNvSpPr/>
          <p:nvPr/>
        </p:nvSpPr>
        <p:spPr>
          <a:xfrm>
            <a:off x="2667586" y="5008602"/>
            <a:ext cx="444468" cy="934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come up with the right assertion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87" t="-8333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Maximum sum </a:t>
            </a:r>
            <a:r>
              <a:rPr lang="en-US" sz="3200" dirty="0"/>
              <a:t>subarray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Max-sum-subarray-algo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{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else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1800" dirty="0"/>
                  <a:t>“Scan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>
                <a:blip r:embed="rId2"/>
                <a:stretch>
                  <a:fillRect l="-1408" t="-840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44" t="-3191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CBC0DE-3332-AB63-F474-CEFC7D7D52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): 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Theorem 1 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)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CBC0DE-3332-AB63-F474-CEFC7D7D5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4"/>
                <a:stretch>
                  <a:fillRect l="-122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645E71-2AF4-E9C8-C638-0A7A0DC37891}"/>
              </a:ext>
            </a:extLst>
          </p:cNvPr>
          <p:cNvSpPr/>
          <p:nvPr/>
        </p:nvSpPr>
        <p:spPr>
          <a:xfrm>
            <a:off x="228600" y="1993013"/>
            <a:ext cx="1295400" cy="2929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44" t="-3191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CBC0DE-3332-AB63-F474-CEFC7D7D52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): 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Theorem 1 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)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</a:t>
                </a:r>
                <a:r>
                  <a:rPr lang="en-US" sz="1800" b="1" dirty="0"/>
                  <a:t>then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</a:t>
                </a:r>
                <a:r>
                  <a:rPr lang="en-US" sz="1800" dirty="0"/>
                  <a:t>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CBC0DE-3332-AB63-F474-CEFC7D7D5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724400" cy="4525963"/>
              </a:xfrm>
              <a:blipFill>
                <a:blip r:embed="rId3"/>
                <a:stretch>
                  <a:fillRect l="-134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DE536-15E4-60E7-9AF0-D2CC7CE12D2C}"/>
                  </a:ext>
                </a:extLst>
              </p:cNvPr>
              <p:cNvSpPr txBox="1"/>
              <p:nvPr/>
            </p:nvSpPr>
            <p:spPr>
              <a:xfrm>
                <a:off x="2913885" y="961362"/>
                <a:ext cx="331622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each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DE536-15E4-60E7-9AF0-D2CC7CE1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961362"/>
                <a:ext cx="3316229" cy="369332"/>
              </a:xfrm>
              <a:prstGeom prst="rect">
                <a:avLst/>
              </a:prstGeom>
              <a:blipFill>
                <a:blip r:embed="rId5"/>
                <a:stretch>
                  <a:fillRect l="-1471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C0310-502E-6CB9-9674-C12C008098B7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1196161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C0310-502E-6CB9-9674-C12C00809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1196161" cy="369332"/>
              </a:xfrm>
              <a:prstGeom prst="rect">
                <a:avLst/>
              </a:prstGeom>
              <a:blipFill>
                <a:blip r:embed="rId6"/>
                <a:stretch>
                  <a:fillRect l="-4082" t="-10000" r="-459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F531D-F1C5-9FF2-534A-DE1BA4C39D3E}"/>
                  </a:ext>
                </a:extLst>
              </p:cNvPr>
              <p:cNvSpPr txBox="1"/>
              <p:nvPr/>
            </p:nvSpPr>
            <p:spPr>
              <a:xfrm>
                <a:off x="0" y="5029200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F531D-F1C5-9FF2-534A-DE1BA4C3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2354427" cy="369332"/>
              </a:xfrm>
              <a:prstGeom prst="rect">
                <a:avLst/>
              </a:prstGeom>
              <a:blipFill>
                <a:blip r:embed="rId7"/>
                <a:stretch>
                  <a:fillRect l="-2151" t="-6667" r="-10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A65DF-F701-4714-7971-B2148C8D63A7}"/>
                  </a:ext>
                </a:extLst>
              </p:cNvPr>
              <p:cNvSpPr txBox="1"/>
              <p:nvPr/>
            </p:nvSpPr>
            <p:spPr>
              <a:xfrm>
                <a:off x="-15956" y="5653377"/>
                <a:ext cx="29718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How to show that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 ?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A65DF-F701-4714-7971-B2148C8D6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56" y="5653377"/>
                <a:ext cx="2971839" cy="369332"/>
              </a:xfrm>
              <a:prstGeom prst="rect">
                <a:avLst/>
              </a:prstGeom>
              <a:blipFill>
                <a:blip r:embed="rId8"/>
                <a:stretch>
                  <a:fillRect l="-1639" t="-8197" r="-82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89F266-65C3-432B-3629-E2F2E224E2E6}"/>
                  </a:ext>
                </a:extLst>
              </p:cNvPr>
              <p:cNvSpPr txBox="1"/>
              <p:nvPr/>
            </p:nvSpPr>
            <p:spPr>
              <a:xfrm>
                <a:off x="2961557" y="5258655"/>
                <a:ext cx="217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89F266-65C3-432B-3629-E2F2E224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57" y="5258655"/>
                <a:ext cx="2178097" cy="369332"/>
              </a:xfrm>
              <a:prstGeom prst="rect">
                <a:avLst/>
              </a:prstGeom>
              <a:blipFill>
                <a:blip r:embed="rId9"/>
                <a:stretch>
                  <a:fillRect l="-2907" t="-10000" r="-174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96B807DC-0574-266B-D71B-6CC49E04F556}"/>
              </a:ext>
            </a:extLst>
          </p:cNvPr>
          <p:cNvSpPr/>
          <p:nvPr/>
        </p:nvSpPr>
        <p:spPr>
          <a:xfrm>
            <a:off x="2458642" y="5289690"/>
            <a:ext cx="407058" cy="3578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CC264-F0DB-86E6-CB18-B21FFE2E5FA6}"/>
              </a:ext>
            </a:extLst>
          </p:cNvPr>
          <p:cNvSpPr/>
          <p:nvPr/>
        </p:nvSpPr>
        <p:spPr>
          <a:xfrm>
            <a:off x="1905000" y="2667000"/>
            <a:ext cx="2514600" cy="2929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66AFBC-3218-E386-3839-6F986ADE47E1}"/>
              </a:ext>
            </a:extLst>
          </p:cNvPr>
          <p:cNvSpPr/>
          <p:nvPr/>
        </p:nvSpPr>
        <p:spPr>
          <a:xfrm>
            <a:off x="1905000" y="2971800"/>
            <a:ext cx="2514600" cy="2929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C77440-7C31-F8C0-2E69-A7F72B5A833F}"/>
              </a:ext>
            </a:extLst>
          </p:cNvPr>
          <p:cNvCxnSpPr>
            <a:cxnSpLocks/>
          </p:cNvCxnSpPr>
          <p:nvPr/>
        </p:nvCxnSpPr>
        <p:spPr>
          <a:xfrm>
            <a:off x="6781800" y="28956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D30E88-8F74-A498-10D2-14C2F6A88B7B}"/>
              </a:ext>
            </a:extLst>
          </p:cNvPr>
          <p:cNvCxnSpPr>
            <a:cxnSpLocks/>
          </p:cNvCxnSpPr>
          <p:nvPr/>
        </p:nvCxnSpPr>
        <p:spPr>
          <a:xfrm>
            <a:off x="6858000" y="3264787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Max-sum-subarray-algo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{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else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1800" dirty="0"/>
                  <a:t>“Scan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   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>
                <a:blip r:embed="rId10"/>
                <a:stretch>
                  <a:fillRect l="-1355" t="-809" r="-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5C677B-3B3A-A441-9A47-FFD7093E196D}"/>
                  </a:ext>
                </a:extLst>
              </p:cNvPr>
              <p:cNvSpPr txBox="1"/>
              <p:nvPr/>
            </p:nvSpPr>
            <p:spPr>
              <a:xfrm>
                <a:off x="687204" y="4387335"/>
                <a:ext cx="13701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5C677B-3B3A-A441-9A47-FFD7093E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" y="4387335"/>
                <a:ext cx="1370183" cy="369332"/>
              </a:xfrm>
              <a:prstGeom prst="rect">
                <a:avLst/>
              </a:prstGeom>
              <a:blipFill>
                <a:blip r:embed="rId11"/>
                <a:stretch>
                  <a:fillRect l="-4630" t="-6667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32ED25-9738-5F4B-9FD8-64F3667DAA60}"/>
                  </a:ext>
                </a:extLst>
              </p:cNvPr>
              <p:cNvSpPr txBox="1"/>
              <p:nvPr/>
            </p:nvSpPr>
            <p:spPr>
              <a:xfrm>
                <a:off x="0" y="5638800"/>
                <a:ext cx="11489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32ED25-9738-5F4B-9FD8-64F3667D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8800"/>
                <a:ext cx="1148969" cy="369332"/>
              </a:xfrm>
              <a:prstGeom prst="rect">
                <a:avLst/>
              </a:prstGeom>
              <a:blipFill>
                <a:blip r:embed="rId12"/>
                <a:stretch>
                  <a:fillRect l="-4396" t="-6667" r="-32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0C2E9CDC-4D3B-8F46-AFC0-4060A59C5F75}"/>
              </a:ext>
            </a:extLst>
          </p:cNvPr>
          <p:cNvSpPr/>
          <p:nvPr/>
        </p:nvSpPr>
        <p:spPr>
          <a:xfrm>
            <a:off x="94829" y="2743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0" grpId="0" animBg="1"/>
      <p:bldP spid="11" grpId="0" animBg="1"/>
      <p:bldP spid="11" grpId="1" animBg="1"/>
      <p:bldP spid="16" grpId="0" animBg="1"/>
      <p:bldP spid="18" grpId="0" animBg="1"/>
      <p:bldP spid="18" grpId="1" animBg="1"/>
      <p:bldP spid="19" grpId="0"/>
      <p:bldP spid="20" grpId="0" animBg="1"/>
      <p:bldP spid="22" grpId="0" animBg="1"/>
      <p:bldP spid="22" grpId="1" animBg="1"/>
      <p:bldP spid="23" grpId="0" animBg="1"/>
      <p:bldP spid="23" grpId="1" animBg="1"/>
      <p:bldP spid="3" grpId="0" uiExpand="1" build="p"/>
      <p:bldP spid="21" grpId="0" animBg="1"/>
      <p:bldP spid="25" grpId="0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Local minima </a:t>
            </a:r>
            <a:r>
              <a:rPr lang="en-US" sz="3200" dirty="0"/>
              <a:t>in an array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25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980" t="-20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3883" t="-20000" r="-2913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143DD5-4640-145C-9537-F4074C390A5E}"/>
              </a:ext>
            </a:extLst>
          </p:cNvPr>
          <p:cNvSpPr txBox="1"/>
          <p:nvPr/>
        </p:nvSpPr>
        <p:spPr>
          <a:xfrm>
            <a:off x="4800600" y="1524000"/>
            <a:ext cx="42160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There is a local minima among </a:t>
            </a:r>
            <a:r>
              <a:rPr lang="en-US" sz="1800" b="1" dirty="0"/>
              <a:t>A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0070C0"/>
                </a:solidFill>
              </a:rPr>
              <a:t>L</a:t>
            </a:r>
            <a:r>
              <a:rPr lang="en-US" sz="1800" dirty="0"/>
              <a:t>],...,</a:t>
            </a:r>
            <a:r>
              <a:rPr lang="en-US" sz="1800" b="1" dirty="0"/>
              <a:t>A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0070C0"/>
                </a:solidFill>
              </a:rPr>
              <a:t>R</a:t>
            </a:r>
            <a:r>
              <a:rPr lang="en-US" sz="1800" dirty="0"/>
              <a:t>].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87DC400-B288-6AF7-3F07-18A6A7A577D9}"/>
              </a:ext>
            </a:extLst>
          </p:cNvPr>
          <p:cNvSpPr/>
          <p:nvPr/>
        </p:nvSpPr>
        <p:spPr>
          <a:xfrm>
            <a:off x="5342966" y="3895407"/>
            <a:ext cx="275527" cy="723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5382768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5367726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8408894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8430768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2309F-0FD2-1B3C-E18E-44C6582C04A2}"/>
              </a:ext>
            </a:extLst>
          </p:cNvPr>
          <p:cNvSpPr/>
          <p:nvPr/>
        </p:nvSpPr>
        <p:spPr>
          <a:xfrm>
            <a:off x="8686800" y="3281442"/>
            <a:ext cx="304800" cy="1334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C9B9C-66F6-150D-114B-BF6E1643F480}"/>
              </a:ext>
            </a:extLst>
          </p:cNvPr>
          <p:cNvSpPr/>
          <p:nvPr/>
        </p:nvSpPr>
        <p:spPr>
          <a:xfrm>
            <a:off x="8382000" y="4186293"/>
            <a:ext cx="304800" cy="430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258CD-097E-36DD-FF29-654BB936600D}"/>
              </a:ext>
            </a:extLst>
          </p:cNvPr>
          <p:cNvSpPr/>
          <p:nvPr/>
        </p:nvSpPr>
        <p:spPr>
          <a:xfrm>
            <a:off x="5067439" y="3588948"/>
            <a:ext cx="275527" cy="1028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24"/>
                <a:ext cx="4097831" cy="441876"/>
                <a:chOff x="4588969" y="4663524"/>
                <a:chExt cx="4097831" cy="4418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5342966" y="4663524"/>
                  <a:ext cx="3343834" cy="4418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9628D4-038C-BA40-AB5F-E69586189B86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9628D4-038C-BA40-AB5F-E6958618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789371" cy="369332"/>
              </a:xfrm>
              <a:prstGeom prst="rect">
                <a:avLst/>
              </a:prstGeom>
              <a:blipFill>
                <a:blip r:embed="rId9"/>
                <a:stretch>
                  <a:fillRect l="-1338" t="-10000" r="-3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0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1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B9DB1A9-67F8-DC45-9E26-004DCFDDCEBF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1196161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B9DB1A9-67F8-DC45-9E26-004DCFDD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1196161" cy="369332"/>
              </a:xfrm>
              <a:prstGeom prst="rect">
                <a:avLst/>
              </a:prstGeom>
              <a:blipFill>
                <a:blip r:embed="rId12"/>
                <a:stretch>
                  <a:fillRect l="-4211" t="-10345" r="-315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4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/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1" grpId="0" animBg="1"/>
      <p:bldP spid="12" grpId="0" animBg="1"/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59" grpId="0" animBg="1"/>
      <p:bldP spid="64" grpId="0" animBg="1"/>
      <p:bldP spid="65" grpId="0" animBg="1"/>
      <p:bldP spid="66" grpId="0" animBg="1"/>
      <p:bldP spid="6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21513D-A9DA-C02E-BE0C-CE09FF98A0C8}"/>
              </a:ext>
            </a:extLst>
          </p:cNvPr>
          <p:cNvSpPr/>
          <p:nvPr/>
        </p:nvSpPr>
        <p:spPr>
          <a:xfrm>
            <a:off x="609600" y="2938542"/>
            <a:ext cx="1730726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FEFE92-6BA7-0376-1557-87989BDC859E}"/>
              </a:ext>
            </a:extLst>
          </p:cNvPr>
          <p:cNvSpPr/>
          <p:nvPr/>
        </p:nvSpPr>
        <p:spPr>
          <a:xfrm>
            <a:off x="618567" y="3276600"/>
            <a:ext cx="2231930" cy="258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found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{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mid</a:t>
                </a:r>
                <a:r>
                  <a:rPr lang="en-US" sz="1800" dirty="0"/>
                  <a:t> is a local minima)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return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495800" cy="4525963"/>
              </a:xfrm>
              <a:blipFill>
                <a:blip r:embed="rId2"/>
                <a:stretch>
                  <a:fillRect l="-225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6730FD-2948-7218-4B62-B592C76A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189037"/>
                <a:ext cx="4625266" cy="4525963"/>
              </a:xfrm>
              <a:blipFill>
                <a:blip r:embed="rId3"/>
                <a:stretch>
                  <a:fillRect l="-1096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1143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81400"/>
                <a:ext cx="1295400" cy="304800"/>
              </a:xfrm>
              <a:prstGeom prst="rect">
                <a:avLst/>
              </a:prstGeom>
              <a:blipFill>
                <a:blip r:embed="rId4"/>
                <a:stretch>
                  <a:fillRect l="-980" t="-20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1;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1295400" cy="304800"/>
              </a:xfrm>
              <a:prstGeom prst="rect">
                <a:avLst/>
              </a:prstGeom>
              <a:blipFill>
                <a:blip r:embed="rId5"/>
                <a:stretch>
                  <a:fillRect l="-3883" t="-20000" r="-2913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/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E591C4-7098-EB96-2615-1210DEFE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1524000"/>
                <a:ext cx="1452642" cy="369332"/>
              </a:xfrm>
              <a:prstGeom prst="rect">
                <a:avLst/>
              </a:prstGeom>
              <a:blipFill>
                <a:blip r:embed="rId6"/>
                <a:stretch>
                  <a:fillRect l="-3448" t="-3226" r="-258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/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/>
                  <a:t>] &lt;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ED1DC-5680-68A5-0148-CF9E3C7C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36" y="1524000"/>
                <a:ext cx="1518364" cy="369332"/>
              </a:xfrm>
              <a:prstGeom prst="rect">
                <a:avLst/>
              </a:prstGeom>
              <a:blipFill>
                <a:blip r:embed="rId7"/>
                <a:stretch>
                  <a:fillRect l="-3306" t="-3226" r="-16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/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4D24F-3BA7-85EE-8CE3-3AC1D575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24000"/>
                <a:ext cx="739305" cy="369332"/>
              </a:xfrm>
              <a:prstGeom prst="rect">
                <a:avLst/>
              </a:prstGeom>
              <a:blipFill>
                <a:blip r:embed="rId8"/>
                <a:stretch>
                  <a:fillRect l="-5000" t="-3226" r="-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Up 25">
            <a:extLst>
              <a:ext uri="{FF2B5EF4-FFF2-40B4-BE49-F238E27FC236}">
                <a16:creationId xmlns:a16="http://schemas.microsoft.com/office/drawing/2014/main" id="{8D374D64-7B5B-50B2-5C2D-694B2C5BF217}"/>
              </a:ext>
            </a:extLst>
          </p:cNvPr>
          <p:cNvSpPr/>
          <p:nvPr/>
        </p:nvSpPr>
        <p:spPr>
          <a:xfrm>
            <a:off x="6873042" y="513842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06B7-9809-2E4F-714E-BA6B62C21EEE}"/>
              </a:ext>
            </a:extLst>
          </p:cNvPr>
          <p:cNvSpPr txBox="1"/>
          <p:nvPr/>
        </p:nvSpPr>
        <p:spPr>
          <a:xfrm>
            <a:off x="6705600" y="55876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C3F6-D5D0-7097-767B-11655387A601}"/>
              </a:ext>
            </a:extLst>
          </p:cNvPr>
          <p:cNvSpPr txBox="1"/>
          <p:nvPr/>
        </p:nvSpPr>
        <p:spPr>
          <a:xfrm>
            <a:off x="7010400" y="5576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02CE901-525E-EA59-AF28-174DF866B84E}"/>
              </a:ext>
            </a:extLst>
          </p:cNvPr>
          <p:cNvSpPr/>
          <p:nvPr/>
        </p:nvSpPr>
        <p:spPr>
          <a:xfrm>
            <a:off x="6858000" y="5129995"/>
            <a:ext cx="256032" cy="411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123FCF4-C017-0A45-A97E-76B1D1EF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C772A-5A66-14DE-7893-37B934166BDA}"/>
              </a:ext>
            </a:extLst>
          </p:cNvPr>
          <p:cNvCxnSpPr>
            <a:cxnSpLocks/>
          </p:cNvCxnSpPr>
          <p:nvPr/>
        </p:nvCxnSpPr>
        <p:spPr>
          <a:xfrm>
            <a:off x="8991600" y="4648200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78CA89-880E-660C-E456-B7842DC4314B}"/>
              </a:ext>
            </a:extLst>
          </p:cNvPr>
          <p:cNvSpPr/>
          <p:nvPr/>
        </p:nvSpPr>
        <p:spPr>
          <a:xfrm>
            <a:off x="94829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89130-E72D-F167-698E-4724C8DAE847}"/>
              </a:ext>
            </a:extLst>
          </p:cNvPr>
          <p:cNvSpPr/>
          <p:nvPr/>
        </p:nvSpPr>
        <p:spPr>
          <a:xfrm>
            <a:off x="6866791" y="4040484"/>
            <a:ext cx="265895" cy="578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0A1B63-7DA5-CDAF-1101-E9BFF648B661}"/>
              </a:ext>
            </a:extLst>
          </p:cNvPr>
          <p:cNvGrpSpPr/>
          <p:nvPr/>
        </p:nvGrpSpPr>
        <p:grpSpPr>
          <a:xfrm>
            <a:off x="4588969" y="4648200"/>
            <a:ext cx="4763573" cy="457200"/>
            <a:chOff x="4588969" y="4648200"/>
            <a:chExt cx="4763573" cy="457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6839FC-9874-AACB-A3A4-D19B60133262}"/>
                </a:ext>
              </a:extLst>
            </p:cNvPr>
            <p:cNvGrpSpPr/>
            <p:nvPr/>
          </p:nvGrpSpPr>
          <p:grpSpPr>
            <a:xfrm>
              <a:off x="4588969" y="4648200"/>
              <a:ext cx="4763573" cy="457200"/>
              <a:chOff x="4588969" y="4648200"/>
              <a:chExt cx="4763573" cy="4572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C875D3-7220-CDC2-A0DC-A4039F3497AE}"/>
                  </a:ext>
                </a:extLst>
              </p:cNvPr>
              <p:cNvGrpSpPr/>
              <p:nvPr/>
            </p:nvGrpSpPr>
            <p:grpSpPr>
              <a:xfrm>
                <a:off x="4588969" y="4663515"/>
                <a:ext cx="3488231" cy="441885"/>
                <a:chOff x="4588969" y="4663515"/>
                <a:chExt cx="3488231" cy="44188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D49305-0C68-8121-A9F1-3201EE69CBA2}"/>
                    </a:ext>
                  </a:extLst>
                </p:cNvPr>
                <p:cNvSpPr/>
                <p:nvPr/>
              </p:nvSpPr>
              <p:spPr>
                <a:xfrm>
                  <a:off x="6845727" y="4663515"/>
                  <a:ext cx="301032" cy="44187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BF9FF9-EFF4-CEEE-CB84-074CE0F36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257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4E470D4-807A-30A7-C017-53999F3E5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2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61910E-9D55-766D-1974-C8AB3D199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6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A3AAC3-9D5B-D784-E334-AC1615F6A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2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3E6ECFD-137D-BC04-B96F-AA6E92EE5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917095-469A-2894-6EB8-AEB4D0D67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7158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7F65DD5-9D5B-7D8A-A6CA-2379FCDA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84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BA56D9-75B6-99C8-BB7F-4103C5D9E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4663524"/>
                  <a:ext cx="0" cy="441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802DAF-4CF2-24B3-752D-D21E11A6F306}"/>
                    </a:ext>
                  </a:extLst>
                </p:cNvPr>
                <p:cNvSpPr txBox="1"/>
                <p:nvPr/>
              </p:nvSpPr>
              <p:spPr>
                <a:xfrm>
                  <a:off x="4588969" y="468447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dirty="0">
                      <a:sym typeface="Wingdings" pitchFamily="2" charset="2"/>
                    </a:rPr>
                    <a:t>A</a:t>
                  </a:r>
                  <a:endParaRPr lang="en-IN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311188-AC36-8BF3-1A6C-A6965574A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758" y="4648200"/>
                <a:ext cx="37667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1603A9-EB56-B98A-DD03-5F8D9C563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471" y="5090076"/>
                <a:ext cx="3810000" cy="1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903E484-1895-1516-965F-CBA5F17B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7454A0-2F0E-E499-5282-EA38A33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471" y="5101143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E68D5D-2A0B-DA54-D966-6567D1EB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648200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833A3B-EF81-15B2-B906-BB29101C2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61" y="5090076"/>
                <a:ext cx="4090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515793-7222-5435-A21D-846555D50D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8E86-9E90-8DF5-F605-5FB083B38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41097-FB8D-1ECE-E3BD-1746435B14B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036EA-5337-E012-948A-7609BE9F938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6" y="4648200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6ACED1-6320-C0B1-8470-F467A1B1676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97" y="4659267"/>
              <a:ext cx="0" cy="44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08DBF-DE5D-FEED-1D1F-CA3315239B22}"/>
              </a:ext>
            </a:extLst>
          </p:cNvPr>
          <p:cNvSpPr/>
          <p:nvPr/>
        </p:nvSpPr>
        <p:spPr>
          <a:xfrm>
            <a:off x="6562166" y="3593705"/>
            <a:ext cx="283560" cy="10255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4EBC7-FE67-588C-2AE4-307843481924}"/>
              </a:ext>
            </a:extLst>
          </p:cNvPr>
          <p:cNvSpPr/>
          <p:nvPr/>
        </p:nvSpPr>
        <p:spPr>
          <a:xfrm>
            <a:off x="7138562" y="3858583"/>
            <a:ext cx="283560" cy="7543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349A30-1D53-CF96-1391-0DFE342B4840}"/>
              </a:ext>
            </a:extLst>
          </p:cNvPr>
          <p:cNvCxnSpPr>
            <a:cxnSpLocks/>
          </p:cNvCxnSpPr>
          <p:nvPr/>
        </p:nvCxnSpPr>
        <p:spPr>
          <a:xfrm>
            <a:off x="3007398" y="3535362"/>
            <a:ext cx="1488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/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Assume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7ED6AE-D533-0C47-BE6A-AA35C65F0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4045"/>
                <a:ext cx="2354427" cy="369332"/>
              </a:xfrm>
              <a:prstGeom prst="rect">
                <a:avLst/>
              </a:prstGeom>
              <a:blipFill>
                <a:blip r:embed="rId10"/>
                <a:stretch>
                  <a:fillRect l="-2151" t="-10345" r="-107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/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2D87F-BF33-9B43-A0EE-94872887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0" y="5661487"/>
                <a:ext cx="739305" cy="369332"/>
              </a:xfrm>
              <a:prstGeom prst="rect">
                <a:avLst/>
              </a:prstGeom>
              <a:blipFill>
                <a:blip r:embed="rId11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FBC8F6-8C73-314B-B01E-3150F89F7FFD}"/>
                  </a:ext>
                </a:extLst>
              </p:cNvPr>
              <p:cNvSpPr txBox="1"/>
              <p:nvPr/>
            </p:nvSpPr>
            <p:spPr>
              <a:xfrm>
                <a:off x="807559" y="5677073"/>
                <a:ext cx="73930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endParaRPr lang="en-IN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FBC8F6-8C73-314B-B01E-3150F89F7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9" y="5677073"/>
                <a:ext cx="739305" cy="369332"/>
              </a:xfrm>
              <a:prstGeom prst="rect">
                <a:avLst/>
              </a:prstGeom>
              <a:blipFill>
                <a:blip r:embed="rId12"/>
                <a:stretch>
                  <a:fillRect l="-4918" t="-6452" r="-491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BD44FA-AA13-5041-AF72-55EA4922BFEC}"/>
                  </a:ext>
                </a:extLst>
              </p:cNvPr>
              <p:cNvSpPr txBox="1"/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holds.</a:t>
                </a:r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BD44FA-AA13-5041-AF72-55EA4922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65" y="5284045"/>
                <a:ext cx="1148969" cy="369332"/>
              </a:xfrm>
              <a:prstGeom prst="rect">
                <a:avLst/>
              </a:prstGeom>
              <a:blipFill>
                <a:blip r:embed="rId13"/>
                <a:stretch>
                  <a:fillRect l="-5495" t="-10345" r="-329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67B60E-3404-B549-BAF2-1B563A839AFE}"/>
                  </a:ext>
                </a:extLst>
              </p:cNvPr>
              <p:cNvSpPr txBox="1"/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holds for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iteration, if executed.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67B60E-3404-B549-BAF2-1B563A83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5" y="838200"/>
                <a:ext cx="3847079" cy="369332"/>
              </a:xfrm>
              <a:prstGeom prst="rect">
                <a:avLst/>
              </a:prstGeom>
              <a:blipFill>
                <a:blip r:embed="rId14"/>
                <a:stretch>
                  <a:fillRect l="-1316" t="-10000" r="-32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1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48" grpId="0" animBg="1"/>
      <p:bldP spid="48" grpId="1" animBg="1"/>
      <p:bldP spid="35" grpId="0" animBg="1"/>
      <p:bldP spid="35" grpId="1" animBg="1"/>
      <p:bldP spid="38" grpId="0" animBg="1"/>
      <p:bldP spid="52" grpId="0" animBg="1"/>
      <p:bldP spid="53" grpId="0" animBg="1"/>
      <p:bldP spid="61" grpId="0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2521</Words>
  <Application>Microsoft Office PowerPoint</Application>
  <PresentationFormat>On-screen Show (4:3)</PresentationFormat>
  <Paragraphs>442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Data Structures and Algorithms (ESO207A) </vt:lpstr>
      <vt:lpstr>RECAp from last lecture</vt:lpstr>
      <vt:lpstr>Proof of correctness  </vt:lpstr>
      <vt:lpstr>Example  Maximum sum subarray</vt:lpstr>
      <vt:lpstr>An O(n) time Algorithm for Max-sum subarray  </vt:lpstr>
      <vt:lpstr>An O(n) time Algorithm for Max-sum subarray  </vt:lpstr>
      <vt:lpstr>Example  Local minima in an array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Algorithm for Local minima in an array </vt:lpstr>
      <vt:lpstr>Local minima in an array (Proof of correctness)</vt:lpstr>
      <vt:lpstr>Local minima in a GRID</vt:lpstr>
      <vt:lpstr>Local minima in a grid (extending the solution from 1-D to 2-D)</vt:lpstr>
      <vt:lpstr>Local minima in a grid</vt:lpstr>
      <vt:lpstr>Local minima in a grid</vt:lpstr>
      <vt:lpstr>Local minima in a grid in O(n) time</vt:lpstr>
      <vt:lpstr>Local minima in a grid in O(n) time</vt:lpstr>
      <vt:lpstr>Quiz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561</cp:revision>
  <dcterms:created xsi:type="dcterms:W3CDTF">2011-12-03T04:13:03Z</dcterms:created>
  <dcterms:modified xsi:type="dcterms:W3CDTF">2022-08-17T11:41:53Z</dcterms:modified>
</cp:coreProperties>
</file>