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78" r:id="rId4"/>
    <p:sldId id="279" r:id="rId5"/>
    <p:sldId id="271" r:id="rId6"/>
    <p:sldId id="260" r:id="rId7"/>
    <p:sldId id="263" r:id="rId8"/>
    <p:sldId id="281" r:id="rId9"/>
    <p:sldId id="261" r:id="rId10"/>
    <p:sldId id="273" r:id="rId11"/>
    <p:sldId id="266" r:id="rId12"/>
    <p:sldId id="280" r:id="rId13"/>
    <p:sldId id="268" r:id="rId14"/>
    <p:sldId id="276" r:id="rId15"/>
    <p:sldId id="269" r:id="rId16"/>
    <p:sldId id="270" r:id="rId17"/>
    <p:sldId id="274" r:id="rId18"/>
    <p:sldId id="275" r:id="rId19"/>
    <p:sldId id="262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117A9"/>
    <a:srgbClr val="CF9DC7"/>
    <a:srgbClr val="D01E33"/>
    <a:srgbClr val="5B0F05"/>
    <a:srgbClr val="D9ED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573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859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5073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141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961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1218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7905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02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664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9496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099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1293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193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941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956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559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C8F3-2008-4F2E-BEAE-98BD767CD192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73A-FDAA-49C5-A2F8-EBAAED9F6075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93EC-EB95-4D44-B198-737CF5413A56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381-6596-4AB3-B55D-98AA2F88FDBC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F004-C23F-47C0-8EFF-39A230F0387F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953-0234-43BA-95B0-050E0824F41B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BDA3-4272-4FCB-B5DF-A9B926B67F60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8F78-C057-49AA-A4B9-EA342A47A73F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359-3E6A-4BFC-BABA-2ACB86799E1D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8CF1-53F5-40DE-A3C9-CCBF1EB134D4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84F5-5DB1-4022-AEBE-6749DA8F0F2F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5649-3DE3-462B-93F9-60483F743E7D}" type="datetime1">
              <a:rPr lang="en-GB" smtClean="0"/>
              <a:pPr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c101.cse.iitk.a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utor.cse.iitk.ac.i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k.ac.in/ccnew/index.php/13-network/99-how-to-use-ssl-vp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courses.iitk.ac.in/esc101_hind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Iu9yen5n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Fwa5Owp0-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Introduction to Programming,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Basic Structure of C Programs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7234049-7B92-4B72-8790-BB94533C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Computers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better alternative </a:t>
            </a:r>
            <a:r>
              <a:rPr lang="en-IN" sz="3000" dirty="0">
                <a:latin typeface="Garamond" panose="02020404030301010803" pitchFamily="18" charset="0"/>
              </a:rPr>
              <a:t>would be to write our programs in a language that is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for us to write/understand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to port it to different types of computer hardware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without re-writing </a:t>
            </a:r>
            <a:r>
              <a:rPr lang="en-IN" dirty="0">
                <a:latin typeface="Garamond" panose="02020404030301010803" pitchFamily="18" charset="0"/>
              </a:rPr>
              <a:t>the code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b="1" u="sng" dirty="0">
                <a:latin typeface="Garamond" panose="02020404030301010803" pitchFamily="18" charset="0"/>
              </a:rPr>
              <a:t>High-level</a:t>
            </a:r>
            <a:r>
              <a:rPr lang="en-IN" sz="3000" dirty="0">
                <a:latin typeface="Garamond" panose="02020404030301010803" pitchFamily="18" charset="0"/>
              </a:rPr>
              <a:t> programming languages like C make it possible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F89BDA0F-B6C5-4C3F-BCEC-F197C2AF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26885"/>
            <a:ext cx="2587625" cy="1597025"/>
          </a:xfrm>
          <a:prstGeom prst="roundRect">
            <a:avLst>
              <a:gd name="adj" fmla="val 16667"/>
            </a:avLst>
          </a:prstGeom>
          <a:solidFill>
            <a:srgbClr val="B2E389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A46748B4-86A3-4EAD-8D77-67507D16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84085"/>
            <a:ext cx="1063625" cy="606425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B2E389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1BAF2F3D-2A87-4171-9516-47D90DC18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84085"/>
            <a:ext cx="1063625" cy="606425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B2E389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xmlns="" id="{5BCC7467-0FD7-4DEB-93E1-72F3C9465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70708"/>
            <a:ext cx="160019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Program in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C language 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D837CDD9-9BE2-41F6-8AAD-B0F964F7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5207885"/>
            <a:ext cx="386225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Equivalent Machine Language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program on target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800" y="6202252"/>
            <a:ext cx="2844800" cy="365125"/>
          </a:xfrm>
        </p:spPr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E6789-2A39-4E16-A428-126607A0292B}"/>
              </a:ext>
            </a:extLst>
          </p:cNvPr>
          <p:cNvSpPr txBox="1"/>
          <p:nvPr/>
        </p:nvSpPr>
        <p:spPr>
          <a:xfrm>
            <a:off x="4199648" y="5099855"/>
            <a:ext cx="2308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ea typeface="ＭＳ Ｐゴシック" pitchFamily="32" charset="-128"/>
              </a:rPr>
              <a:t>Compiler</a:t>
            </a:r>
            <a:r>
              <a:rPr lang="en-US" altLang="en-US" sz="3200" dirty="0">
                <a:ea typeface="ＭＳ Ｐゴシック" pitchFamily="32" charset="-128"/>
              </a:rPr>
              <a:t>  </a:t>
            </a:r>
          </a:p>
          <a:p>
            <a:r>
              <a:rPr lang="en-US" altLang="en-US" sz="3200" dirty="0">
                <a:ea typeface="ＭＳ Ｐゴシック" pitchFamily="32" charset="-128"/>
              </a:rPr>
              <a:t>   for C</a:t>
            </a:r>
          </a:p>
        </p:txBody>
      </p:sp>
    </p:spTree>
    <p:extLst>
      <p:ext uri="{BB962C8B-B14F-4D97-AF65-F5344CB8AC3E}">
        <p14:creationId xmlns:p14="http://schemas.microsoft.com/office/powerpoint/2010/main" xmlns="" val="36891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Low-level vs High-level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Low-level: Form is closer to what the machine’s hardware understands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Garamond" panose="02020404030301010803" pitchFamily="18" charset="0"/>
              </a:rPr>
              <a:t>Examples: Machine Language, Assembly Language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High-level: Form is closer to what humans understand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Garamond" panose="02020404030301010803" pitchFamily="18" charset="0"/>
              </a:rPr>
              <a:t>Examples: C, C++, Python, etc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xmlns="" id="{41BAED33-C246-470D-9A8F-7E2A543C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372" y="1447800"/>
            <a:ext cx="5181600" cy="27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60D911-B5D4-4645-A55E-12CCCFFC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9290EF-48C6-439D-8112-D0D34B3A99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9500" y="1657350"/>
            <a:ext cx="2324100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673BE6-1341-4978-BD58-606AC96D04E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0416" y="1539876"/>
            <a:ext cx="2203184" cy="2209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EACF2D-44D0-4029-8D63-4E6D7049574E}"/>
              </a:ext>
            </a:extLst>
          </p:cNvPr>
          <p:cNvSpPr/>
          <p:nvPr/>
        </p:nvSpPr>
        <p:spPr>
          <a:xfrm>
            <a:off x="6096000" y="1696354"/>
            <a:ext cx="2514600" cy="184785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11A6BDF-1BB1-47CE-BA87-8D72AFBA5725}"/>
              </a:ext>
            </a:extLst>
          </p:cNvPr>
          <p:cNvSpPr/>
          <p:nvPr/>
        </p:nvSpPr>
        <p:spPr>
          <a:xfrm>
            <a:off x="8755467" y="1472753"/>
            <a:ext cx="2514600" cy="23052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DC6DC1-F381-49E6-91D1-0A17DDB8254C}"/>
              </a:ext>
            </a:extLst>
          </p:cNvPr>
          <p:cNvSpPr txBox="1"/>
          <p:nvPr/>
        </p:nvSpPr>
        <p:spPr>
          <a:xfrm>
            <a:off x="5902718" y="3593358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 High-level </a:t>
            </a:r>
          </a:p>
          <a:p>
            <a:r>
              <a:rPr lang="en-IN" dirty="0"/>
              <a:t>      (example: 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7080E7-5F3A-468A-98D6-D9ED9B28241D}"/>
              </a:ext>
            </a:extLst>
          </p:cNvPr>
          <p:cNvSpPr txBox="1"/>
          <p:nvPr/>
        </p:nvSpPr>
        <p:spPr>
          <a:xfrm>
            <a:off x="8707098" y="3799214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Low-level </a:t>
            </a:r>
          </a:p>
          <a:p>
            <a:r>
              <a:rPr lang="en-IN" dirty="0"/>
              <a:t>(example: Assembly)</a:t>
            </a:r>
          </a:p>
        </p:txBody>
      </p:sp>
    </p:spTree>
    <p:extLst>
      <p:ext uri="{BB962C8B-B14F-4D97-AF65-F5344CB8AC3E}">
        <p14:creationId xmlns:p14="http://schemas.microsoft.com/office/powerpoint/2010/main" xmlns="" val="38492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95450"/>
            <a:ext cx="2895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6650" y="1771650"/>
            <a:ext cx="37909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76850"/>
            <a:ext cx="3705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019550"/>
            <a:ext cx="2009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4038600"/>
            <a:ext cx="194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371600" y="3200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C++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431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431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305800" y="2057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 languages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229600" y="4114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 languages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305800" y="5562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languages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2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Programming Cycle for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Compiled Languages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DD7CDA34-91B5-476E-8A33-B479624F3DFA}"/>
              </a:ext>
            </a:extLst>
          </p:cNvPr>
          <p:cNvSpPr/>
          <p:nvPr/>
        </p:nvSpPr>
        <p:spPr>
          <a:xfrm>
            <a:off x="771747" y="2567856"/>
            <a:ext cx="1666653" cy="7158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Write/Edit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8A06A948-E7F1-4153-9B97-27A8D94957C5}"/>
              </a:ext>
            </a:extLst>
          </p:cNvPr>
          <p:cNvSpPr/>
          <p:nvPr/>
        </p:nvSpPr>
        <p:spPr>
          <a:xfrm>
            <a:off x="3238500" y="2567854"/>
            <a:ext cx="1295400" cy="7158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Compile</a:t>
            </a:r>
          </a:p>
          <a:p>
            <a:pPr algn="ctr"/>
            <a:endParaRPr lang="en-IN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xmlns="" id="{9ACB79BF-0D50-42EB-A297-30D813DFD8A5}"/>
              </a:ext>
            </a:extLst>
          </p:cNvPr>
          <p:cNvSpPr/>
          <p:nvPr/>
        </p:nvSpPr>
        <p:spPr>
          <a:xfrm>
            <a:off x="5715000" y="2325135"/>
            <a:ext cx="2895600" cy="1096963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Compilation Succeeded 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23D91074-988D-4E45-B769-79FA659987D6}"/>
              </a:ext>
            </a:extLst>
          </p:cNvPr>
          <p:cNvSpPr/>
          <p:nvPr/>
        </p:nvSpPr>
        <p:spPr>
          <a:xfrm>
            <a:off x="9202734" y="5251773"/>
            <a:ext cx="902881" cy="42334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Done</a:t>
            </a:r>
          </a:p>
          <a:p>
            <a:pPr algn="ctr"/>
            <a:endParaRPr lang="en-IN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360ACE19-B844-49A1-8CEB-E0FCE7BF4444}"/>
              </a:ext>
            </a:extLst>
          </p:cNvPr>
          <p:cNvSpPr/>
          <p:nvPr/>
        </p:nvSpPr>
        <p:spPr>
          <a:xfrm>
            <a:off x="2445045" y="2833598"/>
            <a:ext cx="800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B50D67E8-D8DD-40E9-95AE-1DD22C68E736}"/>
              </a:ext>
            </a:extLst>
          </p:cNvPr>
          <p:cNvSpPr/>
          <p:nvPr/>
        </p:nvSpPr>
        <p:spPr>
          <a:xfrm>
            <a:off x="4531242" y="2730853"/>
            <a:ext cx="118375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8FF0FD4F-402D-4B11-8A0F-83A09D487118}"/>
              </a:ext>
            </a:extLst>
          </p:cNvPr>
          <p:cNvSpPr/>
          <p:nvPr/>
        </p:nvSpPr>
        <p:spPr>
          <a:xfrm>
            <a:off x="8567184" y="2730853"/>
            <a:ext cx="65877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DEE55E4-1C8C-478B-9D39-EF07F08A8900}"/>
              </a:ext>
            </a:extLst>
          </p:cNvPr>
          <p:cNvSpPr/>
          <p:nvPr/>
        </p:nvSpPr>
        <p:spPr>
          <a:xfrm>
            <a:off x="7084828" y="3431622"/>
            <a:ext cx="100454" cy="45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B07C6A1-D214-4130-B3E3-CD21C816206D}"/>
              </a:ext>
            </a:extLst>
          </p:cNvPr>
          <p:cNvSpPr/>
          <p:nvPr/>
        </p:nvSpPr>
        <p:spPr>
          <a:xfrm>
            <a:off x="1675293" y="3763964"/>
            <a:ext cx="5409535" cy="12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xmlns="" id="{2C5D0C6E-56B5-4679-9382-1BA3FBC0082D}"/>
              </a:ext>
            </a:extLst>
          </p:cNvPr>
          <p:cNvSpPr/>
          <p:nvPr/>
        </p:nvSpPr>
        <p:spPr>
          <a:xfrm>
            <a:off x="1536663" y="3283747"/>
            <a:ext cx="217708" cy="606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xmlns="" id="{1A905306-F923-4A02-9852-CCCB170C3ECF}"/>
              </a:ext>
            </a:extLst>
          </p:cNvPr>
          <p:cNvSpPr/>
          <p:nvPr/>
        </p:nvSpPr>
        <p:spPr>
          <a:xfrm rot="5400000" flipV="1">
            <a:off x="9478040" y="3369694"/>
            <a:ext cx="3987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xmlns="" id="{37573D1B-3251-41B2-A9B9-75AE455521DF}"/>
              </a:ext>
            </a:extLst>
          </p:cNvPr>
          <p:cNvSpPr/>
          <p:nvPr/>
        </p:nvSpPr>
        <p:spPr>
          <a:xfrm>
            <a:off x="8333780" y="3740502"/>
            <a:ext cx="2640791" cy="130137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Got Expected Output?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EBB24E4-F220-4942-BC5F-ADE65411A8B2}"/>
              </a:ext>
            </a:extLst>
          </p:cNvPr>
          <p:cNvSpPr/>
          <p:nvPr/>
        </p:nvSpPr>
        <p:spPr>
          <a:xfrm>
            <a:off x="1614696" y="4317071"/>
            <a:ext cx="6732924" cy="14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F3EB521-3131-433D-A572-015158D32142}"/>
              </a:ext>
            </a:extLst>
          </p:cNvPr>
          <p:cNvSpPr/>
          <p:nvPr/>
        </p:nvSpPr>
        <p:spPr>
          <a:xfrm>
            <a:off x="1600172" y="3893536"/>
            <a:ext cx="111430" cy="51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xmlns="" id="{BA6FB33C-832F-4CE0-A570-55B2C4BE67FB}"/>
              </a:ext>
            </a:extLst>
          </p:cNvPr>
          <p:cNvSpPr/>
          <p:nvPr/>
        </p:nvSpPr>
        <p:spPr>
          <a:xfrm>
            <a:off x="9579397" y="5041876"/>
            <a:ext cx="174203" cy="22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449F2792-5EE2-4D4E-B81C-514AD80E186B}"/>
              </a:ext>
            </a:extLst>
          </p:cNvPr>
          <p:cNvSpPr/>
          <p:nvPr/>
        </p:nvSpPr>
        <p:spPr>
          <a:xfrm>
            <a:off x="9225960" y="2567853"/>
            <a:ext cx="902881" cy="8089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Run</a:t>
            </a:r>
          </a:p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E0E2544-70EC-4474-8721-3266652EB7EB}"/>
              </a:ext>
            </a:extLst>
          </p:cNvPr>
          <p:cNvSpPr txBox="1"/>
          <p:nvPr/>
        </p:nvSpPr>
        <p:spPr>
          <a:xfrm>
            <a:off x="7896930" y="39197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3196685-7B0E-4681-BFF8-CEAFE0AD512A}"/>
              </a:ext>
            </a:extLst>
          </p:cNvPr>
          <p:cNvSpPr txBox="1"/>
          <p:nvPr/>
        </p:nvSpPr>
        <p:spPr>
          <a:xfrm>
            <a:off x="8887583" y="48949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56A93C0-90DB-46E4-BAD5-068D2A2B9036}"/>
              </a:ext>
            </a:extLst>
          </p:cNvPr>
          <p:cNvSpPr/>
          <p:nvPr/>
        </p:nvSpPr>
        <p:spPr>
          <a:xfrm>
            <a:off x="10974571" y="4189299"/>
            <a:ext cx="629885" cy="1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A0C8B2-1EFB-4DFA-AF53-7E08161DD538}"/>
              </a:ext>
            </a:extLst>
          </p:cNvPr>
          <p:cNvSpPr/>
          <p:nvPr/>
        </p:nvSpPr>
        <p:spPr>
          <a:xfrm>
            <a:off x="11462784" y="2833598"/>
            <a:ext cx="127148" cy="13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xmlns="" id="{AFB339FA-A8C8-4730-B4EC-46A2B5F32257}"/>
              </a:ext>
            </a:extLst>
          </p:cNvPr>
          <p:cNvSpPr/>
          <p:nvPr/>
        </p:nvSpPr>
        <p:spPr>
          <a:xfrm rot="10800000">
            <a:off x="10135485" y="2757397"/>
            <a:ext cx="13169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F239B34-1F9B-453A-B53B-BAD3D84FD4D4}"/>
              </a:ext>
            </a:extLst>
          </p:cNvPr>
          <p:cNvSpPr txBox="1"/>
          <p:nvPr/>
        </p:nvSpPr>
        <p:spPr>
          <a:xfrm>
            <a:off x="10524720" y="427356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YES</a:t>
            </a:r>
          </a:p>
          <a:p>
            <a:r>
              <a:rPr lang="en-IN" sz="1400" dirty="0"/>
              <a:t>(more inputs?)</a:t>
            </a:r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xmlns="" id="{DAE1C5E3-417E-46E0-ACDA-22A65E37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631" y="6256563"/>
            <a:ext cx="2844800" cy="365125"/>
          </a:xfrm>
        </p:spPr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0B065BB-64C8-4B5D-A65E-F6E7DBB37038}"/>
              </a:ext>
            </a:extLst>
          </p:cNvPr>
          <p:cNvSpPr txBox="1"/>
          <p:nvPr/>
        </p:nvSpPr>
        <p:spPr>
          <a:xfrm>
            <a:off x="8471172" y="22939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AB08F54-2365-4771-B964-5CFE6C8946A0}"/>
              </a:ext>
            </a:extLst>
          </p:cNvPr>
          <p:cNvSpPr txBox="1"/>
          <p:nvPr/>
        </p:nvSpPr>
        <p:spPr>
          <a:xfrm>
            <a:off x="7192862" y="34316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F12A7C-AFDA-4600-BD84-4F5E87FAF209}"/>
              </a:ext>
            </a:extLst>
          </p:cNvPr>
          <p:cNvSpPr txBox="1"/>
          <p:nvPr/>
        </p:nvSpPr>
        <p:spPr>
          <a:xfrm>
            <a:off x="542377" y="5701138"/>
            <a:ext cx="11388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aramond" panose="02020404030301010803" pitchFamily="18" charset="0"/>
              </a:rPr>
              <a:t>Note: Some high-level languages are not compiled but use an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“interpreter” 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to communicate with the hardware (Example: Python, MATLAB, etc)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C2BCEE-9EC4-4F82-9C46-B613DB06E9CE}"/>
              </a:ext>
            </a:extLst>
          </p:cNvPr>
          <p:cNvSpPr txBox="1"/>
          <p:nvPr/>
        </p:nvSpPr>
        <p:spPr>
          <a:xfrm>
            <a:off x="4809837" y="15023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(The typical cycle)</a:t>
            </a:r>
          </a:p>
        </p:txBody>
      </p:sp>
    </p:spTree>
    <p:extLst>
      <p:ext uri="{BB962C8B-B14F-4D97-AF65-F5344CB8AC3E}">
        <p14:creationId xmlns:p14="http://schemas.microsoft.com/office/powerpoint/2010/main" xmlns="" val="22486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 animBg="1"/>
      <p:bldP spid="54" grpId="0"/>
      <p:bldP spid="56" grpId="0"/>
      <p:bldP spid="57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C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high-level programming language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Originally developed by Dennis Ritchie (1972) to design the UNIX operating system and applications running on UNIX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Widely used. Many operating systems, and even parts of many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other</a:t>
            </a:r>
            <a:r>
              <a:rPr lang="en-IN" sz="3000" dirty="0">
                <a:latin typeface="Garamond" panose="02020404030301010803" pitchFamily="18" charset="0"/>
              </a:rPr>
              <a:t> programming languages such as Python were developed using C 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You are going to learn C language in this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Be patient at the beginning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Some things may seem unfamiliar, strange for few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Will get used to these very quickly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Best way to learn a new language – speak it and practice! (on </a:t>
            </a:r>
            <a:r>
              <a:rPr lang="en-IN" sz="2400" dirty="0" err="1">
                <a:latin typeface="Garamond" panose="02020404030301010803" pitchFamily="18" charset="0"/>
              </a:rPr>
              <a:t>Prutor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and other places)</a:t>
            </a:r>
            <a:endParaRPr lang="en-IN" sz="24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65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0B7BDB0-9779-48D2-A147-A2A443548799}"/>
              </a:ext>
            </a:extLst>
          </p:cNvPr>
          <p:cNvSpPr/>
          <p:nvPr/>
        </p:nvSpPr>
        <p:spPr>
          <a:xfrm>
            <a:off x="1371600" y="2057400"/>
            <a:ext cx="9105900" cy="3124200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A61E16-25DB-418C-90ED-9993B455CC8E}"/>
              </a:ext>
            </a:extLst>
          </p:cNvPr>
          <p:cNvSpPr/>
          <p:nvPr/>
        </p:nvSpPr>
        <p:spPr>
          <a:xfrm>
            <a:off x="990600" y="5476588"/>
            <a:ext cx="1036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The program prints “</a:t>
            </a:r>
            <a:r>
              <a:rPr lang="en-GB" sz="3200" dirty="0">
                <a:solidFill>
                  <a:srgbClr val="FF0000"/>
                </a:solidFill>
                <a:latin typeface="Garamond" panose="02020404030301010803" pitchFamily="18" charset="0"/>
              </a:rPr>
              <a:t>Welcome to ESC101</a:t>
            </a:r>
            <a:r>
              <a:rPr lang="en-GB" sz="3200" dirty="0">
                <a:latin typeface="Garamond" panose="02020404030301010803" pitchFamily="18" charset="0"/>
              </a:rPr>
              <a:t>” (without the quotes) </a:t>
            </a:r>
          </a:p>
        </p:txBody>
      </p:sp>
    </p:spTree>
    <p:extLst>
      <p:ext uri="{BB962C8B-B14F-4D97-AF65-F5344CB8AC3E}">
        <p14:creationId xmlns:p14="http://schemas.microsoft.com/office/powerpoint/2010/main" xmlns="" val="27626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Structure of A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0B7BDB0-9779-48D2-A147-A2A443548799}"/>
              </a:ext>
            </a:extLst>
          </p:cNvPr>
          <p:cNvSpPr/>
          <p:nvPr/>
        </p:nvSpPr>
        <p:spPr>
          <a:xfrm>
            <a:off x="2933700" y="2037342"/>
            <a:ext cx="91059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DC281C4-B3F5-4A9B-B644-0954FCCDFE1E}"/>
              </a:ext>
            </a:extLst>
          </p:cNvPr>
          <p:cNvSpPr/>
          <p:nvPr/>
        </p:nvSpPr>
        <p:spPr>
          <a:xfrm>
            <a:off x="3124200" y="2418342"/>
            <a:ext cx="48006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57B005-7DC9-4D23-A86B-BA124997373C}"/>
              </a:ext>
            </a:extLst>
          </p:cNvPr>
          <p:cNvSpPr/>
          <p:nvPr/>
        </p:nvSpPr>
        <p:spPr>
          <a:xfrm>
            <a:off x="3124200" y="2968491"/>
            <a:ext cx="27813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D66C3BE-EF9D-4AF7-B894-F09F89E3DCD5}"/>
              </a:ext>
            </a:extLst>
          </p:cNvPr>
          <p:cNvSpPr/>
          <p:nvPr/>
        </p:nvSpPr>
        <p:spPr>
          <a:xfrm>
            <a:off x="3924300" y="3516110"/>
            <a:ext cx="7497844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670624C-3301-4048-880B-53E6852D4EE4}"/>
              </a:ext>
            </a:extLst>
          </p:cNvPr>
          <p:cNvSpPr/>
          <p:nvPr/>
        </p:nvSpPr>
        <p:spPr>
          <a:xfrm>
            <a:off x="3924300" y="4065501"/>
            <a:ext cx="22860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D89F2B7-E07B-49B5-A432-2F565EBFDF21}"/>
              </a:ext>
            </a:extLst>
          </p:cNvPr>
          <p:cNvSpPr/>
          <p:nvPr/>
        </p:nvSpPr>
        <p:spPr>
          <a:xfrm>
            <a:off x="5962650" y="2955339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8FC3F5B-2D73-4C38-9D53-EDC59164F419}"/>
              </a:ext>
            </a:extLst>
          </p:cNvPr>
          <p:cNvSpPr/>
          <p:nvPr/>
        </p:nvSpPr>
        <p:spPr>
          <a:xfrm>
            <a:off x="3152775" y="4628142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1697481-CC76-43C8-82FB-5A8AC74A024B}"/>
              </a:ext>
            </a:extLst>
          </p:cNvPr>
          <p:cNvSpPr/>
          <p:nvPr/>
        </p:nvSpPr>
        <p:spPr>
          <a:xfrm>
            <a:off x="11468100" y="3516110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E53317-64A8-4C88-90E5-8DD68C183725}"/>
              </a:ext>
            </a:extLst>
          </p:cNvPr>
          <p:cNvSpPr/>
          <p:nvPr/>
        </p:nvSpPr>
        <p:spPr>
          <a:xfrm>
            <a:off x="6286500" y="4082711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B70D2F5-74B8-499A-9EFF-E13038490981}"/>
              </a:ext>
            </a:extLst>
          </p:cNvPr>
          <p:cNvSpPr/>
          <p:nvPr/>
        </p:nvSpPr>
        <p:spPr>
          <a:xfrm>
            <a:off x="7696200" y="1208243"/>
            <a:ext cx="4267200" cy="1013480"/>
          </a:xfrm>
          <a:prstGeom prst="wedgeRoundRectCallout">
            <a:avLst>
              <a:gd name="adj1" fmla="val -70271"/>
              <a:gd name="adj2" fmla="val 6869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Tells C compiler to include the </a:t>
            </a:r>
            <a:r>
              <a:rPr lang="en-IN" dirty="0">
                <a:solidFill>
                  <a:srgbClr val="FF0000"/>
                </a:solidFill>
              </a:rPr>
              <a:t>standard input/output library 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dirty="0">
                <a:solidFill>
                  <a:schemeClr val="tx1"/>
                </a:solidFill>
              </a:rPr>
              <a:t> (collection of </a:t>
            </a:r>
            <a:r>
              <a:rPr lang="en-IN" b="1" dirty="0">
                <a:solidFill>
                  <a:srgbClr val="4117A9"/>
                </a:solidFill>
              </a:rPr>
              <a:t>functions</a:t>
            </a:r>
            <a:r>
              <a:rPr lang="en-IN" dirty="0">
                <a:solidFill>
                  <a:schemeClr val="tx1"/>
                </a:solidFill>
              </a:rPr>
              <a:t> such as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, etc)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1F3AD245-B8C8-4DEC-9EE6-1B91ED1C6C57}"/>
              </a:ext>
            </a:extLst>
          </p:cNvPr>
          <p:cNvSpPr/>
          <p:nvPr/>
        </p:nvSpPr>
        <p:spPr>
          <a:xfrm>
            <a:off x="390525" y="1046408"/>
            <a:ext cx="3175620" cy="1148488"/>
          </a:xfrm>
          <a:prstGeom prst="wedgeRoundRectCallout">
            <a:avLst>
              <a:gd name="adj1" fmla="val 35832"/>
              <a:gd name="adj2" fmla="val 12738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C program’s </a:t>
            </a:r>
            <a:r>
              <a:rPr lang="en-IN" b="1" dirty="0">
                <a:solidFill>
                  <a:schemeClr val="tx1"/>
                </a:solidFill>
              </a:rPr>
              <a:t>entry point </a:t>
            </a:r>
            <a:r>
              <a:rPr lang="en-IN" dirty="0">
                <a:solidFill>
                  <a:schemeClr val="tx1"/>
                </a:solidFill>
              </a:rPr>
              <a:t>(program’s </a:t>
            </a:r>
            <a:r>
              <a:rPr lang="en-IN" b="1" dirty="0">
                <a:solidFill>
                  <a:srgbClr val="4117A9"/>
                </a:solidFill>
              </a:rPr>
              <a:t>execution</a:t>
            </a:r>
            <a:r>
              <a:rPr lang="en-IN" dirty="0">
                <a:solidFill>
                  <a:schemeClr val="tx1"/>
                </a:solidFill>
              </a:rPr>
              <a:t> starts here) is the </a:t>
            </a:r>
            <a:r>
              <a:rPr lang="en-IN" b="1" dirty="0">
                <a:solidFill>
                  <a:srgbClr val="FF0000"/>
                </a:solidFill>
              </a:rPr>
              <a:t>main</a:t>
            </a:r>
            <a:r>
              <a:rPr lang="en-IN" dirty="0">
                <a:solidFill>
                  <a:schemeClr val="tx1"/>
                </a:solidFill>
              </a:rPr>
              <a:t> function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with </a:t>
            </a:r>
            <a:r>
              <a:rPr lang="en-IN" b="1" dirty="0">
                <a:solidFill>
                  <a:schemeClr val="tx1"/>
                </a:solidFill>
              </a:rPr>
              <a:t>return type integer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xmlns="" id="{0681FA6F-E98E-4E1B-BFCA-A7D6051C7C37}"/>
              </a:ext>
            </a:extLst>
          </p:cNvPr>
          <p:cNvSpPr/>
          <p:nvPr/>
        </p:nvSpPr>
        <p:spPr>
          <a:xfrm>
            <a:off x="8406469" y="4500451"/>
            <a:ext cx="3290053" cy="857711"/>
          </a:xfrm>
          <a:prstGeom prst="wedgeRoundRectCallout">
            <a:avLst>
              <a:gd name="adj1" fmla="val 45931"/>
              <a:gd name="adj2" fmla="val -107158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statement in a C program must end with </a:t>
            </a:r>
            <a:r>
              <a:rPr lang="en-IN" dirty="0">
                <a:solidFill>
                  <a:srgbClr val="FF0000"/>
                </a:solidFill>
              </a:rPr>
              <a:t>semi-colon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xmlns="" id="{060481A4-E7DB-4BBA-B1B8-778723A4288D}"/>
              </a:ext>
            </a:extLst>
          </p:cNvPr>
          <p:cNvSpPr/>
          <p:nvPr/>
        </p:nvSpPr>
        <p:spPr>
          <a:xfrm>
            <a:off x="501075" y="3502823"/>
            <a:ext cx="3009900" cy="642420"/>
          </a:xfrm>
          <a:prstGeom prst="wedgeRoundRectCallout">
            <a:avLst>
              <a:gd name="adj1" fmla="val 62887"/>
              <a:gd name="adj2" fmla="val 564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 function prints a user specified output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xmlns="" id="{53287AD1-8A9C-4A61-834E-1069D0707C1D}"/>
              </a:ext>
            </a:extLst>
          </p:cNvPr>
          <p:cNvSpPr/>
          <p:nvPr/>
        </p:nvSpPr>
        <p:spPr>
          <a:xfrm>
            <a:off x="3924299" y="4904460"/>
            <a:ext cx="3860157" cy="830996"/>
          </a:xfrm>
          <a:prstGeom prst="wedgeRoundRectCallout">
            <a:avLst>
              <a:gd name="adj1" fmla="val -15367"/>
              <a:gd name="adj2" fmla="val -971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main function must return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 integer (return 0 means </a:t>
            </a:r>
            <a:r>
              <a:rPr lang="en-IN" dirty="0">
                <a:solidFill>
                  <a:srgbClr val="FF0000"/>
                </a:solidFill>
              </a:rPr>
              <a:t>successful execution</a:t>
            </a:r>
            <a:r>
              <a:rPr lang="en-IN" dirty="0">
                <a:solidFill>
                  <a:schemeClr val="tx1"/>
                </a:solidFill>
              </a:rPr>
              <a:t> of program)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xmlns="" id="{D9D6A986-7FCE-4929-A246-EE5C23F1F1DA}"/>
              </a:ext>
            </a:extLst>
          </p:cNvPr>
          <p:cNvSpPr/>
          <p:nvPr/>
        </p:nvSpPr>
        <p:spPr>
          <a:xfrm>
            <a:off x="7981950" y="2563718"/>
            <a:ext cx="1809750" cy="857711"/>
          </a:xfrm>
          <a:prstGeom prst="wedgeRoundRectCallout">
            <a:avLst>
              <a:gd name="adj1" fmla="val -147926"/>
              <a:gd name="adj2" fmla="val 2705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open with </a:t>
            </a:r>
            <a:r>
              <a:rPr lang="en-IN" dirty="0">
                <a:solidFill>
                  <a:srgbClr val="FF0000"/>
                </a:solidFill>
              </a:rPr>
              <a:t>left curly brace </a:t>
            </a:r>
            <a:r>
              <a:rPr lang="en-IN" dirty="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xmlns="" id="{BC490E92-929F-435B-8BC3-3EDEE97F8B15}"/>
              </a:ext>
            </a:extLst>
          </p:cNvPr>
          <p:cNvSpPr/>
          <p:nvPr/>
        </p:nvSpPr>
        <p:spPr>
          <a:xfrm flipH="1">
            <a:off x="402938" y="4608470"/>
            <a:ext cx="1908750" cy="857711"/>
          </a:xfrm>
          <a:prstGeom prst="wedgeRoundRectCallout">
            <a:avLst>
              <a:gd name="adj1" fmla="val -93242"/>
              <a:gd name="adj2" fmla="val -1860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close with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curly brace </a:t>
            </a: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87AC3E-730A-4E5B-AC25-15C1005F88EF}"/>
              </a:ext>
            </a:extLst>
          </p:cNvPr>
          <p:cNvSpPr txBox="1"/>
          <p:nvPr/>
        </p:nvSpPr>
        <p:spPr>
          <a:xfrm>
            <a:off x="1129996" y="5981832"/>
            <a:ext cx="1116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and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are </a:t>
            </a:r>
            <a:r>
              <a:rPr lang="en-US" altLang="en-US" sz="2400" dirty="0">
                <a:solidFill>
                  <a:srgbClr val="FF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‘statements’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 the above 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code. Each C statement must end with a semi-colon ;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852E9B0-6388-44E0-94ED-23D20DCDBA6D}"/>
              </a:ext>
            </a:extLst>
          </p:cNvPr>
          <p:cNvSpPr/>
          <p:nvPr/>
        </p:nvSpPr>
        <p:spPr>
          <a:xfrm>
            <a:off x="1116512" y="6051180"/>
            <a:ext cx="10846887" cy="639763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81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2" grpId="0" animBg="1"/>
      <p:bldP spid="13" grpId="0" animBg="1"/>
      <p:bldP spid="19" grpId="0" animBg="1"/>
      <p:bldP spid="20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Another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0B7BDB0-9779-48D2-A147-A2A443548799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A61E16-25DB-418C-90ED-9993B455CC8E}"/>
              </a:ext>
            </a:extLst>
          </p:cNvPr>
          <p:cNvSpPr/>
          <p:nvPr/>
        </p:nvSpPr>
        <p:spPr>
          <a:xfrm>
            <a:off x="422956" y="6032559"/>
            <a:ext cx="952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The program prints the message “</a:t>
            </a:r>
            <a:r>
              <a:rPr lang="en-GB" sz="3200" dirty="0">
                <a:solidFill>
                  <a:srgbClr val="FF0000"/>
                </a:solidFill>
                <a:latin typeface="Garamond" panose="02020404030301010803" pitchFamily="18" charset="0"/>
              </a:rPr>
              <a:t>Result is 3</a:t>
            </a:r>
            <a:r>
              <a:rPr lang="en-GB" sz="3200" dirty="0">
                <a:latin typeface="Garamond" panose="02020404030301010803" pitchFamily="18" charset="0"/>
              </a:rPr>
              <a:t>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0D3D26-750B-49FA-A216-2B97D276B6B7}"/>
              </a:ext>
            </a:extLst>
          </p:cNvPr>
          <p:cNvSpPr/>
          <p:nvPr/>
        </p:nvSpPr>
        <p:spPr>
          <a:xfrm>
            <a:off x="92606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65FE8E-70E4-4D1A-9E4E-C77F0B258D74}"/>
              </a:ext>
            </a:extLst>
          </p:cNvPr>
          <p:cNvSpPr/>
          <p:nvPr/>
        </p:nvSpPr>
        <p:spPr>
          <a:xfrm>
            <a:off x="106322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22B599-9CC5-4CEA-9D2D-B6ABEB830D43}"/>
              </a:ext>
            </a:extLst>
          </p:cNvPr>
          <p:cNvSpPr txBox="1"/>
          <p:nvPr/>
        </p:nvSpPr>
        <p:spPr>
          <a:xfrm>
            <a:off x="9372600" y="1303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B26F10-9BE6-4199-82C6-3CE5BA7BA09C}"/>
              </a:ext>
            </a:extLst>
          </p:cNvPr>
          <p:cNvSpPr txBox="1"/>
          <p:nvPr/>
        </p:nvSpPr>
        <p:spPr>
          <a:xfrm>
            <a:off x="10744200" y="13129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4623FC-9ACC-4D12-A268-70C38082D771}"/>
              </a:ext>
            </a:extLst>
          </p:cNvPr>
          <p:cNvSpPr/>
          <p:nvPr/>
        </p:nvSpPr>
        <p:spPr>
          <a:xfrm>
            <a:off x="9985127" y="2172682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1A457C-5FDE-4CF3-A0C4-4F43E2A42A03}"/>
              </a:ext>
            </a:extLst>
          </p:cNvPr>
          <p:cNvSpPr txBox="1"/>
          <p:nvPr/>
        </p:nvSpPr>
        <p:spPr>
          <a:xfrm>
            <a:off x="10097034" y="2660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AEBEC1-9AF8-431C-867E-A5A63E5D7219}"/>
              </a:ext>
            </a:extLst>
          </p:cNvPr>
          <p:cNvSpPr txBox="1"/>
          <p:nvPr/>
        </p:nvSpPr>
        <p:spPr>
          <a:xfrm>
            <a:off x="9372600" y="7838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58E4E4-7FCE-4FB4-98B3-273B64B2368D}"/>
              </a:ext>
            </a:extLst>
          </p:cNvPr>
          <p:cNvSpPr txBox="1"/>
          <p:nvPr/>
        </p:nvSpPr>
        <p:spPr>
          <a:xfrm>
            <a:off x="10744200" y="783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IN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59E753-18EB-4C1B-A0E7-2CED956D8A7A}"/>
              </a:ext>
            </a:extLst>
          </p:cNvPr>
          <p:cNvSpPr txBox="1"/>
          <p:nvPr/>
        </p:nvSpPr>
        <p:spPr>
          <a:xfrm>
            <a:off x="10069301" y="21170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IN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50FBCE-2225-4B1D-B7BC-FC4104B81BB8}"/>
              </a:ext>
            </a:extLst>
          </p:cNvPr>
          <p:cNvSpPr/>
          <p:nvPr/>
        </p:nvSpPr>
        <p:spPr>
          <a:xfrm>
            <a:off x="1519552" y="2440046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B4A86E7-4AA0-47E3-96F4-03AA91B39C44}"/>
              </a:ext>
            </a:extLst>
          </p:cNvPr>
          <p:cNvSpPr/>
          <p:nvPr/>
        </p:nvSpPr>
        <p:spPr>
          <a:xfrm>
            <a:off x="2973192" y="2440729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035868B-0A38-4A39-AFDB-26071F1F95BE}"/>
              </a:ext>
            </a:extLst>
          </p:cNvPr>
          <p:cNvSpPr/>
          <p:nvPr/>
        </p:nvSpPr>
        <p:spPr>
          <a:xfrm>
            <a:off x="1519187" y="2971800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59FA9A1-307D-4CEA-B234-53B22F1FF5D5}"/>
              </a:ext>
            </a:extLst>
          </p:cNvPr>
          <p:cNvSpPr/>
          <p:nvPr/>
        </p:nvSpPr>
        <p:spPr>
          <a:xfrm>
            <a:off x="2973192" y="2971800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C210EFE-2683-4425-AE13-1C9624C25DC7}"/>
              </a:ext>
            </a:extLst>
          </p:cNvPr>
          <p:cNvSpPr/>
          <p:nvPr/>
        </p:nvSpPr>
        <p:spPr>
          <a:xfrm>
            <a:off x="1519186" y="3489142"/>
            <a:ext cx="1454005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576CA2C-FF11-40E0-BAEF-0ABBAFB34E59}"/>
              </a:ext>
            </a:extLst>
          </p:cNvPr>
          <p:cNvSpPr/>
          <p:nvPr/>
        </p:nvSpPr>
        <p:spPr>
          <a:xfrm>
            <a:off x="1519185" y="4020213"/>
            <a:ext cx="2463388" cy="419982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FC33E1-4512-4410-B5C2-0159F8314140}"/>
              </a:ext>
            </a:extLst>
          </p:cNvPr>
          <p:cNvSpPr txBox="1"/>
          <p:nvPr/>
        </p:nvSpPr>
        <p:spPr>
          <a:xfrm>
            <a:off x="8536350" y="3830652"/>
            <a:ext cx="3441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= and + are </a:t>
            </a:r>
            <a:r>
              <a:rPr lang="en-IN" sz="2000" dirty="0">
                <a:solidFill>
                  <a:srgbClr val="FF0000"/>
                </a:solidFill>
              </a:rPr>
              <a:t>“operators”</a:t>
            </a:r>
          </a:p>
          <a:p>
            <a:endParaRPr lang="en-IN" sz="2000" dirty="0"/>
          </a:p>
          <a:p>
            <a:r>
              <a:rPr lang="en-IN" sz="2000" dirty="0"/>
              <a:t>= is </a:t>
            </a:r>
            <a:r>
              <a:rPr lang="en-IN" sz="2000" dirty="0">
                <a:solidFill>
                  <a:srgbClr val="FF0000"/>
                </a:solidFill>
              </a:rPr>
              <a:t>assignment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/>
              <a:t>+ is </a:t>
            </a:r>
            <a:r>
              <a:rPr lang="en-IN" sz="2000" dirty="0">
                <a:solidFill>
                  <a:srgbClr val="FF0000"/>
                </a:solidFill>
              </a:rPr>
              <a:t>addition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 err="1"/>
              <a:t>a+b</a:t>
            </a:r>
            <a:r>
              <a:rPr lang="en-IN" sz="2000" dirty="0"/>
              <a:t> is an </a:t>
            </a:r>
            <a:r>
              <a:rPr lang="en-IN" sz="2000" dirty="0">
                <a:solidFill>
                  <a:srgbClr val="FF0000"/>
                </a:solidFill>
              </a:rPr>
              <a:t>“expression”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464B1A1-BA28-4E61-8B8C-197DD261F016}"/>
              </a:ext>
            </a:extLst>
          </p:cNvPr>
          <p:cNvSpPr/>
          <p:nvPr/>
        </p:nvSpPr>
        <p:spPr>
          <a:xfrm>
            <a:off x="4419600" y="2120858"/>
            <a:ext cx="5141445" cy="9064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Each </a:t>
            </a:r>
            <a:r>
              <a:rPr lang="en-IN" sz="2000" b="1" dirty="0">
                <a:solidFill>
                  <a:schemeClr val="tx1"/>
                </a:solidFill>
              </a:rPr>
              <a:t>variable’s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FFFF00"/>
                </a:solidFill>
              </a:rPr>
              <a:t>declaration</a:t>
            </a:r>
            <a:r>
              <a:rPr lang="en-IN" sz="2000" dirty="0"/>
              <a:t> creates a “box” big enough to store it at a </a:t>
            </a:r>
            <a:r>
              <a:rPr lang="en-IN" sz="2000" b="1" dirty="0">
                <a:solidFill>
                  <a:srgbClr val="92D050"/>
                </a:solidFill>
              </a:rPr>
              <a:t>location</a:t>
            </a:r>
            <a:r>
              <a:rPr lang="en-IN" sz="2000" dirty="0"/>
              <a:t> in computer’s </a:t>
            </a:r>
          </a:p>
          <a:p>
            <a:pPr algn="ctr"/>
            <a:r>
              <a:rPr lang="en-IN" sz="2000" dirty="0"/>
              <a:t>main memory (RAM)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ADC98E8-FF61-4D5A-A247-00B86643599C}"/>
              </a:ext>
            </a:extLst>
          </p:cNvPr>
          <p:cNvSpPr/>
          <p:nvPr/>
        </p:nvSpPr>
        <p:spPr>
          <a:xfrm>
            <a:off x="5032177" y="3167631"/>
            <a:ext cx="3705423" cy="7233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Assigning a value to the variable writes that value in the box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43EC75E3-EF18-4B60-9844-212DE068441B}"/>
              </a:ext>
            </a:extLst>
          </p:cNvPr>
          <p:cNvCxnSpPr>
            <a:cxnSpLocks/>
          </p:cNvCxnSpPr>
          <p:nvPr/>
        </p:nvCxnSpPr>
        <p:spPr>
          <a:xfrm flipH="1">
            <a:off x="1192927" y="1312982"/>
            <a:ext cx="652515" cy="2616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F45C3A6-400D-49DD-A93F-8EC8735CFA37}"/>
              </a:ext>
            </a:extLst>
          </p:cNvPr>
          <p:cNvCxnSpPr>
            <a:cxnSpLocks/>
          </p:cNvCxnSpPr>
          <p:nvPr/>
        </p:nvCxnSpPr>
        <p:spPr>
          <a:xfrm>
            <a:off x="2176684" y="1312982"/>
            <a:ext cx="1059423" cy="44394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157F995-6E0B-4480-8CC1-13E3E9220998}"/>
              </a:ext>
            </a:extLst>
          </p:cNvPr>
          <p:cNvCxnSpPr>
            <a:cxnSpLocks/>
          </p:cNvCxnSpPr>
          <p:nvPr/>
        </p:nvCxnSpPr>
        <p:spPr>
          <a:xfrm>
            <a:off x="2037044" y="1332760"/>
            <a:ext cx="936147" cy="85451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4B7243F1-A187-4141-9C34-608C6A565281}"/>
              </a:ext>
            </a:extLst>
          </p:cNvPr>
          <p:cNvSpPr/>
          <p:nvPr/>
        </p:nvSpPr>
        <p:spPr>
          <a:xfrm>
            <a:off x="639076" y="996734"/>
            <a:ext cx="3279189" cy="3187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Spaces are okay at some places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28F36B15-D8CB-459C-A5DB-971E810A75E0}"/>
              </a:ext>
            </a:extLst>
          </p:cNvPr>
          <p:cNvCxnSpPr>
            <a:cxnSpLocks/>
          </p:cNvCxnSpPr>
          <p:nvPr/>
        </p:nvCxnSpPr>
        <p:spPr>
          <a:xfrm>
            <a:off x="2133600" y="1332760"/>
            <a:ext cx="1637298" cy="8717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D7A990F-A6E7-4CC3-A1D5-812E19EB0A2F}"/>
              </a:ext>
            </a:extLst>
          </p:cNvPr>
          <p:cNvCxnSpPr>
            <a:cxnSpLocks/>
          </p:cNvCxnSpPr>
          <p:nvPr/>
        </p:nvCxnSpPr>
        <p:spPr>
          <a:xfrm>
            <a:off x="2058797" y="1312982"/>
            <a:ext cx="5027803" cy="34516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20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9" grpId="0"/>
      <p:bldP spid="11" grpId="0" animBg="1"/>
      <p:bldP spid="12" grpId="0"/>
      <p:bldP spid="13" grpId="0"/>
      <p:bldP spid="15" grpId="0"/>
      <p:bldP spid="16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" grpId="0" animBg="1"/>
      <p:bldP spid="3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Multiple Ways of Writing Code: Same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CC92DE-EE10-4AD9-AD23-F3DA0C806371}"/>
              </a:ext>
            </a:extLst>
          </p:cNvPr>
          <p:cNvSpPr/>
          <p:nvPr/>
        </p:nvSpPr>
        <p:spPr>
          <a:xfrm>
            <a:off x="685800" y="1371600"/>
            <a:ext cx="3581400" cy="2057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3A30954-5868-4FA4-AC29-C5B7D5FBFFBC}"/>
              </a:ext>
            </a:extLst>
          </p:cNvPr>
          <p:cNvSpPr/>
          <p:nvPr/>
        </p:nvSpPr>
        <p:spPr>
          <a:xfrm>
            <a:off x="8229600" y="1505098"/>
            <a:ext cx="3429000" cy="1905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5DCA6BC-3C04-47E4-BE8F-504622FEE36F}"/>
              </a:ext>
            </a:extLst>
          </p:cNvPr>
          <p:cNvSpPr/>
          <p:nvPr/>
        </p:nvSpPr>
        <p:spPr>
          <a:xfrm>
            <a:off x="4492258" y="1219200"/>
            <a:ext cx="3505200" cy="2438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62F5694-53E0-4B84-BE46-AEEAF86DC404}"/>
              </a:ext>
            </a:extLst>
          </p:cNvPr>
          <p:cNvSpPr/>
          <p:nvPr/>
        </p:nvSpPr>
        <p:spPr>
          <a:xfrm>
            <a:off x="687572" y="4114800"/>
            <a:ext cx="3579628" cy="2163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1;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98D0D69-070D-49EB-B58F-A850913E9879}"/>
              </a:ext>
            </a:extLst>
          </p:cNvPr>
          <p:cNvSpPr/>
          <p:nvPr/>
        </p:nvSpPr>
        <p:spPr>
          <a:xfrm>
            <a:off x="4492258" y="4267200"/>
            <a:ext cx="3429000" cy="1782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a=1,b=2,c;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6C6F0A-55A9-483B-933F-81C6155863ED}"/>
              </a:ext>
            </a:extLst>
          </p:cNvPr>
          <p:cNvSpPr txBox="1"/>
          <p:nvPr/>
        </p:nvSpPr>
        <p:spPr>
          <a:xfrm>
            <a:off x="2971800" y="6368534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other possible ways too…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48BD2F9D-DE4C-4686-8A20-9B54F419D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5400" y="4079358"/>
            <a:ext cx="2065013" cy="2065013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xmlns="" id="{F192A611-E7CE-4807-A66C-DC91C9A9C432}"/>
              </a:ext>
            </a:extLst>
          </p:cNvPr>
          <p:cNvSpPr/>
          <p:nvPr/>
        </p:nvSpPr>
        <p:spPr>
          <a:xfrm>
            <a:off x="2801526" y="4419599"/>
            <a:ext cx="114300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xmlns="" id="{1CBF589F-E50E-4A8C-95A7-012BDA50B925}"/>
              </a:ext>
            </a:extLst>
          </p:cNvPr>
          <p:cNvSpPr/>
          <p:nvPr/>
        </p:nvSpPr>
        <p:spPr>
          <a:xfrm>
            <a:off x="7003316" y="4597159"/>
            <a:ext cx="114300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9BCDE7-5E9C-4049-A620-99F5606F4111}"/>
              </a:ext>
            </a:extLst>
          </p:cNvPr>
          <p:cNvSpPr/>
          <p:nvPr/>
        </p:nvSpPr>
        <p:spPr>
          <a:xfrm>
            <a:off x="8676165" y="2437203"/>
            <a:ext cx="1600200" cy="210895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xmlns="" id="{E85DD717-9AA5-4954-B278-F59F32D2FA2F}"/>
              </a:ext>
            </a:extLst>
          </p:cNvPr>
          <p:cNvSpPr/>
          <p:nvPr/>
        </p:nvSpPr>
        <p:spPr>
          <a:xfrm>
            <a:off x="10754835" y="2169446"/>
            <a:ext cx="104553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xmlns="" id="{013A8161-310C-411B-B558-D7CE926361CA}"/>
              </a:ext>
            </a:extLst>
          </p:cNvPr>
          <p:cNvSpPr/>
          <p:nvPr/>
        </p:nvSpPr>
        <p:spPr>
          <a:xfrm>
            <a:off x="6328670" y="1737869"/>
            <a:ext cx="1744987" cy="637056"/>
          </a:xfrm>
          <a:prstGeom prst="wedgeRoundRectCallout">
            <a:avLst>
              <a:gd name="adj1" fmla="val -59680"/>
              <a:gd name="adj2" fmla="val 4539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Declare all then assign values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E03E15-4207-47FD-BE43-8368218DA328}"/>
              </a:ext>
            </a:extLst>
          </p:cNvPr>
          <p:cNvSpPr/>
          <p:nvPr/>
        </p:nvSpPr>
        <p:spPr>
          <a:xfrm>
            <a:off x="4728470" y="1707186"/>
            <a:ext cx="1382235" cy="63705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81EDFA6-B4B9-4742-9E57-72436583D32E}"/>
              </a:ext>
            </a:extLst>
          </p:cNvPr>
          <p:cNvSpPr/>
          <p:nvPr/>
        </p:nvSpPr>
        <p:spPr>
          <a:xfrm>
            <a:off x="4719347" y="2374925"/>
            <a:ext cx="1382235" cy="63705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ular Callout 33">
            <a:extLst>
              <a:ext uri="{FF2B5EF4-FFF2-40B4-BE49-F238E27FC236}">
                <a16:creationId xmlns:a16="http://schemas.microsoft.com/office/drawing/2014/main" xmlns="" id="{B4650867-1CB7-4167-929C-42183047C086}"/>
              </a:ext>
            </a:extLst>
          </p:cNvPr>
          <p:cNvSpPr/>
          <p:nvPr/>
        </p:nvSpPr>
        <p:spPr>
          <a:xfrm>
            <a:off x="6711832" y="2792582"/>
            <a:ext cx="2061803" cy="1639597"/>
          </a:xfrm>
          <a:prstGeom prst="wedgeRectCallout">
            <a:avLst>
              <a:gd name="adj1" fmla="val 98678"/>
              <a:gd name="adj2" fmla="val 54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remember all this?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107B714A-7A4A-4CCD-9AD6-558249DD8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330" y="1769567"/>
            <a:ext cx="2065013" cy="2065013"/>
          </a:xfrm>
          <a:prstGeom prst="rect">
            <a:avLst/>
          </a:prstGeom>
        </p:spPr>
      </p:pic>
      <p:sp>
        <p:nvSpPr>
          <p:cNvPr id="44" name="Rectangular Callout 34">
            <a:extLst>
              <a:ext uri="{FF2B5EF4-FFF2-40B4-BE49-F238E27FC236}">
                <a16:creationId xmlns:a16="http://schemas.microsoft.com/office/drawing/2014/main" xmlns="" id="{21A66F89-8258-4E3B-BF9B-A0E9B8CC1E2D}"/>
              </a:ext>
            </a:extLst>
          </p:cNvPr>
          <p:cNvSpPr/>
          <p:nvPr/>
        </p:nvSpPr>
        <p:spPr>
          <a:xfrm>
            <a:off x="2162896" y="1069039"/>
            <a:ext cx="3701784" cy="1937101"/>
          </a:xfrm>
          <a:prstGeom prst="wedgeRectCallout">
            <a:avLst>
              <a:gd name="adj1" fmla="val -70647"/>
              <a:gd name="adj2" fmla="val -4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Explore, practice. It will take only a few days to internalize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0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32" grpId="0" animBg="1"/>
      <p:bldP spid="33" grpId="0" animBg="1"/>
      <p:bldP spid="17" grpId="0"/>
      <p:bldP spid="1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‘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’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function used for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printing the outputs </a:t>
            </a:r>
            <a:r>
              <a:rPr lang="en-IN" sz="3000" dirty="0">
                <a:latin typeface="Garamond" panose="02020404030301010803" pitchFamily="18" charset="0"/>
              </a:rPr>
              <a:t>of the C program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Prints the outputs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 a format specified by us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have already seen some simple examples of usage of </a:t>
            </a:r>
            <a:r>
              <a:rPr lang="en-IN" sz="3000" dirty="0" err="1">
                <a:latin typeface="Garamond" panose="02020404030301010803" pitchFamily="18" charset="0"/>
              </a:rPr>
              <a:t>printf</a:t>
            </a: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4E57DE-A112-4F1D-9C53-E5FC29A767C6}"/>
              </a:ext>
            </a:extLst>
          </p:cNvPr>
          <p:cNvSpPr txBox="1"/>
          <p:nvPr/>
        </p:nvSpPr>
        <p:spPr>
          <a:xfrm>
            <a:off x="1905000" y="2852678"/>
            <a:ext cx="79496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  <a:endParaRPr lang="en-IN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4E4F0F0-279E-4610-A9B3-AD9DD1FE0644}"/>
              </a:ext>
            </a:extLst>
          </p:cNvPr>
          <p:cNvSpPr/>
          <p:nvPr/>
        </p:nvSpPr>
        <p:spPr>
          <a:xfrm>
            <a:off x="3962400" y="3463926"/>
            <a:ext cx="51816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41554FD-4AD3-47EC-BDAD-A5B002D7270F}"/>
              </a:ext>
            </a:extLst>
          </p:cNvPr>
          <p:cNvSpPr/>
          <p:nvPr/>
        </p:nvSpPr>
        <p:spPr>
          <a:xfrm>
            <a:off x="3962400" y="5063980"/>
            <a:ext cx="38862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FD0ED16-9DE6-42E6-863B-BD3D7D2A668A}"/>
              </a:ext>
            </a:extLst>
          </p:cNvPr>
          <p:cNvSpPr/>
          <p:nvPr/>
        </p:nvSpPr>
        <p:spPr>
          <a:xfrm>
            <a:off x="6934200" y="5060279"/>
            <a:ext cx="6096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D345799-3D49-4BBF-8CC2-FB0C9F9D52B0}"/>
              </a:ext>
            </a:extLst>
          </p:cNvPr>
          <p:cNvSpPr/>
          <p:nvPr/>
        </p:nvSpPr>
        <p:spPr>
          <a:xfrm>
            <a:off x="8153400" y="5092794"/>
            <a:ext cx="4572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53EDC1C9-7697-4D7D-96F7-089F788DACC7}"/>
              </a:ext>
            </a:extLst>
          </p:cNvPr>
          <p:cNvSpPr/>
          <p:nvPr/>
        </p:nvSpPr>
        <p:spPr>
          <a:xfrm>
            <a:off x="7010398" y="4182436"/>
            <a:ext cx="4267201" cy="727132"/>
          </a:xfrm>
          <a:prstGeom prst="wedgeRoundRectCallout">
            <a:avLst>
              <a:gd name="adj1" fmla="val -42025"/>
              <a:gd name="adj2" fmla="val 72280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%d</a:t>
            </a:r>
            <a:r>
              <a:rPr lang="en-IN" dirty="0">
                <a:solidFill>
                  <a:schemeClr val="tx1"/>
                </a:solidFill>
              </a:rPr>
              <a:t> means that we want to print the value of an </a:t>
            </a:r>
            <a:r>
              <a:rPr lang="en-IN" b="1" dirty="0">
                <a:solidFill>
                  <a:srgbClr val="FF0000"/>
                </a:solidFill>
              </a:rPr>
              <a:t>integer</a:t>
            </a:r>
            <a:r>
              <a:rPr lang="en-IN" dirty="0">
                <a:solidFill>
                  <a:schemeClr val="tx1"/>
                </a:solidFill>
              </a:rPr>
              <a:t> variable (named c here)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1EF2B5-DDE5-4D8D-BB14-41C02437C1CD}"/>
              </a:ext>
            </a:extLst>
          </p:cNvPr>
          <p:cNvSpPr txBox="1"/>
          <p:nvPr/>
        </p:nvSpPr>
        <p:spPr>
          <a:xfrm>
            <a:off x="3048000" y="5968425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More on </a:t>
            </a:r>
            <a:r>
              <a:rPr lang="en-IN" sz="3200" dirty="0" err="1">
                <a:solidFill>
                  <a:srgbClr val="FF0000"/>
                </a:solidFill>
                <a:latin typeface="Garamond" panose="02020404030301010803" pitchFamily="18" charset="0"/>
              </a:rPr>
              <a:t>printf</a:t>
            </a: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in the next class…</a:t>
            </a:r>
          </a:p>
        </p:txBody>
      </p:sp>
    </p:spTree>
    <p:extLst>
      <p:ext uri="{BB962C8B-B14F-4D97-AF65-F5344CB8AC3E}">
        <p14:creationId xmlns:p14="http://schemas.microsoft.com/office/powerpoint/2010/main" xmlns="" val="23823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658600" cy="5562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Please make sure you know your section number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for ESC101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Garamond" panose="02020404030301010803" pitchFamily="18" charset="0"/>
              </a:rPr>
              <a:t>Refer to the </a:t>
            </a:r>
            <a:r>
              <a:rPr lang="en-IN" sz="2600" dirty="0" smtClean="0">
                <a:latin typeface="Garamond" panose="02020404030301010803" pitchFamily="18" charset="0"/>
              </a:rPr>
              <a:t>student list shared on the course website. Final list will be uploaded by Friday evening</a:t>
            </a:r>
            <a:r>
              <a:rPr lang="en-IN" sz="2600" dirty="0">
                <a:latin typeface="Garamond" panose="02020404030301010803" pitchFamily="18" charset="0"/>
              </a:rPr>
              <a:t>.</a:t>
            </a: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Regularly visit the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course website</a:t>
            </a:r>
            <a:r>
              <a:rPr lang="en-IN" sz="3000" dirty="0">
                <a:latin typeface="Garamond" panose="02020404030301010803" pitchFamily="18" charset="0"/>
              </a:rPr>
              <a:t>. Slides for each lecture (and other material) will be posted there. Slides in PPTX (Power-point) and PDF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Please make sure you can access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Piazza</a:t>
            </a:r>
            <a:r>
              <a:rPr lang="en-IN" sz="3000" dirty="0">
                <a:latin typeface="Garamond" panose="02020404030301010803" pitchFamily="18" charset="0"/>
              </a:rPr>
              <a:t> (and can get email notifications of the messages posted on Piazza in real-time or digest mode)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err="1">
                <a:latin typeface="Garamond" panose="02020404030301010803" pitchFamily="18" charset="0"/>
              </a:rPr>
              <a:t>Prutor</a:t>
            </a:r>
            <a:r>
              <a:rPr lang="en-IN" dirty="0">
                <a:latin typeface="Garamond" panose="02020404030301010803" pitchFamily="18" charset="0"/>
              </a:rPr>
              <a:t> availability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During lab hours (1400-1500, M/Tu/Wed/Thu), only in NCL labs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Outside lab hours, hostels, CC, NCL etc (NCL open till </a:t>
            </a:r>
            <a:r>
              <a:rPr lang="en-IN" sz="2400" dirty="0" smtClean="0">
                <a:latin typeface="Garamond" panose="02020404030301010803" pitchFamily="18" charset="0"/>
              </a:rPr>
              <a:t>2AM</a:t>
            </a:r>
            <a:r>
              <a:rPr lang="en-IN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)</a:t>
            </a:r>
            <a:endParaRPr lang="en-IN" sz="24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Correct </a:t>
            </a:r>
            <a:r>
              <a:rPr lang="en-IN" sz="2400" dirty="0" err="1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Prutor</a:t>
            </a:r>
            <a:r>
              <a:rPr lang="en-IN" sz="2400" dirty="0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link: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Garamond" panose="02020404030301010803" pitchFamily="18" charset="0"/>
                <a:hlinkClick r:id="rId3"/>
              </a:rPr>
              <a:t>https://esc101.cse.iitk.ac.in/</a:t>
            </a:r>
            <a:r>
              <a:rPr lang="en-IN" sz="2400" dirty="0">
                <a:latin typeface="Garamond" panose="02020404030301010803" pitchFamily="18" charset="0"/>
              </a:rPr>
              <a:t> (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NOT </a:t>
            </a:r>
            <a:r>
              <a:rPr lang="en-IN" sz="2400" dirty="0">
                <a:latin typeface="Garamond" panose="02020404030301010803" pitchFamily="18" charset="0"/>
                <a:hlinkClick r:id="rId4"/>
              </a:rPr>
              <a:t>https://prutor.cse.iitk.ac.in/</a:t>
            </a:r>
            <a:r>
              <a:rPr lang="en-IN" sz="2400" dirty="0">
                <a:latin typeface="Garamond" panose="02020404030301010803" pitchFamily="18" charset="0"/>
              </a:rPr>
              <a:t>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40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When </a:t>
            </a:r>
            <a:r>
              <a:rPr lang="en-IN" sz="3000" dirty="0" smtClean="0">
                <a:latin typeface="Garamond" panose="02020404030301010803" pitchFamily="18" charset="0"/>
              </a:rPr>
              <a:t>logging in </a:t>
            </a:r>
            <a:r>
              <a:rPr lang="en-IN" sz="3000" dirty="0">
                <a:latin typeface="Garamond" panose="02020404030301010803" pitchFamily="18" charset="0"/>
              </a:rPr>
              <a:t>on the lab machines (Linux/Windows), use your CC id (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without @iitk.ac.in</a:t>
            </a:r>
            <a:r>
              <a:rPr lang="en-IN" sz="3000" dirty="0">
                <a:latin typeface="Garamond" panose="02020404030301010803" pitchFamily="18" charset="0"/>
              </a:rPr>
              <a:t>) and your CC password</a:t>
            </a:r>
            <a:endParaRPr lang="en-IN" sz="2600" dirty="0">
              <a:latin typeface="Garamond" panose="02020404030301010803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When </a:t>
            </a:r>
            <a:r>
              <a:rPr lang="en-IN" sz="3000" dirty="0" smtClean="0">
                <a:latin typeface="Garamond" panose="02020404030301010803" pitchFamily="18" charset="0"/>
              </a:rPr>
              <a:t>logging in </a:t>
            </a:r>
            <a:r>
              <a:rPr lang="en-IN" sz="3000" dirty="0">
                <a:latin typeface="Garamond" panose="02020404030301010803" pitchFamily="18" charset="0"/>
              </a:rPr>
              <a:t>on the </a:t>
            </a:r>
            <a:r>
              <a:rPr lang="en-IN" sz="3000" dirty="0" err="1">
                <a:latin typeface="Garamond" panose="02020404030301010803" pitchFamily="18" charset="0"/>
              </a:rPr>
              <a:t>Prutor</a:t>
            </a:r>
            <a:r>
              <a:rPr lang="en-IN" sz="3000" dirty="0">
                <a:latin typeface="Garamond" panose="02020404030301010803" pitchFamily="18" charset="0"/>
              </a:rPr>
              <a:t> website , use your CC id (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with @iitk.ac.in</a:t>
            </a:r>
            <a:r>
              <a:rPr lang="en-IN" sz="3000" dirty="0">
                <a:latin typeface="Garamond" panose="02020404030301010803" pitchFamily="18" charset="0"/>
              </a:rPr>
              <a:t>) and your CC password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  <a:sym typeface="Wingdings" panose="05000000000000000000" pitchFamily="2" charset="2"/>
              </a:rPr>
              <a:t>Unable to access the course website and </a:t>
            </a:r>
            <a:r>
              <a:rPr lang="en-IN" dirty="0" err="1">
                <a:latin typeface="Garamond" panose="02020404030301010803" pitchFamily="18" charset="0"/>
                <a:sym typeface="Wingdings" panose="05000000000000000000" pitchFamily="2" charset="2"/>
              </a:rPr>
              <a:t>Prutor</a:t>
            </a:r>
            <a:r>
              <a:rPr lang="en-IN" dirty="0">
                <a:latin typeface="Garamond" panose="02020404030301010803" pitchFamily="18" charset="0"/>
                <a:sym typeface="Wingdings" panose="05000000000000000000" pitchFamily="2" charset="2"/>
              </a:rPr>
              <a:t>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Are you using a data plan on your smart phone?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Our course website, </a:t>
            </a:r>
            <a:r>
              <a:rPr lang="en-IN" sz="2400" dirty="0" err="1">
                <a:latin typeface="Garamond" panose="02020404030301010803" pitchFamily="18" charset="0"/>
                <a:sym typeface="Wingdings" panose="05000000000000000000" pitchFamily="2" charset="2"/>
              </a:rPr>
              <a:t>Prutor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are </a:t>
            </a:r>
            <a:r>
              <a:rPr lang="en-IN" sz="2400" i="1" dirty="0">
                <a:latin typeface="Garamond" panose="02020404030301010803" pitchFamily="18" charset="0"/>
                <a:sym typeface="Wingdings" panose="05000000000000000000" pitchFamily="2" charset="2"/>
              </a:rPr>
              <a:t>internal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, not accessible outside IITK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  <a:t>Solution 1: use IITK computers (CC, NCL, hostel)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  <a:t>Solution 2: install a VPN app on your smart phone</a:t>
            </a:r>
            <a:b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</a:b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  <a:hlinkClick r:id="rId3"/>
              </a:rPr>
              <a:t>https://www.iitk.ac.in/ccnew/index.php/13-network/99-how-to-use-ssl-vpn</a:t>
            </a: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Piazza </a:t>
            </a:r>
            <a:r>
              <a:rPr lang="en-IN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is 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accessible from all places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67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Hindi lecture videos of many topics in ESC101 are available online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  <a:hlinkClick r:id="rId3"/>
              </a:rPr>
              <a:t>https://onlinecourses.iitk.ac.in/esc101_hindi/</a:t>
            </a:r>
            <a:r>
              <a:rPr lang="en-IN" sz="3000" dirty="0">
                <a:latin typeface="Garamond" panose="02020404030301010803" pitchFamily="18" charset="0"/>
              </a:rPr>
              <a:t> (created by Prof. Rajat Mittal and his team, link also under References on course website)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will soon hold some special sessions for students who do not feel very comfortable with English (will discuss what is being covered in lectures)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Will circulate a form to ask if you need it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</a:rPr>
              <a:t>We will soon hold a special lab session for students who are not familiar with operating computers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Will circulate a form to ask if you need it</a:t>
            </a:r>
          </a:p>
          <a:p>
            <a:pPr marL="400050" lvl="1" indent="0">
              <a:buNone/>
            </a:pPr>
            <a:endParaRPr lang="en-IN" sz="20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498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Programming: Some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Applications in Engineering (civil, chemical), Sciences, Economics, AI </a:t>
            </a:r>
            <a:r>
              <a:rPr lang="en-IN" sz="3000" dirty="0">
                <a:latin typeface="Garamond" panose="02020404030301010803" pitchFamily="18" charset="0"/>
                <a:hlinkClick r:id="rId3"/>
              </a:rPr>
              <a:t>https://www.youtube.com/watch?v=nKIu9yen5nc</a:t>
            </a:r>
            <a:r>
              <a:rPr lang="en-IN" sz="30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Even artists, comedians need to code </a:t>
            </a: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</a:rPr>
              <a:t> </a:t>
            </a: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  <a:hlinkClick r:id="rId4"/>
              </a:rPr>
              <a:t>https://www.youtube.com/watch?v=EFwa5Owp0-k</a:t>
            </a:r>
            <a:endParaRPr lang="en-IN" sz="30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Be prepared for the future – job markets changing rapidly</a:t>
            </a: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People who can code often deal with day-to-day problems more efficiently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135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Communicate with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need 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language</a:t>
            </a:r>
            <a:r>
              <a:rPr lang="en-IN" sz="3000" dirty="0">
                <a:latin typeface="Garamond" panose="02020404030301010803" pitchFamily="18" charset="0"/>
              </a:rPr>
              <a:t> to communicate with the computer hardware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The language should be one that the computer’s hardware understands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Two men sitting infront of computers communicating via tin can and string">
            <a:extLst>
              <a:ext uri="{FF2B5EF4-FFF2-40B4-BE49-F238E27FC236}">
                <a16:creationId xmlns:a16="http://schemas.microsoft.com/office/drawing/2014/main" xmlns="" id="{31E95E3C-6BAC-465C-97AC-EFD610AD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514600"/>
            <a:ext cx="5524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4C837-9253-4BB7-B37A-641A258551B2}"/>
              </a:ext>
            </a:extLst>
          </p:cNvPr>
          <p:cNvSpPr txBox="1"/>
          <p:nvPr/>
        </p:nvSpPr>
        <p:spPr>
          <a:xfrm>
            <a:off x="76200" y="6473015"/>
            <a:ext cx="392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Picture courtesy: www.professionaladviser.com/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E9F41-9781-43A5-8FCA-4F70F4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78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Communicate with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One way is by using the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machine language </a:t>
            </a:r>
            <a:r>
              <a:rPr lang="en-IN" sz="3000" dirty="0">
                <a:latin typeface="Garamond" panose="02020404030301010803" pitchFamily="18" charset="0"/>
              </a:rPr>
              <a:t>that the hardware understands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Every type of computer hardware has a specific machine language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However, using machine language is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tedious/unnatural </a:t>
            </a:r>
            <a:r>
              <a:rPr lang="en-IN" sz="3000" dirty="0">
                <a:latin typeface="Garamond" panose="02020404030301010803" pitchFamily="18" charset="0"/>
              </a:rPr>
              <a:t>for humans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Also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need to re-write machine code </a:t>
            </a:r>
            <a:r>
              <a:rPr lang="en-IN" sz="3000" dirty="0">
                <a:latin typeface="Garamond" panose="02020404030301010803" pitchFamily="18" charset="0"/>
              </a:rPr>
              <a:t>if we want to run the code on another computer that has 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different type of hardware </a:t>
            </a:r>
            <a:r>
              <a:rPr lang="en-IN" sz="3000" dirty="0">
                <a:latin typeface="Garamond" panose="02020404030301010803" pitchFamily="18" charset="0"/>
              </a:rPr>
              <a:t>– </a:t>
            </a:r>
            <a:r>
              <a:rPr lang="en-IN" sz="3000" dirty="0" smtClean="0">
                <a:latin typeface="Garamond" panose="02020404030301010803" pitchFamily="18" charset="0"/>
              </a:rPr>
              <a:t>cumbersome</a:t>
            </a:r>
            <a:r>
              <a:rPr lang="en-IN" sz="3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endParaRPr lang="en-IN" sz="3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91CB08-8787-42B5-9BDF-173594892F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2590800"/>
            <a:ext cx="2667000" cy="22683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5C3DAA-CBDB-4B32-A9B4-804E72F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72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(in assembly language)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57450"/>
            <a:ext cx="4029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1981200"/>
            <a:ext cx="31146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434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 x86, DOS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502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 x86, Linux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Computers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better alternative </a:t>
            </a:r>
            <a:r>
              <a:rPr lang="en-IN" sz="3000" dirty="0">
                <a:latin typeface="Garamond" panose="02020404030301010803" pitchFamily="18" charset="0"/>
              </a:rPr>
              <a:t>would be to write our programs in a language that is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for us to write/understand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to port it to different types of computer hardware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without re-writing </a:t>
            </a:r>
            <a:r>
              <a:rPr lang="en-IN" dirty="0">
                <a:latin typeface="Garamond" panose="02020404030301010803" pitchFamily="18" charset="0"/>
              </a:rPr>
              <a:t>the code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b="1" u="sng" dirty="0">
                <a:latin typeface="Garamond" panose="02020404030301010803" pitchFamily="18" charset="0"/>
              </a:rPr>
              <a:t>High-level</a:t>
            </a:r>
            <a:r>
              <a:rPr lang="en-IN" sz="3000" dirty="0">
                <a:latin typeface="Garamond" panose="02020404030301010803" pitchFamily="18" charset="0"/>
              </a:rPr>
              <a:t> programming languages like C make it possible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How: Write the code in a high-level language and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translate it into machine language</a:t>
            </a:r>
            <a:r>
              <a:rPr lang="en-IN" sz="3000" dirty="0">
                <a:latin typeface="Garamond" panose="02020404030301010803" pitchFamily="18" charset="0"/>
              </a:rPr>
              <a:t> using another software called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“compiler”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415A24-9323-4E1E-BE05-2E74804F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5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1545</Words>
  <Application>Microsoft Office PowerPoint</Application>
  <PresentationFormat>Custom</PresentationFormat>
  <Paragraphs>301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ESC101: Fundamentals of Computing</vt:lpstr>
      <vt:lpstr>Announcements</vt:lpstr>
      <vt:lpstr>Announcements</vt:lpstr>
      <vt:lpstr>Announcements</vt:lpstr>
      <vt:lpstr>Programming: Some Benefits</vt:lpstr>
      <vt:lpstr>How to Communicate with Computers?</vt:lpstr>
      <vt:lpstr>How to Communicate with Computers?</vt:lpstr>
      <vt:lpstr>Hello World (in assembly language)</vt:lpstr>
      <vt:lpstr>Computers and Programming</vt:lpstr>
      <vt:lpstr>Computers and Programming</vt:lpstr>
      <vt:lpstr>Low-level vs High-level Languages</vt:lpstr>
      <vt:lpstr>Hello World</vt:lpstr>
      <vt:lpstr>Programming Cycle for Compiled Languages</vt:lpstr>
      <vt:lpstr>The C Programming Language</vt:lpstr>
      <vt:lpstr>A Simple C Program</vt:lpstr>
      <vt:lpstr>Structure of A Simple C Program</vt:lpstr>
      <vt:lpstr>Another Simple C Program</vt:lpstr>
      <vt:lpstr>Multiple Ways of Writing Code: Same Effect</vt:lpstr>
      <vt:lpstr>The ‘printf’ Function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nisheeth</cp:lastModifiedBy>
  <cp:revision>237</cp:revision>
  <dcterms:modified xsi:type="dcterms:W3CDTF">2020-01-07T06:08:55Z</dcterms:modified>
</cp:coreProperties>
</file>