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</p:sldMasterIdLst>
  <p:notesMasterIdLst>
    <p:notesMasterId r:id="rId28"/>
  </p:notesMasterIdLst>
  <p:sldIdLst>
    <p:sldId id="256" r:id="rId2"/>
    <p:sldId id="276" r:id="rId3"/>
    <p:sldId id="277" r:id="rId4"/>
    <p:sldId id="279" r:id="rId5"/>
    <p:sldId id="280" r:id="rId6"/>
    <p:sldId id="281" r:id="rId7"/>
    <p:sldId id="283" r:id="rId8"/>
    <p:sldId id="284" r:id="rId9"/>
    <p:sldId id="285" r:id="rId10"/>
    <p:sldId id="257" r:id="rId11"/>
    <p:sldId id="258" r:id="rId12"/>
    <p:sldId id="259" r:id="rId13"/>
    <p:sldId id="260" r:id="rId14"/>
    <p:sldId id="275" r:id="rId15"/>
    <p:sldId id="261" r:id="rId16"/>
    <p:sldId id="262" r:id="rId17"/>
    <p:sldId id="263" r:id="rId18"/>
    <p:sldId id="274" r:id="rId19"/>
    <p:sldId id="264" r:id="rId20"/>
    <p:sldId id="265" r:id="rId21"/>
    <p:sldId id="266" r:id="rId22"/>
    <p:sldId id="267" r:id="rId23"/>
    <p:sldId id="268" r:id="rId24"/>
    <p:sldId id="270" r:id="rId25"/>
    <p:sldId id="271" r:id="rId26"/>
    <p:sldId id="272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4117A9"/>
    <a:srgbClr val="CF9DC7"/>
    <a:srgbClr val="D01E33"/>
    <a:srgbClr val="5B0F05"/>
    <a:srgbClr val="D9ED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1253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4494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6390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213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98602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0042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067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293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991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554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848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741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655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5247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045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382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8030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2101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833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9B34-6316-4605-9C5E-A328AEE2EF01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A707-1C5D-479B-931C-B157E64FA639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D98A-0C75-47C5-9928-57BC5A30F31D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D66C-872B-4D15-9886-8686CC7AD7A6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BBBA-5254-4661-945E-C61579311E7C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107-7831-4B78-B3F3-17C3C7B4831C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DBE9-AB8C-4974-8066-52E64B726941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7E52-E6C9-4247-9F2C-CEB03C2ABF00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890-F68B-406E-A3AA-1F4AB1E3A938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307-B8CE-4522-8410-567B33AD65DE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3D4F-3471-4296-B95E-0DCB4FC7DB49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9618-820B-4523-AF74-F7E11DF2E6CD}" type="datetime1">
              <a:rPr lang="en-GB" smtClean="0"/>
              <a:pPr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sciicode.com.a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 err="1">
                <a:solidFill>
                  <a:srgbClr val="FFC000"/>
                </a:solidFill>
                <a:latin typeface="Garamond" panose="02020404030301010803" pitchFamily="18" charset="0"/>
              </a:rPr>
              <a:t>scanf</a:t>
            </a:r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 (continued) and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Data Types in C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Basic Data Types in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latin typeface="Garamond" panose="02020404030301010803" pitchFamily="18" charset="0"/>
              </a:rPr>
              <a:t>Int: </a:t>
            </a:r>
            <a:r>
              <a:rPr lang="en-GB" sz="2800" b="1" dirty="0">
                <a:solidFill>
                  <a:srgbClr val="0000FF"/>
                </a:solidFill>
                <a:latin typeface="Garamond" panose="02020404030301010803" pitchFamily="18" charset="0"/>
              </a:rPr>
              <a:t>%d </a:t>
            </a:r>
            <a:r>
              <a:rPr lang="en-GB" sz="2800" dirty="0">
                <a:latin typeface="Garamond" panose="02020404030301010803" pitchFamily="18" charset="0"/>
              </a:rPr>
              <a:t>specifier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Integers like 156, -3, etc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latin typeface="Garamond" panose="02020404030301010803" pitchFamily="18" charset="0"/>
              </a:rPr>
              <a:t>float</a:t>
            </a:r>
            <a:r>
              <a:rPr lang="en-GB" sz="2800" dirty="0">
                <a:latin typeface="Garamond" panose="02020404030301010803" pitchFamily="18" charset="0"/>
              </a:rPr>
              <a:t> (short form of “floating point number”) and </a:t>
            </a:r>
            <a:r>
              <a:rPr lang="en-GB" sz="2800" b="1" dirty="0">
                <a:latin typeface="Garamond" panose="02020404030301010803" pitchFamily="18" charset="0"/>
              </a:rPr>
              <a:t>double: </a:t>
            </a:r>
            <a:r>
              <a:rPr lang="en-GB" sz="2800" b="1" dirty="0">
                <a:solidFill>
                  <a:srgbClr val="0000FF"/>
                </a:solidFill>
                <a:latin typeface="Garamond" panose="02020404030301010803" pitchFamily="18" charset="0"/>
              </a:rPr>
              <a:t>%f </a:t>
            </a:r>
            <a:r>
              <a:rPr lang="en-GB" sz="2800" dirty="0">
                <a:latin typeface="Garamond" panose="02020404030301010803" pitchFamily="18" charset="0"/>
              </a:rPr>
              <a:t>specifier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Real numbers like 3.14, 2.0, -1.3, etc</a:t>
            </a:r>
            <a:endParaRPr lang="en-GB" sz="28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double is like float but has larger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latin typeface="Garamond" panose="02020404030301010803" pitchFamily="18" charset="0"/>
              </a:rPr>
              <a:t>char</a:t>
            </a:r>
            <a:r>
              <a:rPr lang="en-GB" sz="2800" dirty="0">
                <a:latin typeface="Garamond" panose="02020404030301010803" pitchFamily="18" charset="0"/>
              </a:rPr>
              <a:t> (short form of “character”): </a:t>
            </a:r>
            <a:r>
              <a:rPr lang="en-GB" sz="2800" b="1" dirty="0">
                <a:solidFill>
                  <a:srgbClr val="0000FF"/>
                </a:solidFill>
                <a:latin typeface="Garamond" panose="02020404030301010803" pitchFamily="18" charset="0"/>
              </a:rPr>
              <a:t>%c</a:t>
            </a:r>
            <a:r>
              <a:rPr lang="en-GB" sz="2800" dirty="0">
                <a:latin typeface="Garamond" panose="02020404030301010803" pitchFamily="18" charset="0"/>
              </a:rPr>
              <a:t> specifier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Single letter (a-z or A-Z), single digit, or single special character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A char is always enclosed in inverted single commas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Garamond" panose="02020404030301010803" pitchFamily="18" charset="0"/>
              </a:rPr>
              <a:t>Some examples: ‘a’, ‘A’, ‘2’, ‘$’, ‘=‘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These basic data types can also be used with a </a:t>
            </a:r>
            <a:r>
              <a:rPr lang="en-GB" sz="2800" dirty="0">
                <a:solidFill>
                  <a:srgbClr val="FF0000"/>
                </a:solidFill>
                <a:latin typeface="Garamond" panose="02020404030301010803" pitchFamily="18" charset="0"/>
              </a:rPr>
              <a:t>modifier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Modifiers change the normal behaviour of a data type (e.g., its range of values) and memory storage space required (more on next slides</a:t>
            </a:r>
            <a:r>
              <a:rPr lang="en-IN" sz="24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299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 Modifiers in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signed</a:t>
            </a:r>
            <a:r>
              <a:rPr lang="en-GB" dirty="0">
                <a:latin typeface="Garamond" panose="02020404030301010803" pitchFamily="18" charset="0"/>
              </a:rPr>
              <a:t> 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int, float/double, char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signed means the data type can have positive and negative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int, float/double, char are signed by default (no need to write ‘signed’)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unsigned</a:t>
            </a:r>
            <a:r>
              <a:rPr lang="en-GB" dirty="0">
                <a:latin typeface="Garamond" panose="02020404030301010803" pitchFamily="18" charset="0"/>
              </a:rPr>
              <a:t> 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int, char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unsigned means the data type can have only take positive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short </a:t>
            </a:r>
            <a:r>
              <a:rPr lang="en-GB" dirty="0">
                <a:latin typeface="Garamond" panose="02020404030301010803" pitchFamily="18" charset="0"/>
              </a:rPr>
              <a:t>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short means it uses only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half of the memory size </a:t>
            </a:r>
            <a:r>
              <a:rPr lang="en-GB" dirty="0">
                <a:latin typeface="Garamond" panose="02020404030301010803" pitchFamily="18" charset="0"/>
              </a:rPr>
              <a:t>of a normal 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Garamond" panose="02020404030301010803" pitchFamily="18" charset="0"/>
              </a:rPr>
              <a:t>long </a:t>
            </a:r>
            <a:r>
              <a:rPr lang="en-GB" dirty="0">
                <a:latin typeface="Garamond" panose="02020404030301010803" pitchFamily="18" charset="0"/>
              </a:rPr>
              <a:t>(used with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long means it uses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twice the memory size </a:t>
            </a:r>
            <a:r>
              <a:rPr lang="en-GB" dirty="0">
                <a:latin typeface="Garamond" panose="02020404030301010803" pitchFamily="18" charset="0"/>
              </a:rPr>
              <a:t>of a normal 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store a larger range of values of that type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6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Various C Data Types without/with Modifiers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C66A11F-5DD8-4246-9B3C-20ABD359D8C2}"/>
              </a:ext>
            </a:extLst>
          </p:cNvPr>
          <p:cNvSpPr/>
          <p:nvPr/>
        </p:nvSpPr>
        <p:spPr>
          <a:xfrm>
            <a:off x="478436" y="1221102"/>
            <a:ext cx="2554574" cy="100466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 (signed int)</a:t>
            </a:r>
          </a:p>
          <a:p>
            <a:pPr algn="ctr"/>
            <a:r>
              <a:rPr lang="en-IN" sz="2800" dirty="0"/>
              <a:t>%d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C0CDAF-F9AA-41F1-A60C-7771D345E3AF}"/>
              </a:ext>
            </a:extLst>
          </p:cNvPr>
          <p:cNvSpPr/>
          <p:nvPr/>
        </p:nvSpPr>
        <p:spPr>
          <a:xfrm>
            <a:off x="3270772" y="1218668"/>
            <a:ext cx="2554574" cy="100466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unsigned int</a:t>
            </a:r>
          </a:p>
          <a:p>
            <a:pPr algn="ctr"/>
            <a:r>
              <a:rPr lang="en-IN" sz="3200" dirty="0"/>
              <a:t>%u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FDB235-0B93-42C9-B611-B64004A8515A}"/>
              </a:ext>
            </a:extLst>
          </p:cNvPr>
          <p:cNvSpPr/>
          <p:nvPr/>
        </p:nvSpPr>
        <p:spPr>
          <a:xfrm>
            <a:off x="6144095" y="1209931"/>
            <a:ext cx="2554574" cy="10629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short int (short)</a:t>
            </a:r>
          </a:p>
          <a:p>
            <a:pPr algn="ctr"/>
            <a:r>
              <a:rPr lang="en-IN" sz="2800" dirty="0"/>
              <a:t>%d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A2CEAA-FA40-435D-B8AF-4FFF7EE8EC75}"/>
              </a:ext>
            </a:extLst>
          </p:cNvPr>
          <p:cNvSpPr/>
          <p:nvPr/>
        </p:nvSpPr>
        <p:spPr>
          <a:xfrm>
            <a:off x="8936431" y="1209931"/>
            <a:ext cx="2554574" cy="104589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long int (long)</a:t>
            </a:r>
          </a:p>
          <a:p>
            <a:pPr algn="ctr"/>
            <a:r>
              <a:rPr lang="en-IN" sz="3200" dirty="0"/>
              <a:t>%</a:t>
            </a:r>
            <a:r>
              <a:rPr lang="en-IN" sz="3200" dirty="0" err="1"/>
              <a:t>ld</a:t>
            </a:r>
            <a:endParaRPr lang="en-I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17CB541-507F-4C03-9D52-A25FC5FDAFF5}"/>
              </a:ext>
            </a:extLst>
          </p:cNvPr>
          <p:cNvSpPr/>
          <p:nvPr/>
        </p:nvSpPr>
        <p:spPr>
          <a:xfrm>
            <a:off x="816339" y="3949046"/>
            <a:ext cx="2554574" cy="92437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float</a:t>
            </a:r>
          </a:p>
          <a:p>
            <a:pPr algn="ctr"/>
            <a:r>
              <a:rPr lang="en-IN" sz="3600" dirty="0"/>
              <a:t>%f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5AB9FE4-163E-435E-AC1D-4299E9C286B0}"/>
              </a:ext>
            </a:extLst>
          </p:cNvPr>
          <p:cNvSpPr/>
          <p:nvPr/>
        </p:nvSpPr>
        <p:spPr>
          <a:xfrm>
            <a:off x="4180069" y="3946549"/>
            <a:ext cx="2554574" cy="92437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double</a:t>
            </a:r>
          </a:p>
          <a:p>
            <a:pPr algn="ctr"/>
            <a:r>
              <a:rPr lang="en-IN" sz="3200" dirty="0"/>
              <a:t>%</a:t>
            </a:r>
            <a:r>
              <a:rPr lang="en-IN" sz="3200" dirty="0" err="1"/>
              <a:t>lf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B0BAF76-CC6C-4D15-BBB2-C1807AAF646C}"/>
              </a:ext>
            </a:extLst>
          </p:cNvPr>
          <p:cNvSpPr/>
          <p:nvPr/>
        </p:nvSpPr>
        <p:spPr>
          <a:xfrm>
            <a:off x="7543799" y="3921109"/>
            <a:ext cx="2554574" cy="97525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long double</a:t>
            </a:r>
          </a:p>
          <a:p>
            <a:pPr algn="ctr"/>
            <a:r>
              <a:rPr lang="en-IN" sz="3200" dirty="0"/>
              <a:t>%</a:t>
            </a:r>
            <a:r>
              <a:rPr lang="en-IN" sz="3200" dirty="0" err="1"/>
              <a:t>Lf</a:t>
            </a:r>
            <a:endParaRPr lang="en-IN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FEC1882-DDB7-4487-9A3E-4DED98ADBBB9}"/>
              </a:ext>
            </a:extLst>
          </p:cNvPr>
          <p:cNvSpPr/>
          <p:nvPr/>
        </p:nvSpPr>
        <p:spPr>
          <a:xfrm>
            <a:off x="2738517" y="5441894"/>
            <a:ext cx="2554574" cy="92888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char</a:t>
            </a:r>
          </a:p>
          <a:p>
            <a:pPr algn="ctr"/>
            <a:r>
              <a:rPr lang="en-IN" sz="3200" dirty="0"/>
              <a:t>%c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8B9FC4-F940-4B52-8C8B-334B863CBDF1}"/>
              </a:ext>
            </a:extLst>
          </p:cNvPr>
          <p:cNvSpPr/>
          <p:nvPr/>
        </p:nvSpPr>
        <p:spPr>
          <a:xfrm>
            <a:off x="5693141" y="5441894"/>
            <a:ext cx="2554574" cy="98319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unsigned char</a:t>
            </a:r>
          </a:p>
          <a:p>
            <a:pPr algn="ctr"/>
            <a:r>
              <a:rPr lang="en-IN" sz="2800" dirty="0"/>
              <a:t>%u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520DB73-FCF2-4574-9E7E-E23E17804A1A}"/>
              </a:ext>
            </a:extLst>
          </p:cNvPr>
          <p:cNvSpPr/>
          <p:nvPr/>
        </p:nvSpPr>
        <p:spPr>
          <a:xfrm>
            <a:off x="3031761" y="2498408"/>
            <a:ext cx="2554574" cy="10629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short unsigned</a:t>
            </a:r>
          </a:p>
          <a:p>
            <a:pPr algn="ctr"/>
            <a:r>
              <a:rPr lang="en-IN" sz="2800" dirty="0"/>
              <a:t>%u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43ED56E-69D0-4438-923C-06DB6506866F}"/>
              </a:ext>
            </a:extLst>
          </p:cNvPr>
          <p:cNvSpPr/>
          <p:nvPr/>
        </p:nvSpPr>
        <p:spPr>
          <a:xfrm>
            <a:off x="6031877" y="2498408"/>
            <a:ext cx="2554574" cy="106295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long unsigned</a:t>
            </a:r>
          </a:p>
          <a:p>
            <a:pPr algn="ctr"/>
            <a:r>
              <a:rPr lang="en-IN" sz="2800" dirty="0"/>
              <a:t>%</a:t>
            </a:r>
            <a:r>
              <a:rPr lang="en-IN" sz="2800" dirty="0" err="1"/>
              <a:t>lu</a:t>
            </a:r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65BC88-04CE-4675-B6B2-366A610367D9}"/>
              </a:ext>
            </a:extLst>
          </p:cNvPr>
          <p:cNvSpPr/>
          <p:nvPr/>
        </p:nvSpPr>
        <p:spPr>
          <a:xfrm>
            <a:off x="228600" y="1083342"/>
            <a:ext cx="11506200" cy="256562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E5F1AD6-D9F2-46C6-BD14-EC2DDA56F243}"/>
              </a:ext>
            </a:extLst>
          </p:cNvPr>
          <p:cNvSpPr/>
          <p:nvPr/>
        </p:nvSpPr>
        <p:spPr>
          <a:xfrm>
            <a:off x="685800" y="3832549"/>
            <a:ext cx="9525000" cy="1147723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B35E928-8D32-4101-AB05-44DD713F3646}"/>
              </a:ext>
            </a:extLst>
          </p:cNvPr>
          <p:cNvSpPr/>
          <p:nvPr/>
        </p:nvSpPr>
        <p:spPr>
          <a:xfrm>
            <a:off x="2485555" y="5332475"/>
            <a:ext cx="5943601" cy="1147723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="" xmlns:a16="http://schemas.microsoft.com/office/drawing/2014/main" id="{7793FF5D-969D-48B0-B85F-A301BEF9A692}"/>
              </a:ext>
            </a:extLst>
          </p:cNvPr>
          <p:cNvSpPr/>
          <p:nvPr/>
        </p:nvSpPr>
        <p:spPr>
          <a:xfrm>
            <a:off x="9165001" y="2534910"/>
            <a:ext cx="2438400" cy="741690"/>
          </a:xfrm>
          <a:prstGeom prst="wedgeRectCallout">
            <a:avLst>
              <a:gd name="adj1" fmla="val -70930"/>
              <a:gd name="adj2" fmla="val 43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Yes, multiple modifiers also allowed</a:t>
            </a:r>
          </a:p>
        </p:txBody>
      </p:sp>
    </p:spTree>
    <p:extLst>
      <p:ext uri="{BB962C8B-B14F-4D97-AF65-F5344CB8AC3E}">
        <p14:creationId xmlns="" xmlns:p14="http://schemas.microsoft.com/office/powerpoint/2010/main" val="29900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7" grpId="0" animBg="1"/>
      <p:bldP spid="19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sz="2800" dirty="0"/>
              <a:t>Can store integers between </a:t>
            </a:r>
            <a:r>
              <a:rPr lang="en-IN" sz="2800" dirty="0">
                <a:solidFill>
                  <a:schemeClr val="tx1"/>
                </a:solidFill>
              </a:rPr>
              <a:t>-2,147,483,648 and 2,147,483,647</a:t>
            </a:r>
            <a:endParaRPr lang="en-IN" sz="2800" dirty="0"/>
          </a:p>
          <a:p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%d”,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68442" y="2850353"/>
            <a:ext cx="931111" cy="577396"/>
          </a:xfrm>
          <a:prstGeom prst="wedgeRectCallout">
            <a:avLst>
              <a:gd name="adj1" fmla="val -139160"/>
              <a:gd name="adj2" fmla="val 911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55898" y="4297699"/>
            <a:ext cx="6002847" cy="196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Integer arithmetic applies to integers +, -, /, *, %,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Have worked with them a lot so far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257BC9-82EB-4090-93AB-E91184D09028}"/>
              </a:ext>
            </a:extLst>
          </p:cNvPr>
          <p:cNvSpPr txBox="1"/>
          <p:nvPr/>
        </p:nvSpPr>
        <p:spPr>
          <a:xfrm>
            <a:off x="6375402" y="1924621"/>
            <a:ext cx="48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</a:rPr>
              <a:t>Range: -2^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31</a:t>
            </a:r>
            <a:r>
              <a:rPr lang="en-IN" sz="2800" dirty="0">
                <a:latin typeface="Century Gothic" panose="020B0502020202020204" pitchFamily="34" charset="0"/>
              </a:rPr>
              <a:t> to (2^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31)</a:t>
            </a:r>
            <a:r>
              <a:rPr lang="en-IN" sz="2800" dirty="0">
                <a:latin typeface="Century Gothic" panose="020B0502020202020204" pitchFamily="34" charset="0"/>
              </a:rPr>
              <a:t>-1</a:t>
            </a: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IN" sz="2800" dirty="0">
                <a:latin typeface="Century Gothic" panose="020B0502020202020204" pitchFamily="34" charset="0"/>
              </a:rPr>
              <a:t>signed int uses 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32 bits </a:t>
            </a:r>
          </a:p>
          <a:p>
            <a:r>
              <a:rPr lang="en-IN" sz="2800" dirty="0">
                <a:latin typeface="Century Gothic" panose="020B0502020202020204" pitchFamily="34" charset="0"/>
              </a:rPr>
              <a:t>(4 bytes, 8 bits = 1 byte) </a:t>
            </a:r>
          </a:p>
          <a:p>
            <a:r>
              <a:rPr lang="en-IN" sz="2800" dirty="0">
                <a:latin typeface="Century Gothic" panose="020B0502020202020204" pitchFamily="34" charset="0"/>
              </a:rPr>
              <a:t>on recent compilers)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61F678C-2628-4BD5-AE07-0EE9FCE6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</a:t>
            </a:r>
          </a:p>
        </p:txBody>
      </p:sp>
    </p:spTree>
    <p:extLst>
      <p:ext uri="{BB962C8B-B14F-4D97-AF65-F5344CB8AC3E}">
        <p14:creationId xmlns="" xmlns:p14="http://schemas.microsoft.com/office/powerpoint/2010/main" val="35041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2" grpId="0" animBg="1"/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Printing well-formatted outputs using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FEC9C4D-A9AB-4CF1-A668-62352E1D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 defTabSz="905255">
              <a:spcBef>
                <a:spcPts val="600"/>
              </a:spcBef>
              <a:buFont typeface="Wingdings" panose="05000000000000000000" pitchFamily="2" charset="2"/>
              <a:buChar char="§"/>
              <a:defRPr sz="2970"/>
            </a:pPr>
            <a:r>
              <a:rPr lang="en-GB" dirty="0">
                <a:latin typeface="Garamond" panose="02020404030301010803" pitchFamily="18" charset="0"/>
              </a:rPr>
              <a:t>When printing an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 </a:t>
            </a:r>
            <a:r>
              <a:rPr lang="en-GB" dirty="0">
                <a:latin typeface="Garamond" panose="02020404030301010803" pitchFamily="18" charset="0"/>
              </a:rPr>
              <a:t>value, place a number between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%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d</a:t>
            </a:r>
            <a:r>
              <a:rPr lang="en-GB" dirty="0">
                <a:latin typeface="Garamond" panose="02020404030301010803" pitchFamily="18" charset="0"/>
              </a:rPr>
              <a:t> (say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%5d</a:t>
            </a:r>
            <a:r>
              <a:rPr lang="en-GB" dirty="0">
                <a:latin typeface="Garamond" panose="02020404030301010803" pitchFamily="18" charset="0"/>
              </a:rPr>
              <a:t>) which will specify number of columns to use for displaying that value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grpSp>
        <p:nvGrpSpPr>
          <p:cNvPr id="5" name="Group 683">
            <a:extLst>
              <a:ext uri="{FF2B5EF4-FFF2-40B4-BE49-F238E27FC236}">
                <a16:creationId xmlns:a16="http://schemas.microsoft.com/office/drawing/2014/main" xmlns="" id="{8A9F70C8-0E30-4046-99B6-500E2050CF59}"/>
              </a:ext>
            </a:extLst>
          </p:cNvPr>
          <p:cNvGrpSpPr/>
          <p:nvPr/>
        </p:nvGrpSpPr>
        <p:grpSpPr>
          <a:xfrm>
            <a:off x="152400" y="2409534"/>
            <a:ext cx="10058400" cy="3195253"/>
            <a:chOff x="-1" y="0"/>
            <a:chExt cx="7848601" cy="2895600"/>
          </a:xfrm>
        </p:grpSpPr>
        <p:sp>
          <p:nvSpPr>
            <p:cNvPr id="14" name="Shape 679">
              <a:extLst>
                <a:ext uri="{FF2B5EF4-FFF2-40B4-BE49-F238E27FC236}">
                  <a16:creationId xmlns:a16="http://schemas.microsoft.com/office/drawing/2014/main" xmlns="" id="{C983F988-4F0F-4859-BCBC-5F0A20528ADD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5" name="Shape 680">
              <a:extLst>
                <a:ext uri="{FF2B5EF4-FFF2-40B4-BE49-F238E27FC236}">
                  <a16:creationId xmlns:a16="http://schemas.microsoft.com/office/drawing/2014/main" xmlns="" id="{E9C4F3AF-7881-49C1-8FD8-D38F2972D401}"/>
                </a:ext>
              </a:extLst>
            </p:cNvPr>
            <p:cNvSpPr/>
            <p:nvPr/>
          </p:nvSpPr>
          <p:spPr>
            <a:xfrm>
              <a:off x="-1" y="180974"/>
              <a:ext cx="723901" cy="271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" name="Shape 681">
              <a:extLst>
                <a:ext uri="{FF2B5EF4-FFF2-40B4-BE49-F238E27FC236}">
                  <a16:creationId xmlns:a16="http://schemas.microsoft.com/office/drawing/2014/main" xmlns="" id="{E38E4D5F-1DE1-4AB8-88E5-0AC03521FF30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7" name="Shape 682">
              <a:extLst>
                <a:ext uri="{FF2B5EF4-FFF2-40B4-BE49-F238E27FC236}">
                  <a16:creationId xmlns:a16="http://schemas.microsoft.com/office/drawing/2014/main" xmlns="" id="{5C36C580-3AD4-404C-B11B-83516FF52EFD}"/>
                </a:ext>
              </a:extLst>
            </p:cNvPr>
            <p:cNvSpPr/>
            <p:nvPr/>
          </p:nvSpPr>
          <p:spPr>
            <a:xfrm>
              <a:off x="361950" y="361950"/>
              <a:ext cx="7417192" cy="2314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571500"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int x = 2345, y=123;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("%d\</a:t>
              </a:r>
              <a:r>
                <a:rPr dirty="0" err="1"/>
                <a:t>n",x</a:t>
              </a:r>
              <a:r>
                <a:rPr dirty="0"/>
                <a:t>); //Usual</a:t>
              </a:r>
              <a:r>
                <a:rPr lang="en-IN" dirty="0"/>
                <a:t> (and left aligned)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("%6d\</a:t>
              </a:r>
              <a:r>
                <a:rPr dirty="0" err="1"/>
                <a:t>n",x</a:t>
              </a:r>
              <a:r>
                <a:rPr dirty="0"/>
                <a:t>); //Display using 6 </a:t>
              </a:r>
              <a:r>
                <a:rPr dirty="0">
                  <a:solidFill>
                    <a:srgbClr val="FF0000"/>
                  </a:solidFill>
                </a:rPr>
                <a:t>columns</a:t>
              </a:r>
              <a:r>
                <a:rPr lang="en-IN" dirty="0">
                  <a:solidFill>
                    <a:srgbClr val="FF0000"/>
                  </a:solidFill>
                </a:rPr>
                <a:t> </a:t>
              </a:r>
              <a:r>
                <a:rPr lang="en-IN" dirty="0">
                  <a:solidFill>
                    <a:schemeClr val="tx1"/>
                  </a:solidFill>
                </a:rPr>
                <a:t>(right aligned)</a:t>
              </a:r>
              <a:endParaRPr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("%6d\</a:t>
              </a:r>
              <a:r>
                <a:rPr dirty="0" err="1"/>
                <a:t>n",y</a:t>
              </a:r>
              <a:r>
                <a:rPr dirty="0"/>
                <a:t>); 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("%2d\</a:t>
              </a:r>
              <a:r>
                <a:rPr dirty="0" err="1"/>
                <a:t>n",x</a:t>
              </a:r>
              <a:r>
                <a:rPr dirty="0"/>
                <a:t>); //Less columns</a:t>
              </a:r>
              <a:r>
                <a:rPr lang="en-IN" dirty="0"/>
                <a:t> than digits</a:t>
              </a:r>
              <a:r>
                <a:rPr dirty="0"/>
                <a:t>, same as %d</a:t>
              </a:r>
            </a:p>
          </p:txBody>
        </p:sp>
      </p:grpSp>
      <p:grpSp>
        <p:nvGrpSpPr>
          <p:cNvPr id="6" name="Group 688">
            <a:extLst>
              <a:ext uri="{FF2B5EF4-FFF2-40B4-BE49-F238E27FC236}">
                <a16:creationId xmlns:a16="http://schemas.microsoft.com/office/drawing/2014/main" xmlns="" id="{68076CBF-9A4F-4E5E-B774-DE2F33339CD8}"/>
              </a:ext>
            </a:extLst>
          </p:cNvPr>
          <p:cNvGrpSpPr/>
          <p:nvPr/>
        </p:nvGrpSpPr>
        <p:grpSpPr>
          <a:xfrm>
            <a:off x="10110529" y="2409534"/>
            <a:ext cx="1981200" cy="2038932"/>
            <a:chOff x="0" y="0"/>
            <a:chExt cx="1981200" cy="2038931"/>
          </a:xfrm>
        </p:grpSpPr>
        <p:sp>
          <p:nvSpPr>
            <p:cNvPr id="19" name="Shape 684">
              <a:extLst>
                <a:ext uri="{FF2B5EF4-FFF2-40B4-BE49-F238E27FC236}">
                  <a16:creationId xmlns:a16="http://schemas.microsoft.com/office/drawing/2014/main" xmlns="" id="{A5AACD1E-404A-42C3-BB28-9609D7B10CBB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Shape 685">
              <a:extLst>
                <a:ext uri="{FF2B5EF4-FFF2-40B4-BE49-F238E27FC236}">
                  <a16:creationId xmlns:a16="http://schemas.microsoft.com/office/drawing/2014/main" xmlns="" id="{6DB368FF-C997-4808-96B9-29D7815CA941}"/>
                </a:ext>
              </a:extLst>
            </p:cNvPr>
            <p:cNvSpPr/>
            <p:nvPr/>
          </p:nvSpPr>
          <p:spPr>
            <a:xfrm>
              <a:off x="1676393" y="1523993"/>
              <a:ext cx="304807" cy="30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" name="Shape 686">
              <a:extLst>
                <a:ext uri="{FF2B5EF4-FFF2-40B4-BE49-F238E27FC236}">
                  <a16:creationId xmlns:a16="http://schemas.microsoft.com/office/drawing/2014/main" xmlns="" id="{F1A3A68B-9BEF-4853-BE7A-77B268E6A357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Shape 687">
              <a:extLst>
                <a:ext uri="{FF2B5EF4-FFF2-40B4-BE49-F238E27FC236}">
                  <a16:creationId xmlns:a16="http://schemas.microsoft.com/office/drawing/2014/main" xmlns="" id="{9DE9860C-B4AF-4D13-A87C-1798CE7F533C}"/>
                </a:ext>
              </a:extLst>
            </p:cNvPr>
            <p:cNvSpPr/>
            <p:nvPr/>
          </p:nvSpPr>
          <p:spPr>
            <a:xfrm>
              <a:off x="0" y="0"/>
              <a:ext cx="1981200" cy="2038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Output</a:t>
              </a:r>
              <a:endParaRPr dirty="0">
                <a:solidFill>
                  <a:schemeClr val="accent3">
                    <a:lumOff val="44000"/>
                  </a:schemeClr>
                </a:solidFill>
              </a:endParaRP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2345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2345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 123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2345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93D2E2-6DF2-49DE-9ED4-13F4A7E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D19A2-FC21-47F0-AB0C-B49AA492A6F3}"/>
              </a:ext>
            </a:extLst>
          </p:cNvPr>
          <p:cNvSpPr txBox="1"/>
          <p:nvPr/>
        </p:nvSpPr>
        <p:spPr>
          <a:xfrm>
            <a:off x="868841" y="5863749"/>
            <a:ext cx="949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Note: So far, we have only seen how to print integers. </a:t>
            </a:r>
          </a:p>
          <a:p>
            <a:r>
              <a:rPr lang="en-IN" sz="2400" dirty="0"/>
              <a:t>We will see how to print other types of variables </a:t>
            </a:r>
            <a:r>
              <a:rPr lang="en-IN" sz="2400" dirty="0" smtClean="0"/>
              <a:t>later today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057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sz="2800" dirty="0"/>
              <a:t>Really long – can store integers between </a:t>
            </a:r>
          </a:p>
          <a:p>
            <a:r>
              <a:rPr lang="en-US" sz="2800" dirty="0"/>
              <a:t>-9,223,372,036,854,775,808 and 9,223,372,036,854,775,807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a; //long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also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long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53517" y="4038600"/>
            <a:ext cx="6002847" cy="299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Integer arithmetic applies to long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 as well +, -, /, *, %,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Try them out on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Prutor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does long work with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long,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* long?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Will see in next class…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CEAB328-8E65-49C9-999B-63D8F1CB12BC}"/>
              </a:ext>
            </a:extLst>
          </p:cNvPr>
          <p:cNvSpPr txBox="1"/>
          <p:nvPr/>
        </p:nvSpPr>
        <p:spPr>
          <a:xfrm>
            <a:off x="6375402" y="2129138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</a:rPr>
              <a:t>Range: -2^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63</a:t>
            </a:r>
            <a:r>
              <a:rPr lang="en-IN" sz="2800" dirty="0">
                <a:latin typeface="Century Gothic" panose="020B0502020202020204" pitchFamily="34" charset="0"/>
              </a:rPr>
              <a:t> to (2^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63)</a:t>
            </a:r>
            <a:r>
              <a:rPr lang="en-IN" sz="2800" dirty="0">
                <a:latin typeface="Century Gothic" panose="020B0502020202020204" pitchFamily="34" charset="0"/>
              </a:rPr>
              <a:t>-1</a:t>
            </a: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IN" sz="2800" dirty="0">
                <a:latin typeface="Century Gothic" panose="020B0502020202020204" pitchFamily="34" charset="0"/>
              </a:rPr>
              <a:t> long int uses </a:t>
            </a:r>
            <a:r>
              <a:rPr lang="en-I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64 bits </a:t>
            </a:r>
          </a:p>
          <a:p>
            <a:r>
              <a:rPr lang="en-IN" sz="2800" dirty="0">
                <a:latin typeface="Century Gothic" panose="020B0502020202020204" pitchFamily="34" charset="0"/>
              </a:rPr>
              <a:t> on recent compilers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7A0BBE48-2D60-4351-B34C-38623EDA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long int (usually written just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long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8020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int</a:t>
            </a:r>
            <a:r>
              <a:rPr lang="en-IN" dirty="0"/>
              <a:t>, long allow us to store, do math formulae with integers</a:t>
            </a:r>
          </a:p>
          <a:p>
            <a:r>
              <a:rPr lang="en-IN" dirty="0"/>
              <a:t>float allows us to store, do math formulae with reals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float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(“%f”,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real %f”,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4638" y="4179594"/>
            <a:ext cx="931111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Very large range ± 3.4e+38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Arithmetic operations apply to float as well +, -, /, *,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Try them out on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Prutor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543801" y="4925299"/>
            <a:ext cx="2806482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happened to remainder %?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224903" y="5419639"/>
            <a:ext cx="3000908" cy="1190165"/>
          </a:xfrm>
          <a:prstGeom prst="wedgeRectCallout">
            <a:avLst>
              <a:gd name="adj1" fmla="val -66760"/>
              <a:gd name="adj2" fmla="val 244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Did you ever do remainders with real numbers in school?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065077" y="5198191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remember. Remainders make sense for integers, not for real numbers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5F5E25F-E92C-411A-A2E4-BB0C76FCFEB8}"/>
              </a:ext>
            </a:extLst>
          </p:cNvPr>
          <p:cNvSpPr/>
          <p:nvPr/>
        </p:nvSpPr>
        <p:spPr>
          <a:xfrm>
            <a:off x="9372600" y="2286000"/>
            <a:ext cx="2286000" cy="685800"/>
          </a:xfrm>
          <a:prstGeom prst="ellipse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FDC653C5-FD13-42FE-865D-D1CE4CD0D435}"/>
              </a:ext>
            </a:extLst>
          </p:cNvPr>
          <p:cNvSpPr/>
          <p:nvPr/>
        </p:nvSpPr>
        <p:spPr>
          <a:xfrm>
            <a:off x="7543801" y="609600"/>
            <a:ext cx="3611879" cy="1149627"/>
          </a:xfrm>
          <a:prstGeom prst="wedgeRectCallout">
            <a:avLst>
              <a:gd name="adj1" fmla="val 23959"/>
              <a:gd name="adj2" fmla="val 92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float uses 32 bits (4 bytes).</a:t>
            </a:r>
          </a:p>
          <a:p>
            <a:pPr algn="ctr"/>
            <a:r>
              <a:rPr lang="en-IN" sz="2400" dirty="0"/>
              <a:t>Why this range for double?</a:t>
            </a:r>
          </a:p>
          <a:p>
            <a:pPr algn="ctr"/>
            <a:r>
              <a:rPr lang="en-IN" sz="2400" dirty="0"/>
              <a:t>Will see reason later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6D3CF708-A3A3-4829-92F3-E9AC3D23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float</a:t>
            </a:r>
          </a:p>
        </p:txBody>
      </p:sp>
    </p:spTree>
    <p:extLst>
      <p:ext uri="{BB962C8B-B14F-4D97-AF65-F5344CB8AC3E}">
        <p14:creationId xmlns="" xmlns:p14="http://schemas.microsoft.com/office/powerpoint/2010/main" val="20999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1" grpId="1" animBg="1"/>
      <p:bldP spid="16" grpId="0" animBg="1"/>
      <p:bldP spid="17" grpId="0" animBg="1"/>
      <p:bldP spid="18" grpId="0" animBg="1"/>
      <p:bldP spid="19" grpId="0"/>
      <p:bldP spid="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</a:t>
            </a:r>
            <a:r>
              <a:rPr lang="en-IN" dirty="0">
                <a:solidFill>
                  <a:srgbClr val="FF0000"/>
                </a:solidFill>
              </a:rPr>
              <a:t>%f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%lf </a:t>
            </a:r>
            <a:r>
              <a:rPr lang="en-IN" dirty="0"/>
              <a:t>work for float and double</a:t>
            </a:r>
          </a:p>
          <a:p>
            <a:r>
              <a:rPr lang="en-IN" dirty="0"/>
              <a:t>For long double, </a:t>
            </a:r>
            <a:r>
              <a:rPr lang="en-IN" dirty="0">
                <a:solidFill>
                  <a:srgbClr val="FF0000"/>
                </a:solidFill>
              </a:rPr>
              <a:t>%Lf </a:t>
            </a:r>
            <a:r>
              <a:rPr lang="en-IN" dirty="0"/>
              <a:t>needed</a:t>
            </a:r>
          </a:p>
          <a:p>
            <a:r>
              <a:rPr lang="en-IN" dirty="0"/>
              <a:t>Can use </a:t>
            </a:r>
            <a:r>
              <a:rPr lang="en-IN" dirty="0">
                <a:solidFill>
                  <a:srgbClr val="FF0000"/>
                </a:solidFill>
              </a:rPr>
              <a:t>%e</a:t>
            </a:r>
            <a:r>
              <a:rPr lang="en-IN" dirty="0"/>
              <a:t> if want answer in </a:t>
            </a:r>
            <a:r>
              <a:rPr lang="en-IN" dirty="0">
                <a:solidFill>
                  <a:srgbClr val="FF0000"/>
                </a:solidFill>
              </a:rPr>
              <a:t>exponential 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36B6E2E5-F94F-45EA-8FD3-EC08A06E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" y="278032"/>
            <a:ext cx="12020862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revisit: Printing of float/double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double a = 123.4567;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(“Value of a = %f”,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3353" y="2102477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double a = 123.4567;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(“Value of a = %e”,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6290435" y="21206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564313" y="1221605"/>
            <a:ext cx="4005334" cy="577396"/>
          </a:xfrm>
          <a:prstGeom prst="wedgeRectCallout">
            <a:avLst>
              <a:gd name="adj1" fmla="val -54428"/>
              <a:gd name="adj2" fmla="val 1290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1.234567e+02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807280" y="1195755"/>
            <a:ext cx="3668968" cy="577396"/>
          </a:xfrm>
          <a:prstGeom prst="wedgeRectCallout">
            <a:avLst>
              <a:gd name="adj1" fmla="val -66349"/>
              <a:gd name="adj2" fmla="val 1238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123.456700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99" y="-54975"/>
            <a:ext cx="1958566" cy="195856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480313" y="102579"/>
            <a:ext cx="3448881" cy="1009044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 many decimal digits being printed. Can I just print one or two?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637255" y="2148076"/>
            <a:ext cx="3500836" cy="858862"/>
          </a:xfrm>
          <a:prstGeom prst="wedgeRectCallout">
            <a:avLst>
              <a:gd name="adj1" fmla="val -70524"/>
              <a:gd name="adj2" fmla="val 3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Use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%0.2f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2 decimal places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8435" y="1255256"/>
            <a:ext cx="3478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123.46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1825" y="4855388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%0.2f”, a);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64878" y="4855389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%0.2e”, a);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44650" y="1289409"/>
            <a:ext cx="38987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1.23e+02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28009" y="4913159"/>
            <a:ext cx="5347220" cy="1527403"/>
          </a:xfrm>
          <a:prstGeom prst="wedgeRectCallout">
            <a:avLst>
              <a:gd name="adj1" fmla="val -36401"/>
              <a:gd name="adj2" fmla="val -1876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careful, I am rounding while giving answer correct to 2 decimal places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123.4567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123.46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1.234567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1.23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7509026" y="2121208"/>
            <a:ext cx="3448881" cy="2287808"/>
          </a:xfrm>
          <a:prstGeom prst="wedgeRectCallout">
            <a:avLst>
              <a:gd name="adj1" fmla="val 59131"/>
              <a:gd name="adj2" fmla="val -72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Oh right. The usual rules of rounding apply here too. 1.5644 will become 1.56 if rounded to 2 places but 1.5654 will become 1.57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328009" y="973723"/>
            <a:ext cx="1361373" cy="787656"/>
          </a:xfrm>
          <a:prstGeom prst="wedgeRectCallout">
            <a:avLst>
              <a:gd name="adj1" fmla="val -9484"/>
              <a:gd name="adj2" fmla="val 846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Correct!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4">
            <a:extLst>
              <a:ext uri="{FF2B5EF4-FFF2-40B4-BE49-F238E27FC236}">
                <a16:creationId xmlns="" xmlns:a16="http://schemas.microsoft.com/office/drawing/2014/main" id="{5CB6BD9F-D0B7-43A5-8FD6-45555C6CE97A}"/>
              </a:ext>
            </a:extLst>
          </p:cNvPr>
          <p:cNvSpPr/>
          <p:nvPr/>
        </p:nvSpPr>
        <p:spPr>
          <a:xfrm>
            <a:off x="8077200" y="4630977"/>
            <a:ext cx="3847167" cy="1809585"/>
          </a:xfrm>
          <a:prstGeom prst="wedgeRectCallout">
            <a:avLst>
              <a:gd name="adj1" fmla="val 32835"/>
              <a:gd name="adj2" fmla="val -188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Great. So can 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also h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 the format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which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float/double is displayed on screen?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18">
            <a:extLst>
              <a:ext uri="{FF2B5EF4-FFF2-40B4-BE49-F238E27FC236}">
                <a16:creationId xmlns="" xmlns:a16="http://schemas.microsoft.com/office/drawing/2014/main" id="{5F248E66-7EFF-4693-B27C-371007E631BB}"/>
              </a:ext>
            </a:extLst>
          </p:cNvPr>
          <p:cNvSpPr/>
          <p:nvPr/>
        </p:nvSpPr>
        <p:spPr>
          <a:xfrm>
            <a:off x="2874566" y="3200400"/>
            <a:ext cx="3500836" cy="1208616"/>
          </a:xfrm>
          <a:prstGeom prst="wedgeRectCallout">
            <a:avLst>
              <a:gd name="adj1" fmla="val -79088"/>
              <a:gd name="adj2" fmla="val -7482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Sure. Just like I did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 for integer display.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See next slide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5D63F3A7-2FDF-4C49-A836-E9A19C5C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1" grpId="0" build="p" animBg="1"/>
      <p:bldP spid="16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" y="278032"/>
            <a:ext cx="12020862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revisit: Controlled printing of float/double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Already saw how to use </a:t>
            </a:r>
            <a:r>
              <a:rPr lang="en-GB" dirty="0" err="1">
                <a:latin typeface="Garamond" panose="02020404030301010803" pitchFamily="18" charset="0"/>
              </a:rPr>
              <a:t>printf</a:t>
            </a:r>
            <a:r>
              <a:rPr lang="en-GB" dirty="0">
                <a:latin typeface="Garamond" panose="02020404030301010803" pitchFamily="18" charset="0"/>
              </a:rPr>
              <a:t> for well-formatted int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also control how to display a float/double using </a:t>
            </a:r>
            <a:r>
              <a:rPr lang="en-GB" dirty="0" err="1">
                <a:latin typeface="Garamond" panose="02020404030301010803" pitchFamily="18" charset="0"/>
              </a:rPr>
              <a:t>printf</a:t>
            </a: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do it using “%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a</a:t>
            </a:r>
            <a:r>
              <a:rPr lang="en-GB" dirty="0">
                <a:latin typeface="Garamond" panose="02020404030301010803" pitchFamily="18" charset="0"/>
              </a:rPr>
              <a:t>.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b</a:t>
            </a:r>
            <a:r>
              <a:rPr lang="en-GB" dirty="0">
                <a:latin typeface="Garamond" panose="02020404030301010803" pitchFamily="18" charset="0"/>
              </a:rPr>
              <a:t>f” specifier where a and b are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Here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a</a:t>
            </a:r>
            <a:r>
              <a:rPr lang="en-GB" dirty="0">
                <a:latin typeface="Garamond" panose="02020404030301010803" pitchFamily="18" charset="0"/>
              </a:rPr>
              <a:t> is the total field width (number of columns) in which the float will be displayed,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b</a:t>
            </a:r>
            <a:r>
              <a:rPr lang="en-GB" dirty="0">
                <a:latin typeface="Garamond" panose="02020404030301010803" pitchFamily="18" charset="0"/>
              </a:rPr>
              <a:t> is the number of digits printed after decimal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grpSp>
        <p:nvGrpSpPr>
          <p:cNvPr id="3" name="Group 699">
            <a:extLst>
              <a:ext uri="{FF2B5EF4-FFF2-40B4-BE49-F238E27FC236}">
                <a16:creationId xmlns="" xmlns:a16="http://schemas.microsoft.com/office/drawing/2014/main" id="{3B00CA66-A9E3-4A44-9A5F-CCDB4F3034ED}"/>
              </a:ext>
            </a:extLst>
          </p:cNvPr>
          <p:cNvGrpSpPr/>
          <p:nvPr/>
        </p:nvGrpSpPr>
        <p:grpSpPr>
          <a:xfrm>
            <a:off x="1068524" y="3883232"/>
            <a:ext cx="7848602" cy="2895600"/>
            <a:chOff x="-1" y="0"/>
            <a:chExt cx="7848601" cy="2895600"/>
          </a:xfrm>
        </p:grpSpPr>
        <p:sp>
          <p:nvSpPr>
            <p:cNvPr id="27" name="Shape 695">
              <a:extLst>
                <a:ext uri="{FF2B5EF4-FFF2-40B4-BE49-F238E27FC236}">
                  <a16:creationId xmlns="" xmlns:a16="http://schemas.microsoft.com/office/drawing/2014/main" id="{8B9071AA-6F87-43A1-A40D-C0EC67C8D034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8" name="Shape 696">
              <a:extLst>
                <a:ext uri="{FF2B5EF4-FFF2-40B4-BE49-F238E27FC236}">
                  <a16:creationId xmlns="" xmlns:a16="http://schemas.microsoft.com/office/drawing/2014/main" id="{337121C5-20EC-4795-961C-D2D454DEFCC2}"/>
                </a:ext>
              </a:extLst>
            </p:cNvPr>
            <p:cNvSpPr/>
            <p:nvPr/>
          </p:nvSpPr>
          <p:spPr>
            <a:xfrm>
              <a:off x="-1" y="180974"/>
              <a:ext cx="723901" cy="271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9" name="Shape 697">
              <a:extLst>
                <a:ext uri="{FF2B5EF4-FFF2-40B4-BE49-F238E27FC236}">
                  <a16:creationId xmlns="" xmlns:a16="http://schemas.microsoft.com/office/drawing/2014/main" id="{149A53AD-E1FE-433D-97B4-41B0367DF4BD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7" name="Shape 698">
              <a:extLst>
                <a:ext uri="{FF2B5EF4-FFF2-40B4-BE49-F238E27FC236}">
                  <a16:creationId xmlns="" xmlns:a16="http://schemas.microsoft.com/office/drawing/2014/main" id="{E729E93A-09E2-4B26-8A6E-FEAF36E3FA2A}"/>
                </a:ext>
              </a:extLst>
            </p:cNvPr>
            <p:cNvSpPr/>
            <p:nvPr/>
          </p:nvSpPr>
          <p:spPr>
            <a:xfrm>
              <a:off x="361950" y="361950"/>
              <a:ext cx="7124700" cy="2246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float pi = 3.141592;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("%f\</a:t>
              </a:r>
              <a:r>
                <a:rPr dirty="0" err="1"/>
                <a:t>n",pi</a:t>
              </a:r>
              <a:r>
                <a:rPr dirty="0"/>
                <a:t>); //Usual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("%6.2f\n", pi); //2 decimal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</a:t>
              </a:r>
              <a:r>
                <a:rPr lang="en-IN" dirty="0"/>
                <a:t>0</a:t>
              </a:r>
              <a:r>
                <a:rPr dirty="0"/>
                <a:t>.4f\</a:t>
              </a:r>
              <a:r>
                <a:rPr dirty="0" err="1"/>
                <a:t>n",pi</a:t>
              </a:r>
              <a:r>
                <a:rPr dirty="0"/>
                <a:t>); //4 decimal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                   // Note rounding off!</a:t>
              </a:r>
            </a:p>
          </p:txBody>
        </p:sp>
      </p:grpSp>
      <p:grpSp>
        <p:nvGrpSpPr>
          <p:cNvPr id="5" name="Group 704">
            <a:extLst>
              <a:ext uri="{FF2B5EF4-FFF2-40B4-BE49-F238E27FC236}">
                <a16:creationId xmlns="" xmlns:a16="http://schemas.microsoft.com/office/drawing/2014/main" id="{397C5E08-EDCE-4FA6-93F0-CD073CE51771}"/>
              </a:ext>
            </a:extLst>
          </p:cNvPr>
          <p:cNvGrpSpPr/>
          <p:nvPr/>
        </p:nvGrpSpPr>
        <p:grpSpPr>
          <a:xfrm>
            <a:off x="8686800" y="4336966"/>
            <a:ext cx="1981200" cy="1988132"/>
            <a:chOff x="0" y="0"/>
            <a:chExt cx="1981200" cy="1988131"/>
          </a:xfrm>
        </p:grpSpPr>
        <p:sp>
          <p:nvSpPr>
            <p:cNvPr id="39" name="Shape 700">
              <a:extLst>
                <a:ext uri="{FF2B5EF4-FFF2-40B4-BE49-F238E27FC236}">
                  <a16:creationId xmlns="" xmlns:a16="http://schemas.microsoft.com/office/drawing/2014/main" id="{0F1AE5F7-01B1-4334-A503-A1D4CBA1F270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" name="Shape 701">
              <a:extLst>
                <a:ext uri="{FF2B5EF4-FFF2-40B4-BE49-F238E27FC236}">
                  <a16:creationId xmlns="" xmlns:a16="http://schemas.microsoft.com/office/drawing/2014/main" id="{6D44F965-FB52-40AE-B7FA-1CBF3B15BCD6}"/>
                </a:ext>
              </a:extLst>
            </p:cNvPr>
            <p:cNvSpPr/>
            <p:nvPr/>
          </p:nvSpPr>
          <p:spPr>
            <a:xfrm>
              <a:off x="1676393" y="1523993"/>
              <a:ext cx="304807" cy="30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" name="Shape 702">
              <a:extLst>
                <a:ext uri="{FF2B5EF4-FFF2-40B4-BE49-F238E27FC236}">
                  <a16:creationId xmlns="" xmlns:a16="http://schemas.microsoft.com/office/drawing/2014/main" id="{5F3D8A6C-C94D-480E-9615-6FB70FF9FE19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" name="Shape 703">
              <a:extLst>
                <a:ext uri="{FF2B5EF4-FFF2-40B4-BE49-F238E27FC236}">
                  <a16:creationId xmlns="" xmlns:a16="http://schemas.microsoft.com/office/drawing/2014/main" id="{6FC37D6A-0A9B-4193-8E24-93D4AB7A1705}"/>
                </a:ext>
              </a:extLst>
            </p:cNvPr>
            <p:cNvSpPr/>
            <p:nvPr/>
          </p:nvSpPr>
          <p:spPr>
            <a:xfrm>
              <a:off x="0" y="0"/>
              <a:ext cx="1981200" cy="1988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Output</a:t>
              </a:r>
              <a:endParaRPr dirty="0">
                <a:solidFill>
                  <a:schemeClr val="accent3">
                    <a:lumOff val="44000"/>
                  </a:schemeClr>
                </a:solidFill>
              </a:endParaRPr>
            </a:p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3.141592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3.14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3.1416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7115C6-42DF-4C6A-B517-CEA33F58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938646" cy="1333402"/>
          </a:xfrm>
        </p:spPr>
        <p:txBody>
          <a:bodyPr>
            <a:normAutofit/>
          </a:bodyPr>
          <a:lstStyle/>
          <a:p>
            <a:r>
              <a:rPr lang="en-IN" dirty="0"/>
              <a:t>Double can also handle real numbers but very large ones</a:t>
            </a:r>
          </a:p>
          <a:p>
            <a:r>
              <a:rPr lang="en-IN" dirty="0"/>
              <a:t>Similar relation to float as long has to </a:t>
            </a:r>
            <a:r>
              <a:rPr lang="en-IN" dirty="0" err="1"/>
              <a:t>int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double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(“%f”,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real %f”,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Very large range ± 1.79e+308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Arithmetic operations apply to double as well +, -, /, *,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There is something called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long double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as well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Use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%Lf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to work with long doubles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Try these out on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Prutor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883739" y="5572481"/>
            <a:ext cx="1526244" cy="711599"/>
          </a:xfrm>
          <a:prstGeom prst="wedgeRectCallout">
            <a:avLst>
              <a:gd name="adj1" fmla="val -87026"/>
              <a:gd name="adj2" fmla="val -809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%lf works too!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00993F6-35C9-4F15-826A-B54B49C6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4" y="2931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double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build="p"/>
      <p:bldP spid="18" grpId="0" animBg="1"/>
      <p:bldP spid="19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does scanf work 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E9541168-2E9E-4D22-A6F4-EF0C07214CC2}"/>
              </a:ext>
            </a:extLst>
          </p:cNvPr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How we must speak to mr. compiler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C11A99D4-914F-4583-880B-8239356EADFA}"/>
              </a:ext>
            </a:extLst>
          </p:cNvPr>
          <p:cNvSpPr txBox="1">
            <a:spLocks/>
          </p:cNvSpPr>
          <p:nvPr/>
        </p:nvSpPr>
        <p:spPr>
          <a:xfrm>
            <a:off x="6007608" y="1143997"/>
            <a:ext cx="5846074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How we usually speak to a human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9F922CF-1C5B-499E-809F-A508A3175E35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33FFA2E0-258F-4AF3-B78B-4C10A4AAE0E0}"/>
              </a:ext>
            </a:extLst>
          </p:cNvPr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scanf(“%d%d”, &amp;a, &amp;b);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="" xmlns:a16="http://schemas.microsoft.com/office/drawing/2014/main" id="{BCB73880-8DDA-426A-BB10-DA2C08DFFC53}"/>
              </a:ext>
            </a:extLst>
          </p:cNvPr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rgbClr val="60B1F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Please read one integer. Ignore all whitespace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spaces,tabs,newlines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) after that till I write another integer. Read that second integer too.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Store value of the first integer in a and value of second integer in b.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="" xmlns:a16="http://schemas.microsoft.com/office/drawing/2014/main" id="{EF622DB8-6483-4A83-84CA-2C64CC64321D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5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Remember Mr. C likes 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o be told beforehand what all we are going to ask him to do!</a:t>
            </a:r>
          </a:p>
          <a:p>
            <a:pPr marL="457200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Scanf follows this exact same rule while telling Mr. C how to read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C9DEF7E-42A0-4A2D-A930-D4FFCB7DBF7F}"/>
              </a:ext>
            </a:extLst>
          </p:cNvPr>
          <p:cNvSpPr/>
          <p:nvPr/>
        </p:nvSpPr>
        <p:spPr>
          <a:xfrm>
            <a:off x="6370980" y="1953687"/>
            <a:ext cx="5396947" cy="1289952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7E3800C-7CFE-4A27-91E2-5F2A6AFC2627}"/>
              </a:ext>
            </a:extLst>
          </p:cNvPr>
          <p:cNvSpPr/>
          <p:nvPr/>
        </p:nvSpPr>
        <p:spPr>
          <a:xfrm>
            <a:off x="1698914" y="1953688"/>
            <a:ext cx="1449714" cy="550973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02FFB67-B9C5-4DEE-B71A-A0B7ABA11CBF}"/>
              </a:ext>
            </a:extLst>
          </p:cNvPr>
          <p:cNvSpPr/>
          <p:nvPr/>
        </p:nvSpPr>
        <p:spPr>
          <a:xfrm>
            <a:off x="6370981" y="3243639"/>
            <a:ext cx="5396947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1374E-A34B-4EBB-A159-CD5D3467686D}"/>
              </a:ext>
            </a:extLst>
          </p:cNvPr>
          <p:cNvSpPr/>
          <p:nvPr/>
        </p:nvSpPr>
        <p:spPr>
          <a:xfrm>
            <a:off x="3371199" y="1953688"/>
            <a:ext cx="547912" cy="550973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07076AB-643A-4BDE-9E60-2582F40E505F}"/>
              </a:ext>
            </a:extLst>
          </p:cNvPr>
          <p:cNvSpPr/>
          <p:nvPr/>
        </p:nvSpPr>
        <p:spPr>
          <a:xfrm>
            <a:off x="6370980" y="3671023"/>
            <a:ext cx="5396948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4C864C9-2D50-4711-BF77-F045C81F1EDA}"/>
              </a:ext>
            </a:extLst>
          </p:cNvPr>
          <p:cNvSpPr/>
          <p:nvPr/>
        </p:nvSpPr>
        <p:spPr>
          <a:xfrm>
            <a:off x="4141682" y="1953688"/>
            <a:ext cx="542502" cy="550973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grpSp>
        <p:nvGrpSpPr>
          <p:cNvPr id="3" name="Group 34">
            <a:extLst>
              <a:ext uri="{FF2B5EF4-FFF2-40B4-BE49-F238E27FC236}">
                <a16:creationId xmlns="" xmlns:a16="http://schemas.microsoft.com/office/drawing/2014/main" id="{68CB9789-67A6-436E-AD04-DEC11A5B309B}"/>
              </a:ext>
            </a:extLst>
          </p:cNvPr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6" name="Rounded Rectangle 30">
              <a:extLst>
                <a:ext uri="{FF2B5EF4-FFF2-40B4-BE49-F238E27FC236}">
                  <a16:creationId xmlns="" xmlns:a16="http://schemas.microsoft.com/office/drawing/2014/main" id="{8673FD2B-D346-462B-B80B-BADAB3CF642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7652CFF4-1273-4A5B-B104-4252EA7E2CE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AAE9C4F-EB69-4CF2-864D-D36F17838DE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9" name="Rectangular Callout 33">
            <a:extLst>
              <a:ext uri="{FF2B5EF4-FFF2-40B4-BE49-F238E27FC236}">
                <a16:creationId xmlns="" xmlns:a16="http://schemas.microsoft.com/office/drawing/2014/main" id="{15B46A8C-24B1-4E43-BA5A-E3514688A3F8}"/>
              </a:ext>
            </a:extLst>
          </p:cNvPr>
          <p:cNvSpPr/>
          <p:nvPr/>
        </p:nvSpPr>
        <p:spPr>
          <a:xfrm>
            <a:off x="3090333" y="2785764"/>
            <a:ext cx="2614728" cy="2150303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Format string tells me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you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will write things, and then I am told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where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to store what I have 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40" name="Rectangular Callout 34">
            <a:extLst>
              <a:ext uri="{FF2B5EF4-FFF2-40B4-BE49-F238E27FC236}">
                <a16:creationId xmlns="" xmlns:a16="http://schemas.microsoft.com/office/drawing/2014/main" id="{8381E926-1CC3-4895-A3AF-82448A7D0C2E}"/>
              </a:ext>
            </a:extLst>
          </p:cNvPr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Format string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cxnSp>
        <p:nvCxnSpPr>
          <p:cNvPr id="41" name="Elbow Connector 36">
            <a:extLst>
              <a:ext uri="{FF2B5EF4-FFF2-40B4-BE49-F238E27FC236}">
                <a16:creationId xmlns="" xmlns:a16="http://schemas.microsoft.com/office/drawing/2014/main" id="{52C0788D-FCE8-4EC7-844B-E4078F041AD5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2804623" y="1121935"/>
            <a:ext cx="8779" cy="1672284"/>
          </a:xfrm>
          <a:prstGeom prst="bentConnector4">
            <a:avLst>
              <a:gd name="adj1" fmla="val -2603941"/>
              <a:gd name="adj2" fmla="val 100087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8D0A4641-3825-459C-A8D0-8E72F0868F6A}"/>
              </a:ext>
            </a:extLst>
          </p:cNvPr>
          <p:cNvCxnSpPr/>
          <p:nvPr/>
        </p:nvCxnSpPr>
        <p:spPr>
          <a:xfrm rot="5400000">
            <a:off x="3626602" y="1555510"/>
            <a:ext cx="12700" cy="1738864"/>
          </a:xfrm>
          <a:prstGeom prst="bentConnector4">
            <a:avLst>
              <a:gd name="adj1" fmla="val 2200000"/>
              <a:gd name="adj2" fmla="val 99869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5821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6" grpId="0" build="p" animBg="1"/>
      <p:bldP spid="17" grpId="0" build="p" animBg="1"/>
      <p:bldP spid="18" grpId="0" build="p"/>
      <p:bldP spid="19" grpId="0" animBg="1"/>
      <p:bldP spid="20" grpId="0" animBg="1"/>
      <p:bldP spid="21" grpId="0" animBg="1"/>
      <p:bldP spid="22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Basically, a char is a symbol</a:t>
            </a:r>
          </a:p>
          <a:p>
            <a:r>
              <a:rPr lang="en-US" dirty="0"/>
              <a:t>Internally </a:t>
            </a:r>
            <a:r>
              <a:rPr lang="en-US" dirty="0">
                <a:solidFill>
                  <a:srgbClr val="FF0000"/>
                </a:solidFill>
              </a:rPr>
              <a:t>stored as an integer </a:t>
            </a:r>
            <a:r>
              <a:rPr lang="en-US" dirty="0"/>
              <a:t>between -128 and 127 (if signed char) or between 0 and 255 (if unsigned char)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198203" y="2622040"/>
            <a:ext cx="5563247" cy="4119822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a = ‘p’;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(“My first char %c\n”,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(“ASCII value of %c is %d”,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a,a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68931" y="3725024"/>
            <a:ext cx="931111" cy="577396"/>
          </a:xfrm>
          <a:prstGeom prst="wedgeRectCallout">
            <a:avLst>
              <a:gd name="adj1" fmla="val -1392"/>
              <a:gd name="adj2" fmla="val 1077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958742" y="2819400"/>
            <a:ext cx="618876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Char constants enclosed in ‘ ’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Integer arithmetic applies to char as well +, -, /, *, %, ()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Case sensitive ‘a’, ‘A’ different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Various usages (e.g., in arrays of characters – strings), will see more later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860" y="2876630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1825" y="3820515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334" y="295931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‘p’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6F86EB4-4844-4741-B5F5-8012DF30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4" y="2931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char</a:t>
            </a:r>
          </a:p>
        </p:txBody>
      </p:sp>
      <p:sp>
        <p:nvSpPr>
          <p:cNvPr id="15" name="Rectangular Callout 8">
            <a:extLst>
              <a:ext uri="{FF2B5EF4-FFF2-40B4-BE49-F238E27FC236}">
                <a16:creationId xmlns="" xmlns:a16="http://schemas.microsoft.com/office/drawing/2014/main" id="{F40A3E86-9B7D-4DB9-B395-70D0303CF853}"/>
              </a:ext>
            </a:extLst>
          </p:cNvPr>
          <p:cNvSpPr/>
          <p:nvPr/>
        </p:nvSpPr>
        <p:spPr>
          <a:xfrm>
            <a:off x="2768931" y="5724944"/>
            <a:ext cx="2869869" cy="1016918"/>
          </a:xfrm>
          <a:prstGeom prst="wedgeRectCallout">
            <a:avLst>
              <a:gd name="adj1" fmla="val -13472"/>
              <a:gd name="adj2" fmla="val -808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Will print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ASCII value (integer) of this character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1E85E7-2442-48B7-AEC9-B2C4F20D0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6" y="0"/>
            <a:ext cx="10310568" cy="6858000"/>
          </a:xfrm>
          <a:prstGeom prst="rect">
            <a:avLst/>
          </a:prstGeom>
        </p:spPr>
      </p:pic>
      <p:sp>
        <p:nvSpPr>
          <p:cNvPr id="6" name="Rectangular Callout 8">
            <a:extLst>
              <a:ext uri="{FF2B5EF4-FFF2-40B4-BE49-F238E27FC236}">
                <a16:creationId xmlns="" xmlns:a16="http://schemas.microsoft.com/office/drawing/2014/main" id="{B39F476D-4533-45F3-BFC9-9CB22C5B22CC}"/>
              </a:ext>
            </a:extLst>
          </p:cNvPr>
          <p:cNvSpPr/>
          <p:nvPr/>
        </p:nvSpPr>
        <p:spPr>
          <a:xfrm>
            <a:off x="4694263" y="2070101"/>
            <a:ext cx="821013" cy="538346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11">
            <a:extLst>
              <a:ext uri="{FF2B5EF4-FFF2-40B4-BE49-F238E27FC236}">
                <a16:creationId xmlns="" xmlns:a16="http://schemas.microsoft.com/office/drawing/2014/main" id="{B459C532-7392-4BEF-8769-F5C105D7DEEA}"/>
              </a:ext>
            </a:extLst>
          </p:cNvPr>
          <p:cNvSpPr/>
          <p:nvPr/>
        </p:nvSpPr>
        <p:spPr>
          <a:xfrm>
            <a:off x="4590477" y="2801621"/>
            <a:ext cx="821013" cy="538346"/>
          </a:xfrm>
          <a:prstGeom prst="wedgeRectCallout">
            <a:avLst>
              <a:gd name="adj1" fmla="val -183414"/>
              <a:gd name="adj2" fmla="val -407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="" xmlns:a16="http://schemas.microsoft.com/office/drawing/2014/main" id="{D41DAD73-2976-468A-9B03-0F2B4E96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353" y="6412447"/>
            <a:ext cx="8674249" cy="370850"/>
          </a:xfrm>
        </p:spPr>
        <p:txBody>
          <a:bodyPr/>
          <a:lstStyle/>
          <a:p>
            <a:r>
              <a:rPr lang="en-US"/>
              <a:t>Image courtesy wikipedia.org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="" xmlns:a16="http://schemas.microsoft.com/office/drawing/2014/main" id="{D8445B6A-5A74-4222-8502-EC2CA1B9E1A3}"/>
              </a:ext>
            </a:extLst>
          </p:cNvPr>
          <p:cNvSpPr/>
          <p:nvPr/>
        </p:nvSpPr>
        <p:spPr>
          <a:xfrm>
            <a:off x="6632393" y="0"/>
            <a:ext cx="3962720" cy="732733"/>
          </a:xfrm>
          <a:prstGeom prst="wedgeRectCallout">
            <a:avLst>
              <a:gd name="adj1" fmla="val -74473"/>
              <a:gd name="adj2" fmla="val 113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8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8674249" cy="370850"/>
          </a:xfrm>
        </p:spPr>
        <p:txBody>
          <a:bodyPr/>
          <a:lstStyle/>
          <a:p>
            <a:pPr lvl="0" hangingPunct="1"/>
            <a:r>
              <a:rPr kumimoji="0" lang="en-US" sz="9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Image COURTESY:  </a:t>
            </a:r>
            <a:r>
              <a:rPr lang="en-IN" dirty="0">
                <a:hlinkClick r:id="rId3"/>
              </a:rPr>
              <a:t>https://theasciicode.com.ar/</a:t>
            </a:r>
            <a:endParaRPr kumimoji="0" lang="en-US" sz="95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5BEA3D7-D899-4E35-8E38-A578BFE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40556"/>
            <a:ext cx="8526039" cy="594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8C94AAC-F09C-467A-92CB-B5B541FD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ASCII Table with Extended Characters</a:t>
            </a:r>
          </a:p>
        </p:txBody>
      </p:sp>
    </p:spTree>
    <p:extLst>
      <p:ext uri="{BB962C8B-B14F-4D97-AF65-F5344CB8AC3E}">
        <p14:creationId xmlns="" xmlns:p14="http://schemas.microsoft.com/office/powerpoint/2010/main" val="395789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Mixing Types in C Expressions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We can have C expression with variables/constants of several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Certain rules exist that decide the type of the final value computed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Demotion and Promotion are two common rules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During demotion/promotion, the RHS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value doesn’t change</a:t>
            </a:r>
            <a:r>
              <a:rPr lang="en-GB" sz="3000" dirty="0">
                <a:latin typeface="Garamond" panose="02020404030301010803" pitchFamily="18" charset="0"/>
              </a:rPr>
              <a:t>, only the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data type of the RHS value changes </a:t>
            </a:r>
            <a:r>
              <a:rPr lang="en-GB" sz="3000" dirty="0">
                <a:latin typeface="Garamond" panose="02020404030301010803" pitchFamily="18" charset="0"/>
              </a:rPr>
              <a:t>to the data type of LHS variable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4055503-C68E-49FB-94D3-BFDB194ABDB5}"/>
              </a:ext>
            </a:extLst>
          </p:cNvPr>
          <p:cNvSpPr/>
          <p:nvPr/>
        </p:nvSpPr>
        <p:spPr>
          <a:xfrm>
            <a:off x="352425" y="3352800"/>
            <a:ext cx="11687175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2/3;                         // a will be 0 (no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2/3;                     // a will be 0.0 (RHS is int with value 0, promoted to float with value 0.0)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2/3.0;                     // a will be 0 (RHS is float with value 0.66, becomes int with value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2/3.0;                 // a will be 0.66 (RHS is float with value 0.66, 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9/2;                       // a will be 4 (RHS is int with value 4, 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9/2;                   // a will be 4.0 (RHS is int with value 4, becomes float with value 4.0)</a:t>
            </a:r>
          </a:p>
        </p:txBody>
      </p:sp>
    </p:spTree>
    <p:extLst>
      <p:ext uri="{BB962C8B-B14F-4D97-AF65-F5344CB8AC3E}">
        <p14:creationId xmlns="" xmlns:p14="http://schemas.microsoft.com/office/powerpoint/2010/main" val="18282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 Casting or Typecasting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Converting values of one type to other.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Example: int to float  and float to int (also applies to other types)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Conversion can be </a:t>
            </a:r>
            <a:r>
              <a:rPr lang="en-US" altLang="en-US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implicit</a:t>
            </a: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explicit</a:t>
            </a: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. Typecasting is the explicit way</a:t>
            </a:r>
            <a:endParaRPr lang="en-US" altLang="en-US" sz="3200" dirty="0">
              <a:latin typeface="Garamond" panose="02020404030301010803" pitchFamily="18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	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1059E6EE-0B1E-4BB0-8100-EF3CACFFC41D}"/>
              </a:ext>
            </a:extLst>
          </p:cNvPr>
          <p:cNvSpPr/>
          <p:nvPr/>
        </p:nvSpPr>
        <p:spPr>
          <a:xfrm>
            <a:off x="362662" y="3717107"/>
            <a:ext cx="11600738" cy="281940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D01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FA8DBF-D674-4E27-AD0B-F1D625775B42}"/>
              </a:ext>
            </a:extLst>
          </p:cNvPr>
          <p:cNvSpPr txBox="1"/>
          <p:nvPr/>
        </p:nvSpPr>
        <p:spPr>
          <a:xfrm>
            <a:off x="91165" y="3887737"/>
            <a:ext cx="1183850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  </a:t>
            </a: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int k =5; 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x = k;             // good implicit conversion, x gets 5.0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y = k/10;       // poor implicit conversion, y gets 0.0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z = ((float) k)/10; // Explicit conversion </a:t>
            </a:r>
            <a:r>
              <a:rPr lang="en-US" altLang="en-US" sz="2800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by typecasting</a:t>
            </a: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, z gets 0.5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Garamond" panose="02020404030301010803" pitchFamily="18" charset="0"/>
              </a:rPr>
              <a:t>  float z = k/10.0;    // this works too (explicit without typecasting), z gets 0.5</a:t>
            </a:r>
          </a:p>
          <a:p>
            <a:pPr marL="457200" lvl="1" indent="0"/>
            <a:endParaRPr lang="en-GB" sz="3200" dirty="0">
              <a:latin typeface="Garamond" panose="02020404030301010803" pitchFamily="18" charset="0"/>
            </a:endParaRPr>
          </a:p>
          <a:p>
            <a:endParaRPr lang="en-IN" dirty="0"/>
          </a:p>
        </p:txBody>
      </p:sp>
      <p:grpSp>
        <p:nvGrpSpPr>
          <p:cNvPr id="5" name="Group 6">
            <a:extLst>
              <a:ext uri="{FF2B5EF4-FFF2-40B4-BE49-F238E27FC236}">
                <a16:creationId xmlns="" xmlns:a16="http://schemas.microsoft.com/office/drawing/2014/main" id="{57267995-3C95-47F1-8D81-F9AE16B35AAD}"/>
              </a:ext>
            </a:extLst>
          </p:cNvPr>
          <p:cNvGrpSpPr/>
          <p:nvPr/>
        </p:nvGrpSpPr>
        <p:grpSpPr>
          <a:xfrm>
            <a:off x="7467600" y="278973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="" xmlns:a16="http://schemas.microsoft.com/office/drawing/2014/main" id="{2C9B04BF-F042-45AB-A052-25B2D21E5E4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3ACFA84C-1EC5-48E9-A231-11B53A3E475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3D48C833-9CA8-41DB-A3B1-1FAC4456EC4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ECA78E6E-FDAA-4A3A-874A-5B9A58340F06}"/>
              </a:ext>
            </a:extLst>
          </p:cNvPr>
          <p:cNvSpPr/>
          <p:nvPr/>
        </p:nvSpPr>
        <p:spPr>
          <a:xfrm>
            <a:off x="8471530" y="914400"/>
            <a:ext cx="3505200" cy="1057734"/>
          </a:xfrm>
          <a:prstGeom prst="wedgeRectCallout">
            <a:avLst>
              <a:gd name="adj1" fmla="val -62381"/>
              <a:gd name="adj2" fmla="val -527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Also remember: When assigning values, I always compute the RHS first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7E0632-469D-4992-BD10-BFF3737C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3" name="Speech Bubble: Rectangle 12">
            <a:extLst>
              <a:ext uri="{FF2B5EF4-FFF2-40B4-BE49-F238E27FC236}">
                <a16:creationId xmlns="" xmlns:a16="http://schemas.microsoft.com/office/drawing/2014/main" id="{8920F343-9896-4D45-9235-EF8D95D8CACE}"/>
              </a:ext>
            </a:extLst>
          </p:cNvPr>
          <p:cNvSpPr/>
          <p:nvPr/>
        </p:nvSpPr>
        <p:spPr>
          <a:xfrm>
            <a:off x="1905000" y="3121174"/>
            <a:ext cx="2209800" cy="398058"/>
          </a:xfrm>
          <a:prstGeom prst="wedgeRectCallout">
            <a:avLst>
              <a:gd name="adj1" fmla="val 53430"/>
              <a:gd name="adj2" fmla="val -109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 (compiler)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C33F4BA4-2CA9-4709-9F7A-25767AD3DE16}"/>
              </a:ext>
            </a:extLst>
          </p:cNvPr>
          <p:cNvSpPr/>
          <p:nvPr/>
        </p:nvSpPr>
        <p:spPr>
          <a:xfrm>
            <a:off x="5049200" y="3205655"/>
            <a:ext cx="1103638" cy="398058"/>
          </a:xfrm>
          <a:prstGeom prst="wedgeRectCallout">
            <a:avLst>
              <a:gd name="adj1" fmla="val 33758"/>
              <a:gd name="adj2" fmla="val -135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us</a:t>
            </a:r>
          </a:p>
        </p:txBody>
      </p:sp>
    </p:spTree>
    <p:extLst>
      <p:ext uri="{BB962C8B-B14F-4D97-AF65-F5344CB8AC3E}">
        <p14:creationId xmlns="" xmlns:p14="http://schemas.microsoft.com/office/powerpoint/2010/main" val="1593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 animBg="1"/>
      <p:bldP spid="4" grpId="0"/>
      <p:bldP spid="11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Typecasting: An Example Program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CEB59756-81AF-46B8-B7BB-ADD7DA3768A1}"/>
              </a:ext>
            </a:extLst>
          </p:cNvPr>
          <p:cNvSpPr txBox="1">
            <a:spLocks/>
          </p:cNvSpPr>
          <p:nvPr/>
        </p:nvSpPr>
        <p:spPr>
          <a:xfrm>
            <a:off x="685800" y="1676400"/>
            <a:ext cx="4343400" cy="40386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	   int total = 100, marks = 50;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float percentage;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percentage = (marks/total)*100; 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</a:t>
            </a:r>
            <a:r>
              <a:rPr lang="en-GB" dirty="0" err="1">
                <a:latin typeface="Arial Narrow" panose="020B0606020202030204" pitchFamily="34" charset="0"/>
              </a:rPr>
              <a:t>printf</a:t>
            </a:r>
            <a:r>
              <a:rPr lang="en-GB" dirty="0">
                <a:latin typeface="Arial Narrow" panose="020B0606020202030204" pitchFamily="34" charset="0"/>
              </a:rPr>
              <a:t>("%.2f",percentage);</a:t>
            </a:r>
          </a:p>
          <a:p>
            <a:pPr>
              <a:buNone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="" xmlns:a16="http://schemas.microsoft.com/office/drawing/2014/main" id="{8D959766-1A17-48A5-90FE-2046BF6892D1}"/>
              </a:ext>
            </a:extLst>
          </p:cNvPr>
          <p:cNvSpPr txBox="1">
            <a:spLocks/>
          </p:cNvSpPr>
          <p:nvPr/>
        </p:nvSpPr>
        <p:spPr>
          <a:xfrm>
            <a:off x="6553200" y="1718872"/>
            <a:ext cx="4800600" cy="40386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	   int total = 100, marks=50;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float percentage;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percentage = </a:t>
            </a:r>
            <a:r>
              <a:rPr lang="en-GB" dirty="0">
                <a:solidFill>
                  <a:srgbClr val="FF0000"/>
                </a:solidFill>
                <a:latin typeface="Arial Narrow" panose="020B0606020202030204" pitchFamily="34" charset="0"/>
              </a:rPr>
              <a:t>(float)</a:t>
            </a:r>
            <a:r>
              <a:rPr lang="en-GB" dirty="0">
                <a:latin typeface="Arial Narrow" panose="020B0606020202030204" pitchFamily="34" charset="0"/>
              </a:rPr>
              <a:t>marks/total*100; 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</a:t>
            </a:r>
            <a:r>
              <a:rPr lang="en-GB" dirty="0" err="1">
                <a:latin typeface="Arial Narrow" panose="020B0606020202030204" pitchFamily="34" charset="0"/>
              </a:rPr>
              <a:t>printf</a:t>
            </a:r>
            <a:r>
              <a:rPr lang="en-GB" dirty="0">
                <a:latin typeface="Arial Narrow" panose="020B0606020202030204" pitchFamily="34" charset="0"/>
              </a:rPr>
              <a:t>("%.2f",percentage);</a:t>
            </a:r>
          </a:p>
          <a:p>
            <a:pPr>
              <a:buNone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="" xmlns:a16="http://schemas.microsoft.com/office/drawing/2014/main" id="{5003C1F3-643E-4D27-9536-B357290A02EB}"/>
              </a:ext>
            </a:extLst>
          </p:cNvPr>
          <p:cNvGrpSpPr/>
          <p:nvPr/>
        </p:nvGrpSpPr>
        <p:grpSpPr>
          <a:xfrm>
            <a:off x="2255477" y="4953000"/>
            <a:ext cx="1406551" cy="609600"/>
            <a:chOff x="3286682" y="2292350"/>
            <a:chExt cx="1858617" cy="904461"/>
          </a:xfrm>
        </p:grpSpPr>
        <p:sp>
          <p:nvSpPr>
            <p:cNvPr id="18" name="Rounded Rectangle 10">
              <a:extLst>
                <a:ext uri="{FF2B5EF4-FFF2-40B4-BE49-F238E27FC236}">
                  <a16:creationId xmlns="" xmlns:a16="http://schemas.microsoft.com/office/drawing/2014/main" id="{C102AE48-B9B2-4D17-BFE0-9934896035B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66B8B48-492E-40BC-8D89-C7471451916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C73B5DC-CC95-4F3E-89A1-B56312EF547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4A53E4C7-F632-43FE-82A9-F9BA79FD33EA}"/>
              </a:ext>
            </a:extLst>
          </p:cNvPr>
          <p:cNvSpPr/>
          <p:nvPr/>
        </p:nvSpPr>
        <p:spPr>
          <a:xfrm>
            <a:off x="3904483" y="4801503"/>
            <a:ext cx="819918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0.00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3371B30D-D9B8-43BD-A24C-C7F0065D23D2}"/>
              </a:ext>
            </a:extLst>
          </p:cNvPr>
          <p:cNvGrpSpPr/>
          <p:nvPr/>
        </p:nvGrpSpPr>
        <p:grpSpPr>
          <a:xfrm>
            <a:off x="8610600" y="4953000"/>
            <a:ext cx="1406551" cy="609600"/>
            <a:chOff x="3286682" y="2292350"/>
            <a:chExt cx="1858617" cy="904461"/>
          </a:xfrm>
        </p:grpSpPr>
        <p:sp>
          <p:nvSpPr>
            <p:cNvPr id="23" name="Rounded Rectangle 10">
              <a:extLst>
                <a:ext uri="{FF2B5EF4-FFF2-40B4-BE49-F238E27FC236}">
                  <a16:creationId xmlns="" xmlns:a16="http://schemas.microsoft.com/office/drawing/2014/main" id="{C4EDCB2D-0B79-4284-A458-2CD9DCF23AD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E7071DC-55DC-44BD-950F-D6AE575D8C9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C3F2EF8E-0715-44A2-9A08-3A3A2902F25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Speech Bubble: Rectangle 25">
            <a:extLst>
              <a:ext uri="{FF2B5EF4-FFF2-40B4-BE49-F238E27FC236}">
                <a16:creationId xmlns="" xmlns:a16="http://schemas.microsoft.com/office/drawing/2014/main" id="{3A0BB18B-2606-4585-A811-39F54B1C6DA4}"/>
              </a:ext>
            </a:extLst>
          </p:cNvPr>
          <p:cNvSpPr/>
          <p:nvPr/>
        </p:nvSpPr>
        <p:spPr>
          <a:xfrm>
            <a:off x="10259606" y="4801503"/>
            <a:ext cx="941794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50.00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49C4492D-8503-4DE0-9212-047092C91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965" y="5257799"/>
            <a:ext cx="1392870" cy="13928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BC78A358-E76C-48E6-8C8E-1A1F1816C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42" y="5260297"/>
            <a:ext cx="1223902" cy="1223902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="" xmlns:a16="http://schemas.microsoft.com/office/drawing/2014/main" id="{4C0DCE2D-6E9F-4DBD-AE00-48CEA7750332}"/>
              </a:ext>
            </a:extLst>
          </p:cNvPr>
          <p:cNvSpPr/>
          <p:nvPr/>
        </p:nvSpPr>
        <p:spPr>
          <a:xfrm>
            <a:off x="9906000" y="1905000"/>
            <a:ext cx="2133600" cy="1650169"/>
          </a:xfrm>
          <a:prstGeom prst="wedgeRectCallout">
            <a:avLst>
              <a:gd name="adj1" fmla="val -51176"/>
              <a:gd name="adj2" fmla="val 612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Typecasting makes it 50.0/100 which equals 0.5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="" xmlns:a16="http://schemas.microsoft.com/office/drawing/2014/main" id="{35F84FF2-CA49-46C7-8BC1-875F3574D3A9}"/>
              </a:ext>
            </a:extLst>
          </p:cNvPr>
          <p:cNvGrpSpPr/>
          <p:nvPr/>
        </p:nvGrpSpPr>
        <p:grpSpPr>
          <a:xfrm>
            <a:off x="5029200" y="4114800"/>
            <a:ext cx="1406551" cy="609600"/>
            <a:chOff x="3286682" y="2292350"/>
            <a:chExt cx="1858617" cy="904461"/>
          </a:xfrm>
        </p:grpSpPr>
        <p:sp>
          <p:nvSpPr>
            <p:cNvPr id="31" name="Rounded Rectangle 10">
              <a:extLst>
                <a:ext uri="{FF2B5EF4-FFF2-40B4-BE49-F238E27FC236}">
                  <a16:creationId xmlns="" xmlns:a16="http://schemas.microsoft.com/office/drawing/2014/main" id="{95AEB853-5FDE-4AD2-AC0A-CFCB2977F6F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DEB8776E-CBC5-41EC-8AE6-1CD49D7FB662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0F64A9E8-D59A-4071-8144-A1E66C75510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8" name="Speech Bubble: Rectangle 37">
            <a:extLst>
              <a:ext uri="{FF2B5EF4-FFF2-40B4-BE49-F238E27FC236}">
                <a16:creationId xmlns="" xmlns:a16="http://schemas.microsoft.com/office/drawing/2014/main" id="{7BA8D1AC-C68B-4F57-8007-BBF9466DE181}"/>
              </a:ext>
            </a:extLst>
          </p:cNvPr>
          <p:cNvSpPr/>
          <p:nvPr/>
        </p:nvSpPr>
        <p:spPr>
          <a:xfrm>
            <a:off x="4171532" y="2522356"/>
            <a:ext cx="2601967" cy="1108447"/>
          </a:xfrm>
          <a:prstGeom prst="wedgeRectCallout">
            <a:avLst>
              <a:gd name="adj1" fmla="val 11660"/>
              <a:gd name="adj2" fmla="val 839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Several other ways also possible, e.g., proper bracketing.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="" xmlns:a16="http://schemas.microsoft.com/office/drawing/2014/main" id="{C8A351C8-FCD2-4A16-9806-BB1EA7A81251}"/>
              </a:ext>
            </a:extLst>
          </p:cNvPr>
          <p:cNvSpPr/>
          <p:nvPr/>
        </p:nvSpPr>
        <p:spPr>
          <a:xfrm>
            <a:off x="4369689" y="1143000"/>
            <a:ext cx="2471674" cy="990600"/>
          </a:xfrm>
          <a:prstGeom prst="wedgeRectCallout">
            <a:avLst>
              <a:gd name="adj1" fmla="val -8032"/>
              <a:gd name="adj2" fmla="val 972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Also, typecasting just one variable on RHS is enough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9BB8CE3-BF59-4403-931B-3DD8AC7ABBBF}"/>
              </a:ext>
            </a:extLst>
          </p:cNvPr>
          <p:cNvSpPr/>
          <p:nvPr/>
        </p:nvSpPr>
        <p:spPr>
          <a:xfrm>
            <a:off x="2667000" y="3657600"/>
            <a:ext cx="1406551" cy="37470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peech Bubble: Rectangle 40">
            <a:extLst>
              <a:ext uri="{FF2B5EF4-FFF2-40B4-BE49-F238E27FC236}">
                <a16:creationId xmlns="" xmlns:a16="http://schemas.microsoft.com/office/drawing/2014/main" id="{F59489A7-073B-4D11-9113-75D3F905FB73}"/>
              </a:ext>
            </a:extLst>
          </p:cNvPr>
          <p:cNvSpPr/>
          <p:nvPr/>
        </p:nvSpPr>
        <p:spPr>
          <a:xfrm>
            <a:off x="3062384" y="3170120"/>
            <a:ext cx="1011167" cy="374704"/>
          </a:xfrm>
          <a:prstGeom prst="wedgeRectCallout">
            <a:avLst>
              <a:gd name="adj1" fmla="val -24539"/>
              <a:gd name="adj2" fmla="val 865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Equals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C0BF807-CDFA-4051-8579-4CC5439B339F}"/>
              </a:ext>
            </a:extLst>
          </p:cNvPr>
          <p:cNvSpPr/>
          <p:nvPr/>
        </p:nvSpPr>
        <p:spPr>
          <a:xfrm>
            <a:off x="8576827" y="3695622"/>
            <a:ext cx="1862573" cy="374704"/>
          </a:xfrm>
          <a:prstGeom prst="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 Number Placeholder 42">
            <a:extLst>
              <a:ext uri="{FF2B5EF4-FFF2-40B4-BE49-F238E27FC236}">
                <a16:creationId xmlns="" xmlns:a16="http://schemas.microsoft.com/office/drawing/2014/main" id="{F6018D1C-1CD9-4DF2-ADC9-E0E36DEE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4" name="Speech Bubble: Rectangle 43">
            <a:extLst>
              <a:ext uri="{FF2B5EF4-FFF2-40B4-BE49-F238E27FC236}">
                <a16:creationId xmlns="" xmlns:a16="http://schemas.microsoft.com/office/drawing/2014/main" id="{DEBD02D3-B937-464C-9EF5-CF949041C6F1}"/>
              </a:ext>
            </a:extLst>
          </p:cNvPr>
          <p:cNvSpPr/>
          <p:nvPr/>
        </p:nvSpPr>
        <p:spPr>
          <a:xfrm>
            <a:off x="7741944" y="998231"/>
            <a:ext cx="3720187" cy="661793"/>
          </a:xfrm>
          <a:prstGeom prst="wedgeRectCallout">
            <a:avLst>
              <a:gd name="adj1" fmla="val -78933"/>
              <a:gd name="adj2" fmla="val 61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But be careful about </a:t>
            </a:r>
            <a:r>
              <a:rPr lang="en-IN" sz="2400" dirty="0">
                <a:solidFill>
                  <a:srgbClr val="FF0000"/>
                </a:solidFill>
              </a:rPr>
              <a:t>which one</a:t>
            </a:r>
            <a:r>
              <a:rPr lang="en-IN" sz="2400" dirty="0">
                <a:solidFill>
                  <a:schemeClr val="tx1"/>
                </a:solidFill>
              </a:rPr>
              <a:t> you are typecasting </a:t>
            </a:r>
          </a:p>
        </p:txBody>
      </p:sp>
    </p:spTree>
    <p:extLst>
      <p:ext uri="{BB962C8B-B14F-4D97-AF65-F5344CB8AC3E}">
        <p14:creationId xmlns="" xmlns:p14="http://schemas.microsoft.com/office/powerpoint/2010/main" val="25209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6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Typecasting is Nice. But Take Care..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="" xmlns:a16="http://schemas.microsoft.com/office/drawing/2014/main" id="{861E5790-A666-4D45-A699-D8FBB13288DA}"/>
              </a:ext>
            </a:extLst>
          </p:cNvPr>
          <p:cNvSpPr txBox="1">
            <a:spLocks/>
          </p:cNvSpPr>
          <p:nvPr/>
        </p:nvSpPr>
        <p:spPr>
          <a:xfrm>
            <a:off x="665813" y="1295400"/>
            <a:ext cx="4953000" cy="33528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float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x;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 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x = 5.67;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y = (int) x; // typecast (convert) float to 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="" xmlns:a16="http://schemas.microsoft.com/office/drawing/2014/main" id="{B1C3CE13-34ED-4654-862C-FD73908D525A}"/>
              </a:ext>
            </a:extLst>
          </p:cNvPr>
          <p:cNvSpPr txBox="1">
            <a:spLocks/>
          </p:cNvSpPr>
          <p:nvPr/>
        </p:nvSpPr>
        <p:spPr>
          <a:xfrm>
            <a:off x="6511977" y="1295400"/>
            <a:ext cx="4953000" cy="33528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float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x;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 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x = 1.0e50; // 10^50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y = (int) x; // typecast (convert) float to 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="" xmlns:a16="http://schemas.microsoft.com/office/drawing/2014/main" id="{AC513365-667E-4EFF-A19C-B1C67D681C98}"/>
              </a:ext>
            </a:extLst>
          </p:cNvPr>
          <p:cNvGrpSpPr/>
          <p:nvPr/>
        </p:nvGrpSpPr>
        <p:grpSpPr>
          <a:xfrm>
            <a:off x="2570813" y="3886200"/>
            <a:ext cx="1406551" cy="609600"/>
            <a:chOff x="3286682" y="2292350"/>
            <a:chExt cx="1858617" cy="904461"/>
          </a:xfrm>
        </p:grpSpPr>
        <p:sp>
          <p:nvSpPr>
            <p:cNvPr id="40" name="Rounded Rectangle 10">
              <a:extLst>
                <a:ext uri="{FF2B5EF4-FFF2-40B4-BE49-F238E27FC236}">
                  <a16:creationId xmlns="" xmlns:a16="http://schemas.microsoft.com/office/drawing/2014/main" id="{5E011EF2-FAD1-4D8D-BD7C-5A22BA15234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656BA809-1337-428D-8FAE-50B1AC7AFFC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6F7F5E1B-306E-497E-9172-EBCD9501D81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3" name="Speech Bubble: Rectangle 42">
            <a:extLst>
              <a:ext uri="{FF2B5EF4-FFF2-40B4-BE49-F238E27FC236}">
                <a16:creationId xmlns="" xmlns:a16="http://schemas.microsoft.com/office/drawing/2014/main" id="{3EDBB62E-AE7A-4D73-A666-D48293089AE7}"/>
              </a:ext>
            </a:extLst>
          </p:cNvPr>
          <p:cNvSpPr/>
          <p:nvPr/>
        </p:nvSpPr>
        <p:spPr>
          <a:xfrm>
            <a:off x="4219819" y="3734703"/>
            <a:ext cx="819918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6" name="Group 43">
            <a:extLst>
              <a:ext uri="{FF2B5EF4-FFF2-40B4-BE49-F238E27FC236}">
                <a16:creationId xmlns="" xmlns:a16="http://schemas.microsoft.com/office/drawing/2014/main" id="{7CBAF71C-3C3D-4522-95C2-BCF7ECEF418D}"/>
              </a:ext>
            </a:extLst>
          </p:cNvPr>
          <p:cNvGrpSpPr/>
          <p:nvPr/>
        </p:nvGrpSpPr>
        <p:grpSpPr>
          <a:xfrm>
            <a:off x="8285813" y="3856923"/>
            <a:ext cx="1406551" cy="609600"/>
            <a:chOff x="3286682" y="2292350"/>
            <a:chExt cx="1858617" cy="904461"/>
          </a:xfrm>
        </p:grpSpPr>
        <p:sp>
          <p:nvSpPr>
            <p:cNvPr id="45" name="Rounded Rectangle 10">
              <a:extLst>
                <a:ext uri="{FF2B5EF4-FFF2-40B4-BE49-F238E27FC236}">
                  <a16:creationId xmlns="" xmlns:a16="http://schemas.microsoft.com/office/drawing/2014/main" id="{8BFBB7EB-D966-4AEB-AF69-71E311B131A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71ED808F-DD05-4CB3-B691-A5AAA000152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835D8860-7343-4B3A-96CD-782B07A2DD1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8" name="Speech Bubble: Rectangle 47">
            <a:extLst>
              <a:ext uri="{FF2B5EF4-FFF2-40B4-BE49-F238E27FC236}">
                <a16:creationId xmlns="" xmlns:a16="http://schemas.microsoft.com/office/drawing/2014/main" id="{8BECAC47-7934-4217-82DF-56C334580EF1}"/>
              </a:ext>
            </a:extLst>
          </p:cNvPr>
          <p:cNvSpPr/>
          <p:nvPr/>
        </p:nvSpPr>
        <p:spPr>
          <a:xfrm>
            <a:off x="9934819" y="3588002"/>
            <a:ext cx="1856194" cy="409374"/>
          </a:xfrm>
          <a:prstGeom prst="wedgeRectCallout">
            <a:avLst>
              <a:gd name="adj1" fmla="val -59834"/>
              <a:gd name="adj2" fmla="val 971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-2147483648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436F1835-D8B4-4116-A00C-AA0AD7492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816" y="4466523"/>
            <a:ext cx="1223902" cy="1223902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="" xmlns:a16="http://schemas.microsoft.com/office/drawing/2014/main" id="{FAD82653-07C4-4751-A1F8-ED6A63B19FB8}"/>
              </a:ext>
            </a:extLst>
          </p:cNvPr>
          <p:cNvSpPr/>
          <p:nvPr/>
        </p:nvSpPr>
        <p:spPr>
          <a:xfrm>
            <a:off x="9193941" y="5079642"/>
            <a:ext cx="1855059" cy="1270715"/>
          </a:xfrm>
          <a:prstGeom prst="wedgeRectCallout">
            <a:avLst>
              <a:gd name="adj1" fmla="val 69226"/>
              <a:gd name="adj2" fmla="val -39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Are you kidding?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Unexpected!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="" xmlns:a16="http://schemas.microsoft.com/office/drawing/2014/main" id="{7A3C85C4-DC2E-4CE9-87DF-67F4A95A8EFF}"/>
              </a:ext>
            </a:extLst>
          </p:cNvPr>
          <p:cNvSpPr/>
          <p:nvPr/>
        </p:nvSpPr>
        <p:spPr>
          <a:xfrm>
            <a:off x="5695013" y="4800600"/>
            <a:ext cx="3352800" cy="1223902"/>
          </a:xfrm>
          <a:prstGeom prst="wedgeRectCallout">
            <a:avLst>
              <a:gd name="adj1" fmla="val 41269"/>
              <a:gd name="adj2" fmla="val -72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No. </a:t>
            </a:r>
            <a:r>
              <a:rPr lang="en-I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1.0e50 is </a:t>
            </a:r>
            <a:r>
              <a:rPr lang="en-IN" sz="2400" dirty="0">
                <a:solidFill>
                  <a:schemeClr val="tx1"/>
                </a:solidFill>
              </a:rPr>
              <a:t>too big to be cast as an int (or even long – try yourself)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C2C41B7-191E-4015-BD97-30FD923140D2}"/>
              </a:ext>
            </a:extLst>
          </p:cNvPr>
          <p:cNvSpPr/>
          <p:nvPr/>
        </p:nvSpPr>
        <p:spPr>
          <a:xfrm>
            <a:off x="533400" y="5029200"/>
            <a:ext cx="44196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Reverse typecasting </a:t>
            </a:r>
            <a:r>
              <a:rPr lang="en-IN" dirty="0"/>
              <a:t>error can happen too: Sometimes converting a </a:t>
            </a:r>
            <a:r>
              <a:rPr lang="en-IN" dirty="0">
                <a:solidFill>
                  <a:srgbClr val="FFFF00"/>
                </a:solidFill>
              </a:rPr>
              <a:t>smaller data type </a:t>
            </a:r>
            <a:r>
              <a:rPr lang="en-IN" dirty="0">
                <a:solidFill>
                  <a:schemeClr val="bg1"/>
                </a:solidFill>
              </a:rPr>
              <a:t>(say int) </a:t>
            </a:r>
            <a:r>
              <a:rPr lang="en-IN" dirty="0">
                <a:solidFill>
                  <a:srgbClr val="FFFF00"/>
                </a:solidFill>
              </a:rPr>
              <a:t>to larger data type </a:t>
            </a:r>
            <a:r>
              <a:rPr lang="en-IN" dirty="0"/>
              <a:t>(say float) can also give unexpected results (more on this </a:t>
            </a:r>
            <a:r>
              <a:rPr lang="en-IN" dirty="0">
                <a:solidFill>
                  <a:srgbClr val="FFFF00"/>
                </a:solidFill>
              </a:rPr>
              <a:t>later in the semester</a:t>
            </a:r>
            <a:r>
              <a:rPr lang="en-IN" dirty="0"/>
              <a:t>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83B87623-773C-4D3A-84B7-137091C9F5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61" y="2111426"/>
            <a:ext cx="1392870" cy="1392870"/>
          </a:xfrm>
          <a:prstGeom prst="rect">
            <a:avLst/>
          </a:prstGeom>
        </p:spPr>
      </p:pic>
      <p:sp>
        <p:nvSpPr>
          <p:cNvPr id="58" name="Speech Bubble: Rectangle 57">
            <a:extLst>
              <a:ext uri="{FF2B5EF4-FFF2-40B4-BE49-F238E27FC236}">
                <a16:creationId xmlns="" xmlns:a16="http://schemas.microsoft.com/office/drawing/2014/main" id="{D57C0C1C-F38E-4901-819A-BB9CFC1C3D61}"/>
              </a:ext>
            </a:extLst>
          </p:cNvPr>
          <p:cNvSpPr/>
          <p:nvPr/>
        </p:nvSpPr>
        <p:spPr>
          <a:xfrm>
            <a:off x="3191897" y="1382587"/>
            <a:ext cx="1761103" cy="661115"/>
          </a:xfrm>
          <a:prstGeom prst="wedgeRectCallout">
            <a:avLst>
              <a:gd name="adj1" fmla="val 37739"/>
              <a:gd name="adj2" fmla="val 1668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Expected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D07853-3922-4678-9530-7478F18C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298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0" grpId="0" animBg="1"/>
      <p:bldP spid="56" grpId="0" animBg="1"/>
      <p:bldP spid="3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does scanf work ?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="" xmlns:a16="http://schemas.microsoft.com/office/drawing/2014/main" id="{2FA0806B-3A3D-4739-9BB3-7DC63E9A9715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Be a bit careful since Mr C is a bit careless in this matter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He treats all whitespace characters the same when integers are being input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scanf will never print anything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Use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 to print and scanf to read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Try out what happens with the following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A79B81B-E94B-4F37-809D-1E92482F21B8}"/>
              </a:ext>
            </a:extLst>
          </p:cNvPr>
          <p:cNvSpPr/>
          <p:nvPr/>
        </p:nvSpPr>
        <p:spPr>
          <a:xfrm>
            <a:off x="363064" y="3052228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scanf(“Hello %d”,&amp;a);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="" xmlns:a16="http://schemas.microsoft.com/office/drawing/2014/main" id="{8B4445B3-4784-4022-A88D-1B5A24AE0A3E}"/>
              </a:ext>
            </a:extLst>
          </p:cNvPr>
          <p:cNvGrpSpPr/>
          <p:nvPr/>
        </p:nvGrpSpPr>
        <p:grpSpPr>
          <a:xfrm>
            <a:off x="6531469" y="2216875"/>
            <a:ext cx="1858617" cy="904461"/>
            <a:chOff x="3286682" y="2292350"/>
            <a:chExt cx="1858617" cy="904461"/>
          </a:xfrm>
        </p:grpSpPr>
        <p:sp>
          <p:nvSpPr>
            <p:cNvPr id="26" name="Rounded Rectangle 11">
              <a:extLst>
                <a:ext uri="{FF2B5EF4-FFF2-40B4-BE49-F238E27FC236}">
                  <a16:creationId xmlns="" xmlns:a16="http://schemas.microsoft.com/office/drawing/2014/main" id="{C5364B73-011C-4CF7-BD9F-9C68DB5F496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344AAA9D-E9E3-4E11-9769-6FE547403F7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7C49A15A-505A-4503-B567-96E9BB1C0D0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Rectangular Callout 14">
            <a:extLst>
              <a:ext uri="{FF2B5EF4-FFF2-40B4-BE49-F238E27FC236}">
                <a16:creationId xmlns="" xmlns:a16="http://schemas.microsoft.com/office/drawing/2014/main" id="{05284C91-1F70-45F2-A994-016A3E40CFF9}"/>
              </a:ext>
            </a:extLst>
          </p:cNvPr>
          <p:cNvSpPr/>
          <p:nvPr/>
        </p:nvSpPr>
        <p:spPr>
          <a:xfrm>
            <a:off x="8663964" y="2216875"/>
            <a:ext cx="3463596" cy="2265673"/>
          </a:xfrm>
          <a:prstGeom prst="wedgeRectCallout">
            <a:avLst>
              <a:gd name="adj1" fmla="val -60498"/>
              <a:gd name="adj2" fmla="val -2553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Hmm … you are going to write the English word Hello followed by space followed by an integer. I will store the value of that integer in 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F6D06C2D-A566-44BB-83AC-0F2662AC44C8}"/>
              </a:ext>
            </a:extLst>
          </p:cNvPr>
          <p:cNvSpPr/>
          <p:nvPr/>
        </p:nvSpPr>
        <p:spPr>
          <a:xfrm>
            <a:off x="363064" y="5377552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scanf(“%d,%d”,&amp;a,&amp;b);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D347C83-BD4D-4AEB-BCF8-1AA039D13048}"/>
              </a:ext>
            </a:extLst>
          </p:cNvPr>
          <p:cNvSpPr/>
          <p:nvPr/>
        </p:nvSpPr>
        <p:spPr>
          <a:xfrm>
            <a:off x="363064" y="6047809"/>
            <a:ext cx="5152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scanf(“%d\n%d”,&amp;a,&amp;b);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AE86966-4912-495D-9727-F28DE3C7A0C3}"/>
              </a:ext>
            </a:extLst>
          </p:cNvPr>
          <p:cNvSpPr/>
          <p:nvPr/>
        </p:nvSpPr>
        <p:spPr>
          <a:xfrm>
            <a:off x="5625147" y="6069899"/>
            <a:ext cx="5022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scanf(“%d\t%d”,&amp;a,&amp;b);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B14ECFD-42B9-411D-B9B6-95A0191FE595}"/>
              </a:ext>
            </a:extLst>
          </p:cNvPr>
          <p:cNvSpPr/>
          <p:nvPr/>
        </p:nvSpPr>
        <p:spPr>
          <a:xfrm>
            <a:off x="5625147" y="5377551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scanf(“\“%d%d\“”,&amp;a,&amp;b);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91BDF0-3CCA-4ED4-823A-5F23B9D4BDC1}"/>
              </a:ext>
            </a:extLst>
          </p:cNvPr>
          <p:cNvSpPr/>
          <p:nvPr/>
        </p:nvSpPr>
        <p:spPr>
          <a:xfrm>
            <a:off x="363064" y="4727377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 %d”,&amp;a,&amp;b);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F71B9E9-433D-4525-B1B6-067DC00150E5}"/>
              </a:ext>
            </a:extLst>
          </p:cNvPr>
          <p:cNvSpPr/>
          <p:nvPr/>
        </p:nvSpPr>
        <p:spPr>
          <a:xfrm>
            <a:off x="5625147" y="4727377"/>
            <a:ext cx="5820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scanf(“%dHello%d”,&amp;a,&amp;b);</a:t>
            </a:r>
          </a:p>
        </p:txBody>
      </p:sp>
      <p:sp>
        <p:nvSpPr>
          <p:cNvPr id="46" name="Rectangular Callout 21">
            <a:extLst>
              <a:ext uri="{FF2B5EF4-FFF2-40B4-BE49-F238E27FC236}">
                <a16:creationId xmlns="" xmlns:a16="http://schemas.microsoft.com/office/drawing/2014/main" id="{76195DCE-3E8D-4CFD-827D-502EBE72B49F}"/>
              </a:ext>
            </a:extLst>
          </p:cNvPr>
          <p:cNvSpPr/>
          <p:nvPr/>
        </p:nvSpPr>
        <p:spPr>
          <a:xfrm>
            <a:off x="1815260" y="1600821"/>
            <a:ext cx="3763678" cy="1615500"/>
          </a:xfrm>
          <a:prstGeom prst="wedgeRectCallout">
            <a:avLst>
              <a:gd name="adj1" fmla="val 80520"/>
              <a:gd name="adj2" fmla="val 153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My advice to you is to take input one at a time in the beginning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Wingdings" panose="05000000000000000000" pitchFamily="2" charset="2"/>
              </a:rPr>
              <a:t> Try out acrobatics in free 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8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/>
      <p:bldP spid="29" grpId="0" animBg="1"/>
      <p:bldP spid="30" grpId="0"/>
      <p:bldP spid="31" grpId="0"/>
      <p:bldP spid="32" grpId="0"/>
      <p:bldP spid="43" grpId="0"/>
      <p:bldP spid="44" grpId="0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Commenting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="" xmlns:a16="http://schemas.microsoft.com/office/drawing/2014/main" id="{26DE1EA5-AFC4-497C-9D10-C447F22C4C71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Very important programming practice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3" name="Content Placeholder 10">
            <a:extLst>
              <a:ext uri="{FF2B5EF4-FFF2-40B4-BE49-F238E27FC236}">
                <a16:creationId xmlns="" xmlns:a16="http://schemas.microsoft.com/office/drawing/2014/main" id="{BD309DF3-D476-4795-9779-F736D27F74BB}"/>
              </a:ext>
            </a:extLst>
          </p:cNvPr>
          <p:cNvSpPr txBox="1">
            <a:spLocks/>
          </p:cNvSpPr>
          <p:nvPr/>
        </p:nvSpPr>
        <p:spPr>
          <a:xfrm>
            <a:off x="42047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Assign them values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Content Placeholder 10">
            <a:extLst>
              <a:ext uri="{FF2B5EF4-FFF2-40B4-BE49-F238E27FC236}">
                <a16:creationId xmlns="" xmlns:a16="http://schemas.microsoft.com/office/drawing/2014/main" id="{011409C8-1F54-422F-9FD5-FFDBE6395B5F}"/>
              </a:ext>
            </a:extLst>
          </p:cNvPr>
          <p:cNvSpPr txBox="1">
            <a:spLocks/>
          </p:cNvSpPr>
          <p:nvPr/>
        </p:nvSpPr>
        <p:spPr>
          <a:xfrm>
            <a:off x="4243672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/*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/*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/* Assign them values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Content Placeholder 10">
            <a:extLst>
              <a:ext uri="{FF2B5EF4-FFF2-40B4-BE49-F238E27FC236}">
                <a16:creationId xmlns="" xmlns:a16="http://schemas.microsoft.com/office/drawing/2014/main" id="{21A17376-87B2-4F9A-BD80-A64722058605}"/>
              </a:ext>
            </a:extLst>
          </p:cNvPr>
          <p:cNvSpPr txBox="1">
            <a:spLocks/>
          </p:cNvSpPr>
          <p:nvPr/>
        </p:nvSpPr>
        <p:spPr>
          <a:xfrm>
            <a:off x="803048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/* Assign them values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0436B0F8-A847-4936-B33C-75E452368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6" y="4843453"/>
            <a:ext cx="2014547" cy="2014547"/>
          </a:xfrm>
          <a:prstGeom prst="rect">
            <a:avLst/>
          </a:prstGeom>
        </p:spPr>
      </p:pic>
      <p:sp>
        <p:nvSpPr>
          <p:cNvPr id="47" name="Rectangular Callout 12">
            <a:extLst>
              <a:ext uri="{FF2B5EF4-FFF2-40B4-BE49-F238E27FC236}">
                <a16:creationId xmlns="" xmlns:a16="http://schemas.microsoft.com/office/drawing/2014/main" id="{2C809AFB-DAF2-4CAD-83C8-1D05A099FB71}"/>
              </a:ext>
            </a:extLst>
          </p:cNvPr>
          <p:cNvSpPr/>
          <p:nvPr/>
        </p:nvSpPr>
        <p:spPr>
          <a:xfrm>
            <a:off x="1899298" y="3864005"/>
            <a:ext cx="2781247" cy="1137176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I can mix and match?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C610ABA7-A696-434E-9F1C-224E085A6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982" y="4843454"/>
            <a:ext cx="2046422" cy="2046422"/>
          </a:xfrm>
          <a:prstGeom prst="rect">
            <a:avLst/>
          </a:prstGeom>
        </p:spPr>
      </p:pic>
      <p:sp>
        <p:nvSpPr>
          <p:cNvPr id="49" name="Rectangular Callout 14">
            <a:extLst>
              <a:ext uri="{FF2B5EF4-FFF2-40B4-BE49-F238E27FC236}">
                <a16:creationId xmlns="" xmlns:a16="http://schemas.microsoft.com/office/drawing/2014/main" id="{A1645EBF-7C51-49CA-9636-E8CE9EF2C90A}"/>
              </a:ext>
            </a:extLst>
          </p:cNvPr>
          <p:cNvSpPr/>
          <p:nvPr/>
        </p:nvSpPr>
        <p:spPr>
          <a:xfrm>
            <a:off x="5171810" y="3625051"/>
            <a:ext cx="4094109" cy="1376130"/>
          </a:xfrm>
          <a:prstGeom prst="wedgeRectCallout">
            <a:avLst>
              <a:gd name="adj1" fmla="val 75152"/>
              <a:gd name="adj2" fmla="val 741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In fact /* */ is used to comment several lines at once – shortcut!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ular Callout 15">
            <a:extLst>
              <a:ext uri="{FF2B5EF4-FFF2-40B4-BE49-F238E27FC236}">
                <a16:creationId xmlns="" xmlns:a16="http://schemas.microsoft.com/office/drawing/2014/main" id="{3CAAE020-7175-4954-BDD8-14A2EAA38F8E}"/>
              </a:ext>
            </a:extLst>
          </p:cNvPr>
          <p:cNvSpPr/>
          <p:nvPr/>
        </p:nvSpPr>
        <p:spPr>
          <a:xfrm>
            <a:off x="5171810" y="5198553"/>
            <a:ext cx="4094109" cy="1376130"/>
          </a:xfrm>
          <a:prstGeom prst="wedgeRectCallout">
            <a:avLst>
              <a:gd name="adj1" fmla="val 75880"/>
              <a:gd name="adj2" fmla="val -603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be a bit careful. Some compilers don’t understand // comments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3CD05F-01DC-4C4E-B1F9-BF2C1372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321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More on Comments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EDBA5B32-F112-4A90-ADB3-FD9885109CCD}"/>
              </a:ext>
            </a:extLst>
          </p:cNvPr>
          <p:cNvSpPr txBox="1">
            <a:spLocks/>
          </p:cNvSpPr>
          <p:nvPr/>
        </p:nvSpPr>
        <p:spPr>
          <a:xfrm>
            <a:off x="253353" y="1111624"/>
            <a:ext cx="7330203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 comments to describe why you defined each variable and what each step of your code is doing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You will thank yourself for doing this when you are looking at your own code before the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end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exams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Your team members in your company/research group will also thank you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Multiline comments very handy. No need to write // on every line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012BEA11-9A48-4975-B3CC-0A221FAC20EB}"/>
              </a:ext>
            </a:extLst>
          </p:cNvPr>
          <p:cNvSpPr txBox="1">
            <a:spLocks/>
          </p:cNvSpPr>
          <p:nvPr/>
        </p:nvSpPr>
        <p:spPr>
          <a:xfrm>
            <a:off x="7732643" y="1111623"/>
            <a:ext cx="4121039" cy="5300823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/* Assign them values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so that I can add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them later on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E9D73C2-A800-4ECA-90AB-85380FB17C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4246" y="1014764"/>
            <a:ext cx="4157832" cy="5407621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58F2D83-4223-4202-BD48-829A730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5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Problem-Solving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EB5BE9-8DA2-4E68-A332-3CE41A8B7D72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Comments can be also used to identify where is error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 C will tell you (compile) where he thinks the error is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Commenting out lines can also help identify the error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="" xmlns:a16="http://schemas.microsoft.com/office/drawing/2014/main" id="{0DA1EDBF-CA41-42E8-B90A-B2BBE3ADAE3B}"/>
              </a:ext>
            </a:extLst>
          </p:cNvPr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="" xmlns:a16="http://schemas.microsoft.com/office/drawing/2014/main" id="{DDB48C90-6B3C-497D-A85F-7CCEB34104BB}"/>
              </a:ext>
            </a:extLst>
          </p:cNvPr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b,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="" xmlns:a16="http://schemas.microsoft.com/office/drawing/2014/main" id="{52BB3A90-D94D-4773-9EBB-527E7D8ACF37}"/>
              </a:ext>
            </a:extLst>
          </p:cNvPr>
          <p:cNvSpPr txBox="1">
            <a:spLocks/>
          </p:cNvSpPr>
          <p:nvPr/>
        </p:nvSpPr>
        <p:spPr>
          <a:xfrm>
            <a:off x="4207277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="" xmlns:a16="http://schemas.microsoft.com/office/drawing/2014/main" id="{8BC22248-3293-4D1E-89BF-918220E0D13D}"/>
              </a:ext>
            </a:extLst>
          </p:cNvPr>
          <p:cNvGrpSpPr/>
          <p:nvPr/>
        </p:nvGrpSpPr>
        <p:grpSpPr>
          <a:xfrm>
            <a:off x="253353" y="2187057"/>
            <a:ext cx="1858617" cy="904461"/>
            <a:chOff x="3286682" y="2292350"/>
            <a:chExt cx="1858617" cy="904461"/>
          </a:xfrm>
        </p:grpSpPr>
        <p:sp>
          <p:nvSpPr>
            <p:cNvPr id="11" name="Rounded Rectangle 8">
              <a:extLst>
                <a:ext uri="{FF2B5EF4-FFF2-40B4-BE49-F238E27FC236}">
                  <a16:creationId xmlns="" xmlns:a16="http://schemas.microsoft.com/office/drawing/2014/main" id="{47A02C92-D996-405B-877F-199812CA670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4FEC923F-2CDA-4C3F-B425-61263F6A167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FAAD4DF-2317-47A5-B3A4-74816798E45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4" name="Rectangular Callout 11">
            <a:extLst>
              <a:ext uri="{FF2B5EF4-FFF2-40B4-BE49-F238E27FC236}">
                <a16:creationId xmlns="" xmlns:a16="http://schemas.microsoft.com/office/drawing/2014/main" id="{5BD74D76-F67C-4BE2-B486-37B83CF113D0}"/>
              </a:ext>
            </a:extLst>
          </p:cNvPr>
          <p:cNvSpPr/>
          <p:nvPr/>
        </p:nvSpPr>
        <p:spPr>
          <a:xfrm>
            <a:off x="284227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F03B5E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2C4CB926-C6BA-4D9C-9478-560C8D277966}"/>
              </a:ext>
            </a:extLst>
          </p:cNvPr>
          <p:cNvGrpSpPr/>
          <p:nvPr/>
        </p:nvGrpSpPr>
        <p:grpSpPr>
          <a:xfrm>
            <a:off x="4207278" y="2187057"/>
            <a:ext cx="1858617" cy="904461"/>
            <a:chOff x="3286682" y="2292350"/>
            <a:chExt cx="1858617" cy="904461"/>
          </a:xfrm>
        </p:grpSpPr>
        <p:sp>
          <p:nvSpPr>
            <p:cNvPr id="19" name="Rounded Rectangle 13">
              <a:extLst>
                <a:ext uri="{FF2B5EF4-FFF2-40B4-BE49-F238E27FC236}">
                  <a16:creationId xmlns="" xmlns:a16="http://schemas.microsoft.com/office/drawing/2014/main" id="{B31A8A7D-69FD-44A5-9149-F51543152AC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B59C4CEC-9C69-4D0F-B6D5-549754FB320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DE830F5-6263-41E1-82B8-8F0132BE600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ular Callout 16">
            <a:extLst>
              <a:ext uri="{FF2B5EF4-FFF2-40B4-BE49-F238E27FC236}">
                <a16:creationId xmlns="" xmlns:a16="http://schemas.microsoft.com/office/drawing/2014/main" id="{AB525D92-8D8B-42A0-9FD4-53B8116B0570}"/>
              </a:ext>
            </a:extLst>
          </p:cNvPr>
          <p:cNvSpPr/>
          <p:nvPr/>
        </p:nvSpPr>
        <p:spPr>
          <a:xfrm>
            <a:off x="6796204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6AD5BB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DA2C415-DD63-4F90-8CEC-5D7CD2841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95" y="4834858"/>
            <a:ext cx="2023142" cy="2023142"/>
          </a:xfrm>
          <a:prstGeom prst="rect">
            <a:avLst/>
          </a:prstGeom>
        </p:spPr>
      </p:pic>
      <p:sp>
        <p:nvSpPr>
          <p:cNvPr id="24" name="Rectangular Callout 20">
            <a:extLst>
              <a:ext uri="{FF2B5EF4-FFF2-40B4-BE49-F238E27FC236}">
                <a16:creationId xmlns="" xmlns:a16="http://schemas.microsoft.com/office/drawing/2014/main" id="{B92DAB03-F82B-48BD-85CC-2A416E103FE3}"/>
              </a:ext>
            </a:extLst>
          </p:cNvPr>
          <p:cNvSpPr/>
          <p:nvPr/>
        </p:nvSpPr>
        <p:spPr>
          <a:xfrm>
            <a:off x="8493241" y="3484078"/>
            <a:ext cx="2235718" cy="1052872"/>
          </a:xfrm>
          <a:prstGeom prst="wedgeRectCallout">
            <a:avLst>
              <a:gd name="adj1" fmla="val -100212"/>
              <a:gd name="adj2" fmla="val 112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Aha! I forgot to declare 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="" xmlns:a16="http://schemas.microsoft.com/office/drawing/2014/main" id="{80515C32-50C1-4528-BFD3-0ADEA03D1D25}"/>
              </a:ext>
            </a:extLst>
          </p:cNvPr>
          <p:cNvGrpSpPr/>
          <p:nvPr/>
        </p:nvGrpSpPr>
        <p:grpSpPr>
          <a:xfrm>
            <a:off x="8161203" y="2187057"/>
            <a:ext cx="1858617" cy="904461"/>
            <a:chOff x="3286682" y="2292350"/>
            <a:chExt cx="1858617" cy="904461"/>
          </a:xfrm>
        </p:grpSpPr>
        <p:sp>
          <p:nvSpPr>
            <p:cNvPr id="26" name="Rounded Rectangle 22">
              <a:extLst>
                <a:ext uri="{FF2B5EF4-FFF2-40B4-BE49-F238E27FC236}">
                  <a16:creationId xmlns="" xmlns:a16="http://schemas.microsoft.com/office/drawing/2014/main" id="{B0CCDA51-DF9A-447D-87E5-F7EBF084116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A9300676-DC52-4816-B737-93B697BDC55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39CE661-63F7-4E48-B032-72CB1F0B748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9" name="Rectangular Callout 25">
            <a:extLst>
              <a:ext uri="{FF2B5EF4-FFF2-40B4-BE49-F238E27FC236}">
                <a16:creationId xmlns="" xmlns:a16="http://schemas.microsoft.com/office/drawing/2014/main" id="{42837482-ECA6-4206-B798-04A75B277602}"/>
              </a:ext>
            </a:extLst>
          </p:cNvPr>
          <p:cNvSpPr/>
          <p:nvPr/>
        </p:nvSpPr>
        <p:spPr>
          <a:xfrm>
            <a:off x="1075012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6AD5BB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7FFA1038-3459-41CD-851A-1EFFBEF690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18" y="4834303"/>
            <a:ext cx="2023697" cy="20236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510681D-D4BC-456F-8199-47CF2793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972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22" grpId="0" animBg="1"/>
      <p:bldP spid="24" grpId="0" animBg="1"/>
      <p:bldP spid="24" grpId="1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43D60BD-682D-4C63-A2E1-38E3C229D6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FDE90A10-5694-4B86-A01B-02A32FA62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674607"/>
            <a:ext cx="2042976" cy="2042976"/>
          </a:xfrm>
          <a:prstGeom prst="rect">
            <a:avLst/>
          </a:prstGeom>
        </p:spPr>
      </p:pic>
      <p:sp>
        <p:nvSpPr>
          <p:cNvPr id="25" name="Rectangular Callout 11">
            <a:extLst>
              <a:ext uri="{FF2B5EF4-FFF2-40B4-BE49-F238E27FC236}">
                <a16:creationId xmlns="" xmlns:a16="http://schemas.microsoft.com/office/drawing/2014/main" id="{6C6030B7-847E-4E54-B394-2CB68045B3FD}"/>
              </a:ext>
            </a:extLst>
          </p:cNvPr>
          <p:cNvSpPr/>
          <p:nvPr/>
        </p:nvSpPr>
        <p:spPr>
          <a:xfrm>
            <a:off x="2591508" y="4562329"/>
            <a:ext cx="2781247" cy="1463898"/>
          </a:xfrm>
          <a:prstGeom prst="wedgeRectCallout">
            <a:avLst>
              <a:gd name="adj1" fmla="val -79678"/>
              <a:gd name="adj2" fmla="val 243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no idea what is going wrong here!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05C2565F-784F-428F-84C3-78143AE05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15" y="4674607"/>
            <a:ext cx="2042975" cy="2042975"/>
          </a:xfrm>
          <a:prstGeom prst="rect">
            <a:avLst/>
          </a:prstGeom>
        </p:spPr>
      </p:pic>
      <p:sp>
        <p:nvSpPr>
          <p:cNvPr id="27" name="Rectangular Callout 13">
            <a:extLst>
              <a:ext uri="{FF2B5EF4-FFF2-40B4-BE49-F238E27FC236}">
                <a16:creationId xmlns="" xmlns:a16="http://schemas.microsoft.com/office/drawing/2014/main" id="{C7D5873A-D7D5-434F-8FD4-6746F8DC95C2}"/>
              </a:ext>
            </a:extLst>
          </p:cNvPr>
          <p:cNvSpPr/>
          <p:nvPr/>
        </p:nvSpPr>
        <p:spPr>
          <a:xfrm>
            <a:off x="6316236" y="4061718"/>
            <a:ext cx="3212861" cy="1625821"/>
          </a:xfrm>
          <a:prstGeom prst="wedgeRectCallout">
            <a:avLst>
              <a:gd name="adj1" fmla="val 78886"/>
              <a:gd name="adj2" fmla="val 454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breaking up the problem into smaller pieces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14">
            <a:extLst>
              <a:ext uri="{FF2B5EF4-FFF2-40B4-BE49-F238E27FC236}">
                <a16:creationId xmlns="" xmlns:a16="http://schemas.microsoft.com/office/drawing/2014/main" id="{1AF9B750-E53C-4681-A5C5-D30A99496B66}"/>
              </a:ext>
            </a:extLst>
          </p:cNvPr>
          <p:cNvSpPr/>
          <p:nvPr/>
        </p:nvSpPr>
        <p:spPr>
          <a:xfrm>
            <a:off x="6743230" y="1395162"/>
            <a:ext cx="5045378" cy="1590766"/>
          </a:xfrm>
          <a:prstGeom prst="wedgeRectCallout">
            <a:avLst>
              <a:gd name="adj1" fmla="val -29943"/>
              <a:gd name="adj2" fmla="val 1311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your solutions to each one of these pieces to see where going wrong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4B0422A-7706-4995-82AA-60E18C64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30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A376E5B-270C-4EFD-B1E2-611981B3D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0263657-E089-4215-B914-14007F7AAEF9}"/>
              </a:ext>
            </a:extLst>
          </p:cNvPr>
          <p:cNvSpPr/>
          <p:nvPr/>
        </p:nvSpPr>
        <p:spPr>
          <a:xfrm>
            <a:off x="3982131" y="2927449"/>
            <a:ext cx="835752" cy="501551"/>
          </a:xfrm>
          <a:prstGeom prst="ellipse">
            <a:avLst/>
          </a:prstGeom>
          <a:solidFill>
            <a:srgbClr val="F03B5E">
              <a:alpha val="12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E4FE4232-3F1F-4DB8-8B95-7E484AED1FC3}"/>
              </a:ext>
            </a:extLst>
          </p:cNvPr>
          <p:cNvSpPr/>
          <p:nvPr/>
        </p:nvSpPr>
        <p:spPr>
          <a:xfrm>
            <a:off x="4651828" y="2394048"/>
            <a:ext cx="1748971" cy="385438"/>
          </a:xfrm>
          <a:prstGeom prst="wedgeRectCallout">
            <a:avLst>
              <a:gd name="adj1" fmla="val -44081"/>
              <a:gd name="adj2" fmla="val 109585"/>
            </a:avLst>
          </a:prstGeom>
          <a:solidFill>
            <a:srgbClr val="F03B5E"/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Equals 0</a:t>
            </a:r>
          </a:p>
        </p:txBody>
      </p:sp>
    </p:spTree>
    <p:extLst>
      <p:ext uri="{BB962C8B-B14F-4D97-AF65-F5344CB8AC3E}">
        <p14:creationId xmlns="" xmlns:p14="http://schemas.microsoft.com/office/powerpoint/2010/main" val="6701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1BBB507-30F5-4533-B331-A4703B81E3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="" xmlns:a16="http://schemas.microsoft.com/office/drawing/2014/main" id="{F709B467-D486-48FA-9B7E-61FBF1D24BEB}"/>
              </a:ext>
            </a:extLst>
          </p:cNvPr>
          <p:cNvSpPr/>
          <p:nvPr/>
        </p:nvSpPr>
        <p:spPr>
          <a:xfrm>
            <a:off x="4112758" y="2924630"/>
            <a:ext cx="1983241" cy="562850"/>
          </a:xfrm>
          <a:prstGeom prst="ellipse">
            <a:avLst/>
          </a:prstGeom>
          <a:solidFill>
            <a:srgbClr val="6AD5BB">
              <a:lumMod val="75000"/>
              <a:alpha val="30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CEB62C6C-586D-4526-B309-482E429E3610}"/>
              </a:ext>
            </a:extLst>
          </p:cNvPr>
          <p:cNvSpPr/>
          <p:nvPr/>
        </p:nvSpPr>
        <p:spPr>
          <a:xfrm>
            <a:off x="5402943" y="4719941"/>
            <a:ext cx="4938486" cy="693470"/>
          </a:xfrm>
          <a:prstGeom prst="wedgeRectCallout">
            <a:avLst>
              <a:gd name="adj1" fmla="val -44486"/>
              <a:gd name="adj2" fmla="val -227260"/>
            </a:avLst>
          </a:prstGeom>
          <a:solidFill>
            <a:srgbClr val="6AD5BB">
              <a:lumMod val="75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Replace this part by (2*x*x*x)/3</a:t>
            </a:r>
          </a:p>
        </p:txBody>
      </p:sp>
    </p:spTree>
    <p:extLst>
      <p:ext uri="{BB962C8B-B14F-4D97-AF65-F5344CB8AC3E}">
        <p14:creationId xmlns="" xmlns:p14="http://schemas.microsoft.com/office/powerpoint/2010/main" val="38966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7023</TotalTime>
  <Words>2746</Words>
  <Application>Microsoft Office PowerPoint</Application>
  <PresentationFormat>Custom</PresentationFormat>
  <Paragraphs>417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ESC101: Fundamentals of Computing</vt:lpstr>
      <vt:lpstr>How does scanf work ?</vt:lpstr>
      <vt:lpstr>How does scanf work ?</vt:lpstr>
      <vt:lpstr>Commenting</vt:lpstr>
      <vt:lpstr>More on Comments</vt:lpstr>
      <vt:lpstr>A Useful Tip While Problem-Solving</vt:lpstr>
      <vt:lpstr>A Useful Tip While Solving Problems</vt:lpstr>
      <vt:lpstr>A Useful Tip While Solving Problems</vt:lpstr>
      <vt:lpstr>A Useful Tip While Solving Problems</vt:lpstr>
      <vt:lpstr>Basic Data Types in C</vt:lpstr>
      <vt:lpstr>Type Modifiers in C</vt:lpstr>
      <vt:lpstr>Various C Data Types without/with Modifiers</vt:lpstr>
      <vt:lpstr>int</vt:lpstr>
      <vt:lpstr>Printing well-formatted outputs using printf </vt:lpstr>
      <vt:lpstr>long int (usually written just long)</vt:lpstr>
      <vt:lpstr>float</vt:lpstr>
      <vt:lpstr>printf revisit: Printing of float/double</vt:lpstr>
      <vt:lpstr>printf revisit: Controlled printing of float/double</vt:lpstr>
      <vt:lpstr>double</vt:lpstr>
      <vt:lpstr>char</vt:lpstr>
      <vt:lpstr>Slide 21</vt:lpstr>
      <vt:lpstr>ASCII Table with Extended Characters</vt:lpstr>
      <vt:lpstr>Mixing Types in C Expressions</vt:lpstr>
      <vt:lpstr>Type Casting or Typecasting</vt:lpstr>
      <vt:lpstr>Typecasting: An Example Program</vt:lpstr>
      <vt:lpstr>Typecasting is Nice. But Take Care..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nisheeth</cp:lastModifiedBy>
  <cp:revision>452</cp:revision>
  <dcterms:modified xsi:type="dcterms:W3CDTF">2020-01-14T04:57:13Z</dcterms:modified>
</cp:coreProperties>
</file>