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</p:sldMasterIdLst>
  <p:notesMasterIdLst>
    <p:notesMasterId r:id="rId24"/>
  </p:notesMasterIdLst>
  <p:sldIdLst>
    <p:sldId id="256" r:id="rId3"/>
    <p:sldId id="289" r:id="rId4"/>
    <p:sldId id="290" r:id="rId5"/>
    <p:sldId id="291" r:id="rId6"/>
    <p:sldId id="292" r:id="rId7"/>
    <p:sldId id="262" r:id="rId8"/>
    <p:sldId id="263" r:id="rId9"/>
    <p:sldId id="265" r:id="rId10"/>
    <p:sldId id="273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69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D01E33"/>
    <a:srgbClr val="4117A9"/>
    <a:srgbClr val="CF9DC7"/>
    <a:srgbClr val="5B0F05"/>
    <a:srgbClr val="D9ED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93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91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554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848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3537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724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972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395E-7795-4E51-8AC9-25CF295D42CE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DE93-5037-41DF-8EAB-AEE230451131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8A18-C348-4209-B1C6-C528D0BC9A50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8D9EAB-E76B-458B-923C-32C6680A422C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29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9533-86A1-4F05-98BD-1C603BA5FE8A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96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F713-EA4F-41D6-80C2-9B76A4697B81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845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3EF-4F83-4B98-8A13-8B6F0768A223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197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B502-B099-4B40-81BC-F3C3AD2A04A9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499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8732-F142-4006-A6AC-E83F01D6C02D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6733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4B18-D3DC-489E-AF93-00E155B82110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510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C79C-4B12-4851-85E2-331AB0E8C99B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97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33F6-21ED-4B9E-ADA5-98A311962E7D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081019F-EC71-4839-A026-B6F308A67342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479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8363-DE55-4664-8D68-F27D243A90D6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495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B9F7-9FBB-4E87-BD8E-4377E007AB3B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4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A072-FE0C-45D7-8061-59D6A61628BC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6663-259F-4775-9892-3206456552AB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60E4-A763-4688-B584-F92B1BFC092A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8612-85B7-4C6E-B0B2-62275E9D27FB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257E-E914-4BF8-A8DD-8C009F75A068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8FE9-7841-4F50-BB8C-13136441197B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BEF-A12F-4580-911B-00CFB83BEB8D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5C0F-99CA-487D-9C38-B75DFAA966CE}" type="datetime1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A71A7CC-6858-4775-933C-93416FAAE5BA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7430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Data Types in C</a:t>
            </a:r>
          </a:p>
          <a:p>
            <a:r>
              <a:rPr lang="en-IN" sz="60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(a deeper dive)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Arithmetic on char data type: More Examples</a:t>
            </a:r>
          </a:p>
        </p:txBody>
      </p:sp>
      <p:sp>
        <p:nvSpPr>
          <p:cNvPr id="26" name="Vertical Scroll 6">
            <a:extLst>
              <a:ext uri="{FF2B5EF4-FFF2-40B4-BE49-F238E27FC236}">
                <a16:creationId xmlns="" xmlns:a16="http://schemas.microsoft.com/office/drawing/2014/main" id="{BE51CC53-7203-4D8C-A0C1-8A7624F5D723}"/>
              </a:ext>
            </a:extLst>
          </p:cNvPr>
          <p:cNvSpPr/>
          <p:nvPr/>
        </p:nvSpPr>
        <p:spPr bwMode="auto">
          <a:xfrm>
            <a:off x="984979" y="2133600"/>
            <a:ext cx="4648200" cy="22098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("%d\n", 'A');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("%d\n", '7');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("%c\n", 70);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("%c\n", 321);</a:t>
            </a:r>
          </a:p>
        </p:txBody>
      </p:sp>
      <p:sp>
        <p:nvSpPr>
          <p:cNvPr id="27" name="Folded Corner 7">
            <a:extLst>
              <a:ext uri="{FF2B5EF4-FFF2-40B4-BE49-F238E27FC236}">
                <a16:creationId xmlns="" xmlns:a16="http://schemas.microsoft.com/office/drawing/2014/main" id="{AD44F990-2100-481D-9C69-1CCC1B233782}"/>
              </a:ext>
            </a:extLst>
          </p:cNvPr>
          <p:cNvSpPr/>
          <p:nvPr/>
        </p:nvSpPr>
        <p:spPr bwMode="auto">
          <a:xfrm>
            <a:off x="6019800" y="2133600"/>
            <a:ext cx="2819400" cy="13716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65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55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0CEB2D84-3E0A-4855-AE8E-2AAB1B3B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Keep in mind that char and int are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inter-convertible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0A0E14B-E2B2-43CD-B9BA-6E2860324E77}"/>
              </a:ext>
            </a:extLst>
          </p:cNvPr>
          <p:cNvSpPr/>
          <p:nvPr/>
        </p:nvSpPr>
        <p:spPr>
          <a:xfrm>
            <a:off x="5676900" y="370132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321 is out of range of signed char (and even unsigned char)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9E60367C-55F6-461A-9730-15DFE9DBC3E1}"/>
              </a:ext>
            </a:extLst>
          </p:cNvPr>
          <p:cNvSpPr/>
          <p:nvPr/>
        </p:nvSpPr>
        <p:spPr>
          <a:xfrm>
            <a:off x="5105400" y="3853721"/>
            <a:ext cx="5715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36">
            <a:extLst>
              <a:ext uri="{FF2B5EF4-FFF2-40B4-BE49-F238E27FC236}">
                <a16:creationId xmlns="" xmlns:a16="http://schemas.microsoft.com/office/drawing/2014/main" id="{62328E2D-DCFC-46E3-8365-58B6DCD7BB50}"/>
              </a:ext>
            </a:extLst>
          </p:cNvPr>
          <p:cNvSpPr/>
          <p:nvPr/>
        </p:nvSpPr>
        <p:spPr>
          <a:xfrm>
            <a:off x="9797321" y="3472721"/>
            <a:ext cx="1874640" cy="762000"/>
          </a:xfrm>
          <a:prstGeom prst="wedgeRectCallout">
            <a:avLst>
              <a:gd name="adj1" fmla="val -89017"/>
              <a:gd name="adj2" fmla="val 22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Try in </a:t>
            </a:r>
            <a:r>
              <a:rPr lang="en-IN" dirty="0" err="1">
                <a:solidFill>
                  <a:schemeClr val="tx1"/>
                </a:solidFill>
              </a:rPr>
              <a:t>Prutor</a:t>
            </a:r>
            <a:r>
              <a:rPr lang="en-IN" dirty="0">
                <a:solidFill>
                  <a:schemeClr val="tx1"/>
                </a:solidFill>
              </a:rPr>
              <a:t> and see what happens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DD622EC-8491-47E8-924D-622C0D55CFB5}"/>
              </a:ext>
            </a:extLst>
          </p:cNvPr>
          <p:cNvGrpSpPr/>
          <p:nvPr/>
        </p:nvGrpSpPr>
        <p:grpSpPr>
          <a:xfrm>
            <a:off x="10040924" y="1302659"/>
            <a:ext cx="1406551" cy="609600"/>
            <a:chOff x="3286682" y="2292350"/>
            <a:chExt cx="1858617" cy="904461"/>
          </a:xfrm>
        </p:grpSpPr>
        <p:sp>
          <p:nvSpPr>
            <p:cNvPr id="39" name="Rounded Rectangle 10">
              <a:extLst>
                <a:ext uri="{FF2B5EF4-FFF2-40B4-BE49-F238E27FC236}">
                  <a16:creationId xmlns="" xmlns:a16="http://schemas.microsoft.com/office/drawing/2014/main" id="{84BE6AC1-6111-43E9-845E-569B8B0795B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84FC3B3A-4DEE-4083-8C23-D22FBF81376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F337E918-9153-41E0-901B-598F884CADD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2" name="Speech Bubble: Rectangle 41">
            <a:extLst>
              <a:ext uri="{FF2B5EF4-FFF2-40B4-BE49-F238E27FC236}">
                <a16:creationId xmlns="" xmlns:a16="http://schemas.microsoft.com/office/drawing/2014/main" id="{A5B48D39-AAE0-4230-834D-8A45C679E794}"/>
              </a:ext>
            </a:extLst>
          </p:cNvPr>
          <p:cNvSpPr/>
          <p:nvPr/>
        </p:nvSpPr>
        <p:spPr>
          <a:xfrm>
            <a:off x="9128908" y="2180765"/>
            <a:ext cx="2819400" cy="1113487"/>
          </a:xfrm>
          <a:prstGeom prst="wedgeRectCallout">
            <a:avLst>
              <a:gd name="adj1" fmla="val 5958"/>
              <a:gd name="adj2" fmla="val -77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 if you want, I can use/print a char as int and int as char (</a:t>
            </a:r>
            <a:r>
              <a:rPr lang="en-IN" dirty="0">
                <a:solidFill>
                  <a:srgbClr val="0000FF"/>
                </a:solidFill>
              </a:rPr>
              <a:t>within char limits of course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Vertical Scroll 6">
            <a:extLst>
              <a:ext uri="{FF2B5EF4-FFF2-40B4-BE49-F238E27FC236}">
                <a16:creationId xmlns="" xmlns:a16="http://schemas.microsoft.com/office/drawing/2014/main" id="{62764DA0-0894-4E56-BBAC-E1816477020D}"/>
              </a:ext>
            </a:extLst>
          </p:cNvPr>
          <p:cNvSpPr/>
          <p:nvPr/>
        </p:nvSpPr>
        <p:spPr bwMode="auto">
          <a:xfrm>
            <a:off x="838200" y="4616970"/>
            <a:ext cx="5105400" cy="19812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("%c\n", ‘C’+5);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("%c\n", ‘D’ - ‘A’ + ‘a’ 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("%d\n", ‘3’ + 2);</a:t>
            </a:r>
          </a:p>
        </p:txBody>
      </p:sp>
      <p:sp>
        <p:nvSpPr>
          <p:cNvPr id="44" name="Folded Corner 7">
            <a:extLst>
              <a:ext uri="{FF2B5EF4-FFF2-40B4-BE49-F238E27FC236}">
                <a16:creationId xmlns="" xmlns:a16="http://schemas.microsoft.com/office/drawing/2014/main" id="{497F5D7A-1904-4023-9E55-80B85868DEF2}"/>
              </a:ext>
            </a:extLst>
          </p:cNvPr>
          <p:cNvSpPr/>
          <p:nvPr/>
        </p:nvSpPr>
        <p:spPr bwMode="auto">
          <a:xfrm>
            <a:off x="6064370" y="4693170"/>
            <a:ext cx="2895600" cy="16002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H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d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53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AA380FF9-9DE4-42D2-A5D0-60B0DD429EB1}"/>
              </a:ext>
            </a:extLst>
          </p:cNvPr>
          <p:cNvGrpSpPr/>
          <p:nvPr/>
        </p:nvGrpSpPr>
        <p:grpSpPr>
          <a:xfrm>
            <a:off x="10009889" y="4879062"/>
            <a:ext cx="1406551" cy="609600"/>
            <a:chOff x="3286682" y="2292350"/>
            <a:chExt cx="1858617" cy="904461"/>
          </a:xfrm>
        </p:grpSpPr>
        <p:sp>
          <p:nvSpPr>
            <p:cNvPr id="46" name="Rounded Rectangle 10">
              <a:extLst>
                <a:ext uri="{FF2B5EF4-FFF2-40B4-BE49-F238E27FC236}">
                  <a16:creationId xmlns="" xmlns:a16="http://schemas.microsoft.com/office/drawing/2014/main" id="{45060371-2620-42CA-B1CC-D7CECA6F860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B5AAA791-9822-42D0-BEF2-4319EA466B2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C7A5110F-5746-47A2-ABDC-FAFC7E89D6F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9" name="Speech Bubble: Rectangle 48">
            <a:extLst>
              <a:ext uri="{FF2B5EF4-FFF2-40B4-BE49-F238E27FC236}">
                <a16:creationId xmlns="" xmlns:a16="http://schemas.microsoft.com/office/drawing/2014/main" id="{C4ECB66C-9C1F-4794-95C3-1E9D219BC6FD}"/>
              </a:ext>
            </a:extLst>
          </p:cNvPr>
          <p:cNvSpPr/>
          <p:nvPr/>
        </p:nvSpPr>
        <p:spPr>
          <a:xfrm>
            <a:off x="9097873" y="5757169"/>
            <a:ext cx="2605892" cy="867234"/>
          </a:xfrm>
          <a:prstGeom prst="wedgeRectCallout">
            <a:avLst>
              <a:gd name="adj1" fmla="val -1220"/>
              <a:gd name="adj2" fmla="val -79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* and / are also valid but should avoid with char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3D97C1-739E-42A8-B687-2DB04720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151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6" grpId="0" animBg="1"/>
      <p:bldP spid="37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Negative Integers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7F1DE31-1753-4903-96A9-C8B65337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685293" cy="5300823"/>
          </a:xfrm>
        </p:spPr>
        <p:txBody>
          <a:bodyPr/>
          <a:lstStyle/>
          <a:p>
            <a:r>
              <a:rPr lang="en-IN" dirty="0"/>
              <a:t>Mainly three ways</a:t>
            </a:r>
          </a:p>
          <a:p>
            <a:r>
              <a:rPr lang="en-IN" dirty="0"/>
              <a:t>- Signed Magnitude</a:t>
            </a:r>
          </a:p>
          <a:p>
            <a:r>
              <a:rPr lang="en-IN" dirty="0"/>
              <a:t>- One’s Complement</a:t>
            </a:r>
          </a:p>
          <a:p>
            <a:r>
              <a:rPr lang="en-IN" dirty="0"/>
              <a:t>- Two’s Complement (used in modern computers)</a:t>
            </a:r>
          </a:p>
          <a:p>
            <a:endParaRPr lang="en-IN" dirty="0"/>
          </a:p>
          <a:p>
            <a:r>
              <a:rPr lang="en-IN" dirty="0">
                <a:solidFill>
                  <a:srgbClr val="0000FF"/>
                </a:solidFill>
              </a:rPr>
              <a:t>The Signed Magnitude </a:t>
            </a:r>
            <a:r>
              <a:rPr lang="en-IN" dirty="0"/>
              <a:t>approach is straightforward: To represent –x, take binary representation of x and make the left-most bit 1. So -7 (7 in binary = 111) will 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662F91-7CDA-4F8C-80BB-458E358D28D5}"/>
              </a:ext>
            </a:extLst>
          </p:cNvPr>
          <p:cNvSpPr/>
          <p:nvPr/>
        </p:nvSpPr>
        <p:spPr>
          <a:xfrm>
            <a:off x="2497030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9D23E24-7D65-45E3-A82C-488B71E25A63}"/>
              </a:ext>
            </a:extLst>
          </p:cNvPr>
          <p:cNvSpPr/>
          <p:nvPr/>
        </p:nvSpPr>
        <p:spPr>
          <a:xfrm>
            <a:off x="2886815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BFFF11-6DA4-4866-AA5E-1F683F56DDBF}"/>
              </a:ext>
            </a:extLst>
          </p:cNvPr>
          <p:cNvSpPr/>
          <p:nvPr/>
        </p:nvSpPr>
        <p:spPr>
          <a:xfrm>
            <a:off x="3276600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12DB23D-8802-4F49-A491-1E7FF56739D7}"/>
              </a:ext>
            </a:extLst>
          </p:cNvPr>
          <p:cNvSpPr/>
          <p:nvPr/>
        </p:nvSpPr>
        <p:spPr>
          <a:xfrm>
            <a:off x="3666385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3D09EE2-2BD4-4038-9D7A-196E9F70D5E6}"/>
              </a:ext>
            </a:extLst>
          </p:cNvPr>
          <p:cNvCxnSpPr>
            <a:cxnSpLocks/>
          </p:cNvCxnSpPr>
          <p:nvPr/>
        </p:nvCxnSpPr>
        <p:spPr>
          <a:xfrm>
            <a:off x="4325830" y="5867400"/>
            <a:ext cx="131817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6D31522-E98D-4BBC-999E-353D9E07D7EE}"/>
              </a:ext>
            </a:extLst>
          </p:cNvPr>
          <p:cNvSpPr/>
          <p:nvPr/>
        </p:nvSpPr>
        <p:spPr>
          <a:xfrm>
            <a:off x="6652173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F88B86C-2DCC-456A-A0BC-51FCEFBDAF81}"/>
              </a:ext>
            </a:extLst>
          </p:cNvPr>
          <p:cNvSpPr/>
          <p:nvPr/>
        </p:nvSpPr>
        <p:spPr>
          <a:xfrm>
            <a:off x="7041958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942D106-2673-4624-B304-0C91644103D3}"/>
              </a:ext>
            </a:extLst>
          </p:cNvPr>
          <p:cNvSpPr/>
          <p:nvPr/>
        </p:nvSpPr>
        <p:spPr>
          <a:xfrm>
            <a:off x="7431743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24F95E-1B25-4B5C-9892-FE1280E7C58F}"/>
              </a:ext>
            </a:extLst>
          </p:cNvPr>
          <p:cNvSpPr/>
          <p:nvPr/>
        </p:nvSpPr>
        <p:spPr>
          <a:xfrm>
            <a:off x="5872603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DA7765D-E832-4232-ADCA-3EAEF730F081}"/>
              </a:ext>
            </a:extLst>
          </p:cNvPr>
          <p:cNvSpPr/>
          <p:nvPr/>
        </p:nvSpPr>
        <p:spPr>
          <a:xfrm>
            <a:off x="6262388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0BABCEE-8457-4DA2-9683-F17F884A4232}"/>
              </a:ext>
            </a:extLst>
          </p:cNvPr>
          <p:cNvSpPr txBox="1"/>
          <p:nvPr/>
        </p:nvSpPr>
        <p:spPr>
          <a:xfrm>
            <a:off x="8567058" y="5638800"/>
            <a:ext cx="316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(-7 in signed magnitude)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F6AF0EE9-904E-4F51-B6EC-0BD3068A90CF}"/>
              </a:ext>
            </a:extLst>
          </p:cNvPr>
          <p:cNvCxnSpPr>
            <a:cxnSpLocks/>
          </p:cNvCxnSpPr>
          <p:nvPr/>
        </p:nvCxnSpPr>
        <p:spPr>
          <a:xfrm flipV="1">
            <a:off x="2057400" y="5932950"/>
            <a:ext cx="311793" cy="239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25312A-C411-4953-BE87-92289B92C95A}"/>
              </a:ext>
            </a:extLst>
          </p:cNvPr>
          <p:cNvSpPr txBox="1"/>
          <p:nvPr/>
        </p:nvSpPr>
        <p:spPr>
          <a:xfrm>
            <a:off x="1295400" y="610401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Position reserved </a:t>
            </a:r>
          </a:p>
          <a:p>
            <a:r>
              <a:rPr lang="en-IN" dirty="0"/>
              <a:t>as sign bit</a:t>
            </a:r>
          </a:p>
        </p:txBody>
      </p:sp>
    </p:spTree>
    <p:extLst>
      <p:ext uri="{BB962C8B-B14F-4D97-AF65-F5344CB8AC3E}">
        <p14:creationId xmlns="" xmlns:p14="http://schemas.microsoft.com/office/powerpoint/2010/main" val="16959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one’s complement of a binary number is simply the bitwise complement of that binary number</a:t>
            </a:r>
          </a:p>
          <a:p>
            <a:r>
              <a:rPr lang="en-IN" dirty="0"/>
              <a:t>A long time ago (25-30 years ago) </a:t>
            </a:r>
            <a:r>
              <a:rPr lang="en-IN" dirty="0">
                <a:solidFill>
                  <a:srgbClr val="FF0000"/>
                </a:solidFill>
              </a:rPr>
              <a:t>one’s complement </a:t>
            </a:r>
            <a:r>
              <a:rPr lang="en-IN" dirty="0"/>
              <a:t>used to be used to represent </a:t>
            </a:r>
            <a:r>
              <a:rPr lang="en-IN" dirty="0">
                <a:solidFill>
                  <a:srgbClr val="FF0000"/>
                </a:solidFill>
              </a:rPr>
              <a:t>negative numbers</a:t>
            </a:r>
          </a:p>
          <a:p>
            <a:r>
              <a:rPr lang="en-IN" dirty="0"/>
              <a:t>35 as a 4 byte </a:t>
            </a:r>
            <a:r>
              <a:rPr lang="en-IN" dirty="0" err="1"/>
              <a:t>int</a:t>
            </a:r>
            <a:r>
              <a:rPr lang="en-IN" dirty="0"/>
              <a:t> is represented as</a:t>
            </a:r>
            <a:br>
              <a:rPr lang="en-IN" dirty="0"/>
            </a:br>
            <a:r>
              <a:rPr lang="en-IN" dirty="0"/>
              <a:t>0000 0000    0000 0000    0000 0000    </a:t>
            </a:r>
            <a:r>
              <a:rPr lang="en-US" dirty="0"/>
              <a:t>0010 0011</a:t>
            </a:r>
            <a:endParaRPr lang="en-IN" dirty="0"/>
          </a:p>
          <a:p>
            <a:r>
              <a:rPr lang="en-IN" dirty="0"/>
              <a:t>So, in those old computers, -35 used to be represented as</a:t>
            </a:r>
            <a:br>
              <a:rPr lang="en-IN" dirty="0"/>
            </a:br>
            <a:r>
              <a:rPr lang="en-IN" dirty="0"/>
              <a:t>1111 1111    1111 1111    1111 1111    1101 1100</a:t>
            </a:r>
          </a:p>
          <a:p>
            <a:r>
              <a:rPr lang="en-IN" dirty="0"/>
              <a:t>Note that b + ~b = 11111111 11111111 11111111 11111111</a:t>
            </a:r>
          </a:p>
          <a:p>
            <a:r>
              <a:rPr lang="en-IN" dirty="0"/>
              <a:t>Used no more</a:t>
            </a:r>
            <a:r>
              <a:rPr lang="en-IN" dirty="0">
                <a:sym typeface="Wingdings" panose="05000000000000000000" pitchFamily="2" charset="2"/>
              </a:rPr>
              <a:t>. T</a:t>
            </a:r>
            <a:r>
              <a:rPr lang="en-IN" dirty="0"/>
              <a:t>hese days, computers use two’s complement to represent negative integers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3353" y="3457431"/>
            <a:ext cx="11600329" cy="1949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Largest positive integer is 01111111 11111111 11111111 11111111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Smallest negative integer is 1000000 00000000 00000000 00000000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Weird thing – negative 0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11111111 11111111 11111111 11111111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2272150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have n bits, then using one’s complement, we can represent numbers between –(2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1) and +(2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5835" y="1010613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sz="3000" dirty="0"/>
              <a:t>Two’s complement of an n-bit binary number is the number which when </a:t>
            </a:r>
            <a:r>
              <a:rPr lang="en-IN" sz="3000" dirty="0">
                <a:solidFill>
                  <a:srgbClr val="FF0000"/>
                </a:solidFill>
              </a:rPr>
              <a:t>added</a:t>
            </a:r>
            <a:r>
              <a:rPr lang="en-IN" sz="3000" dirty="0"/>
              <a:t> to this number, gives 2</a:t>
            </a:r>
            <a:r>
              <a:rPr lang="en-IN" sz="3000" baseline="30000" dirty="0"/>
              <a:t>n </a:t>
            </a:r>
          </a:p>
          <a:p>
            <a:r>
              <a:rPr lang="en-IN" sz="3000" baseline="30000" dirty="0"/>
              <a:t> </a:t>
            </a:r>
            <a:r>
              <a:rPr lang="en-IN" sz="3000" dirty="0"/>
              <a:t>       2</a:t>
            </a:r>
            <a:r>
              <a:rPr lang="en-IN" sz="3000" baseline="30000" dirty="0"/>
              <a:t>n </a:t>
            </a:r>
            <a:r>
              <a:rPr lang="en-IN" sz="3000" dirty="0"/>
              <a:t>=1 0 0 0 0 0 0 0 …… 0      (1 followed by </a:t>
            </a:r>
            <a:r>
              <a:rPr lang="en-IN" sz="3000" dirty="0">
                <a:solidFill>
                  <a:srgbClr val="FF0000"/>
                </a:solidFill>
              </a:rPr>
              <a:t>n zero bits</a:t>
            </a:r>
            <a:r>
              <a:rPr lang="en-IN" sz="3000" dirty="0"/>
              <a:t>)</a:t>
            </a:r>
          </a:p>
          <a:p>
            <a:r>
              <a:rPr lang="en-IN" sz="3000" dirty="0"/>
              <a:t>This means two’s complement of b is </a:t>
            </a:r>
            <a:r>
              <a:rPr lang="en-IN" sz="3000" dirty="0">
                <a:solidFill>
                  <a:srgbClr val="FF0000"/>
                </a:solidFill>
              </a:rPr>
              <a:t>2</a:t>
            </a:r>
            <a:r>
              <a:rPr lang="en-IN" sz="3000" baseline="30000" dirty="0">
                <a:solidFill>
                  <a:srgbClr val="FF0000"/>
                </a:solidFill>
              </a:rPr>
              <a:t>n</a:t>
            </a:r>
            <a:r>
              <a:rPr lang="en-IN" sz="3000" dirty="0">
                <a:solidFill>
                  <a:srgbClr val="FF0000"/>
                </a:solidFill>
              </a:rPr>
              <a:t> – b</a:t>
            </a:r>
          </a:p>
          <a:p>
            <a:r>
              <a:rPr lang="en-IN" sz="3000" dirty="0"/>
              <a:t>Recall that b + ~b = all ones = 2</a:t>
            </a:r>
            <a:r>
              <a:rPr lang="en-IN" sz="3000" baseline="30000" dirty="0"/>
              <a:t>n</a:t>
            </a:r>
            <a:r>
              <a:rPr lang="en-IN" sz="3000" dirty="0"/>
              <a:t> – 1 i.e. two’s complement of b is 2</a:t>
            </a:r>
            <a:r>
              <a:rPr lang="en-IN" sz="3000" baseline="30000" dirty="0"/>
              <a:t>n</a:t>
            </a:r>
            <a:r>
              <a:rPr lang="en-IN" sz="3000" dirty="0"/>
              <a:t> – b = </a:t>
            </a:r>
            <a:r>
              <a:rPr lang="en-IN" sz="3000" dirty="0">
                <a:solidFill>
                  <a:srgbClr val="FF0000"/>
                </a:solidFill>
              </a:rPr>
              <a:t>~b + 1</a:t>
            </a:r>
          </a:p>
          <a:p>
            <a:r>
              <a:rPr lang="en-IN" sz="3000" dirty="0"/>
              <a:t>So a way of calculating two’s complement – take the one’s complement and add 1 to the binary string </a:t>
            </a:r>
            <a:endParaRPr lang="en-IN" sz="3000" dirty="0">
              <a:sym typeface="Wingdings" panose="05000000000000000000" pitchFamily="2" charset="2"/>
            </a:endParaRPr>
          </a:p>
          <a:p>
            <a:r>
              <a:rPr lang="en-IN" sz="3000" dirty="0">
                <a:sym typeface="Wingdings" panose="05000000000000000000" pitchFamily="2" charset="2"/>
              </a:rPr>
              <a:t>These days two’s complement of an integer n represents its negative (that is –n)</a:t>
            </a:r>
          </a:p>
          <a:p>
            <a:r>
              <a:rPr lang="en-US" sz="3000" dirty="0"/>
              <a:t>So for any integer n, </a:t>
            </a:r>
            <a:r>
              <a:rPr lang="en-US" sz="3000" dirty="0">
                <a:solidFill>
                  <a:srgbClr val="FF0000"/>
                </a:solidFill>
              </a:rPr>
              <a:t>one’s complement of n </a:t>
            </a:r>
            <a:r>
              <a:rPr lang="en-US" sz="3000" dirty="0"/>
              <a:t>will be </a:t>
            </a:r>
            <a:r>
              <a:rPr lang="en-US" sz="3000" dirty="0">
                <a:solidFill>
                  <a:srgbClr val="FF0000"/>
                </a:solidFill>
              </a:rPr>
              <a:t>-(n+1)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52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Two’s Complement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5086991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have n bits, then using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two’s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complement, we can represent numbers between –2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+(2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729" y="1409486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1654" y="3097266"/>
            <a:ext cx="11600329" cy="15817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Largest positive number is 01111111 11111111 11111111 11111111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Smallest negative number is 1000000 00000000 00000000 00000000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11111111 11111111 11111111 11111111 now represents -1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6668" y="4098687"/>
            <a:ext cx="884582" cy="50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5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Floating Point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3D960D0A-5C3A-4050-AAB2-06DB0C87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Have to represent three things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Exponent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Number</a:t>
            </a:r>
          </a:p>
          <a:p>
            <a:pPr marL="4572" lvl="1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Assign some bits of memory for each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1 bit for 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m for exponent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n for mantissa</a:t>
            </a:r>
          </a:p>
        </p:txBody>
      </p:sp>
    </p:spTree>
    <p:extLst>
      <p:ext uri="{BB962C8B-B14F-4D97-AF65-F5344CB8AC3E}">
        <p14:creationId xmlns="" xmlns:p14="http://schemas.microsoft.com/office/powerpoint/2010/main" val="33426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2911E4F-8F17-4F57-8B6D-8C7404565ED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a 4 bit memory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can you assign with unsigned int?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0,1,.....15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can you assign with signed int?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twos complement notation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-8,-7,.... ,7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can you assign with float?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BF601EB-E636-44F8-A3DA-86E72AACFF0F}"/>
              </a:ext>
            </a:extLst>
          </p:cNvPr>
          <p:cNvSpPr/>
          <p:nvPr/>
        </p:nvSpPr>
        <p:spPr>
          <a:xfrm>
            <a:off x="2123728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046C683-8B0C-453F-8642-5B4BA5AAF9BB}"/>
              </a:ext>
            </a:extLst>
          </p:cNvPr>
          <p:cNvSpPr/>
          <p:nvPr/>
        </p:nvSpPr>
        <p:spPr>
          <a:xfrm>
            <a:off x="2627784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F263E9C-09FA-4FB3-A7A2-AA33573BD00B}"/>
              </a:ext>
            </a:extLst>
          </p:cNvPr>
          <p:cNvSpPr/>
          <p:nvPr/>
        </p:nvSpPr>
        <p:spPr>
          <a:xfrm>
            <a:off x="3131840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D295A7B-4BF0-45AA-A0C7-8F25AE41B71E}"/>
              </a:ext>
            </a:extLst>
          </p:cNvPr>
          <p:cNvSpPr/>
          <p:nvPr/>
        </p:nvSpPr>
        <p:spPr>
          <a:xfrm>
            <a:off x="3635896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7073F47-0EB3-481E-AD4C-2597C7153225}"/>
              </a:ext>
            </a:extLst>
          </p:cNvPr>
          <p:cNvSpPr txBox="1"/>
          <p:nvPr/>
        </p:nvSpPr>
        <p:spPr>
          <a:xfrm>
            <a:off x="1331640" y="57206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(-1)</a:t>
            </a:r>
            <a:r>
              <a:rPr lang="en-GB" kern="1200" baseline="30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* 1.m* 2</a:t>
            </a:r>
            <a:r>
              <a:rPr lang="en-GB" kern="1200" baseline="30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e-0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8CD1AD7-D0F1-4716-B402-BD341AE34702}"/>
              </a:ext>
            </a:extLst>
          </p:cNvPr>
          <p:cNvSpPr txBox="1"/>
          <p:nvPr/>
        </p:nvSpPr>
        <p:spPr>
          <a:xfrm>
            <a:off x="4716016" y="500060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1.0, 1.1, 1.2, 1.3</a:t>
            </a:r>
          </a:p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2.0, 2.2, 2.4, 2.6</a:t>
            </a:r>
          </a:p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-1.0, -1.1, -1.2, -1.3</a:t>
            </a:r>
          </a:p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-2.0, -2.2, -2.4, -2.6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6C1F781-C33C-4DFB-BCDB-4973C6BA8D1D}"/>
              </a:ext>
            </a:extLst>
          </p:cNvPr>
          <p:cNvSpPr/>
          <p:nvPr/>
        </p:nvSpPr>
        <p:spPr>
          <a:xfrm>
            <a:off x="3023456" y="5791200"/>
            <a:ext cx="216768" cy="29881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ular Callout 7">
            <a:extLst>
              <a:ext uri="{FF2B5EF4-FFF2-40B4-BE49-F238E27FC236}">
                <a16:creationId xmlns="" xmlns:a16="http://schemas.microsoft.com/office/drawing/2014/main" id="{6934DA27-976B-46E4-9440-46A9E0EAD530}"/>
              </a:ext>
            </a:extLst>
          </p:cNvPr>
          <p:cNvSpPr/>
          <p:nvPr/>
        </p:nvSpPr>
        <p:spPr>
          <a:xfrm>
            <a:off x="2209800" y="6351304"/>
            <a:ext cx="6705600" cy="369332"/>
          </a:xfrm>
          <a:prstGeom prst="wedgeRectCallout">
            <a:avLst>
              <a:gd name="adj1" fmla="val -35500"/>
              <a:gd name="adj2" fmla="val -1162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 is the d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ecimal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equivalent of 2 bits 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01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4" grpId="0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IEEE 754 Floating Point Representation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t>18</a:t>
            </a:r>
          </a:p>
        </p:txBody>
      </p:sp>
      <p:pic>
        <p:nvPicPr>
          <p:cNvPr id="13" name="Picture 2" descr="http://www.c-jump.com/bcc/common/Talk2/Cxx/IEEE_754_fp_standard/const_images/ieee.gif">
            <a:extLst>
              <a:ext uri="{FF2B5EF4-FFF2-40B4-BE49-F238E27FC236}">
                <a16:creationId xmlns="" xmlns:a16="http://schemas.microsoft.com/office/drawing/2014/main" id="{AA6AE68B-A41E-4F93-A194-1DB6397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7456512" cy="3399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807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Single-precision (float)</a:t>
            </a:r>
          </a:p>
        </p:txBody>
      </p:sp>
      <p:pic>
        <p:nvPicPr>
          <p:cNvPr id="17410" name="Picture 2" descr="https://www.cise.ufl.edu/~mssz/CompOrg/MIPS-SciNotation-2to10cn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700808"/>
            <a:ext cx="6768752" cy="39604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95600" y="594928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is what you’re using when you are invoking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float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68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12.375 = 12 + 0.375</a:t>
            </a:r>
          </a:p>
          <a:p>
            <a:r>
              <a:rPr lang="en-US" dirty="0" smtClean="0"/>
              <a:t>In binary = 1100 + .011 = 1100.011</a:t>
            </a:r>
          </a:p>
          <a:p>
            <a:r>
              <a:rPr lang="en-US" dirty="0" smtClean="0"/>
              <a:t>In IEEE notation = 1.100011 x 23</a:t>
            </a:r>
          </a:p>
          <a:p>
            <a:r>
              <a:rPr lang="en-US" dirty="0" smtClean="0"/>
              <a:t>So, the bias is 3, which means the exponent must be 127+3 = 130, which in binary format is 10000010</a:t>
            </a:r>
          </a:p>
          <a:p>
            <a:r>
              <a:rPr lang="en-US" dirty="0" smtClean="0"/>
              <a:t>So, the number, in IEEE single precision format will be</a:t>
            </a:r>
          </a:p>
          <a:p>
            <a:pPr lvl="1"/>
            <a:r>
              <a:rPr lang="en-US" dirty="0" smtClean="0"/>
              <a:t>0 – 10000010 - </a:t>
            </a:r>
            <a:r>
              <a:rPr lang="en-GB" dirty="0" smtClean="0"/>
              <a:t>10001100000000000000000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Mixing Types in C Expressions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562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We can have C expression with variables/constants of several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Certain rules exist that decide the type of the final value computed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Demotion and Promotion are two common rules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During demotion/promotion, the RHS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value doesn’t change</a:t>
            </a:r>
            <a:r>
              <a:rPr lang="en-GB" sz="3000" dirty="0">
                <a:latin typeface="Garamond" panose="02020404030301010803" pitchFamily="18" charset="0"/>
              </a:rPr>
              <a:t>, only the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data type of the RHS value changes </a:t>
            </a:r>
            <a:r>
              <a:rPr lang="en-GB" sz="3000" dirty="0">
                <a:latin typeface="Garamond" panose="02020404030301010803" pitchFamily="18" charset="0"/>
              </a:rPr>
              <a:t>to the data type of LHS variable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06495C-9B43-4EED-8067-978DD8A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4055503-C68E-49FB-94D3-BFDB194ABDB5}"/>
              </a:ext>
            </a:extLst>
          </p:cNvPr>
          <p:cNvSpPr/>
          <p:nvPr/>
        </p:nvSpPr>
        <p:spPr>
          <a:xfrm>
            <a:off x="352425" y="3352800"/>
            <a:ext cx="11687175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2/3;                         // a will be 0 (no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2/3;                     // a will be 0.0 (RHS is int with value 0, promoted to float with value 0.0)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2/3.0;                     // a will be 0 (RHS is float with value 0.66, becomes int with value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2/3.0;                 // a will be 0.66 (RHS is float with value 0.66, 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int a = 9/2;                       // a will be 4 (RHS is int with value 4, no demotion/promotion)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float a = 9/2;                   // a will be 4.0 (RHS is int with value 4, becomes float with value 4.0)</a:t>
            </a:r>
          </a:p>
        </p:txBody>
      </p:sp>
    </p:spTree>
    <p:extLst>
      <p:ext uri="{BB962C8B-B14F-4D97-AF65-F5344CB8AC3E}">
        <p14:creationId xmlns:p14="http://schemas.microsoft.com/office/powerpoint/2010/main" xmlns="" val="18282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really nice library of lots of mathematical functions</a:t>
            </a:r>
          </a:p>
          <a:p>
            <a:r>
              <a:rPr lang="en-US" dirty="0"/>
              <a:t>abs(x): absolute value of integer x</a:t>
            </a:r>
          </a:p>
          <a:p>
            <a:r>
              <a:rPr lang="en-IN" dirty="0" err="1"/>
              <a:t>fabs</a:t>
            </a:r>
            <a:r>
              <a:rPr lang="en-IN" dirty="0"/>
              <a:t>(x): absolute value of x if x is float or double</a:t>
            </a:r>
          </a:p>
          <a:p>
            <a:r>
              <a:rPr lang="en-IN" dirty="0"/>
              <a:t>ceil(x): ceiling function (smallest integer greater than x)</a:t>
            </a:r>
          </a:p>
          <a:p>
            <a:r>
              <a:rPr lang="en-IN" dirty="0"/>
              <a:t>floor(x): floor function (largest integer smaller than x)</a:t>
            </a:r>
            <a:endParaRPr lang="en-US" dirty="0"/>
          </a:p>
          <a:p>
            <a:r>
              <a:rPr lang="en-US" dirty="0"/>
              <a:t>log</a:t>
            </a:r>
            <a:r>
              <a:rPr lang="en-IN" dirty="0"/>
              <a:t>(x): logarithm of x (do not give negative value of x)</a:t>
            </a:r>
            <a:endParaRPr lang="en-US" dirty="0"/>
          </a:p>
          <a:p>
            <a:r>
              <a:rPr lang="en-US" dirty="0"/>
              <a:t>pow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): x to the power y (both doubles – typecast if </a:t>
            </a:r>
            <a:r>
              <a:rPr lang="en-IN" dirty="0" err="1"/>
              <a:t>int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 err="1"/>
              <a:t>sqrt</a:t>
            </a:r>
            <a:r>
              <a:rPr lang="en-IN" dirty="0"/>
              <a:t>(x): square root of double x (typecast if not double)</a:t>
            </a:r>
          </a:p>
          <a:p>
            <a:r>
              <a:rPr lang="en-IN" dirty="0"/>
              <a:t>cos(x), sin(x), tan(x) </a:t>
            </a:r>
            <a:r>
              <a:rPr lang="en-IN" dirty="0" err="1"/>
              <a:t>etc</a:t>
            </a:r>
            <a:r>
              <a:rPr lang="en-IN" dirty="0"/>
              <a:t> are also present – explore!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A48E5BC-859E-4FE7-9B83-EC0643C6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math.h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91B62D8-0998-4FAE-8C5A-153BFCD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43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seen quite a few math operators till now</a:t>
            </a:r>
          </a:p>
          <a:p>
            <a:pPr lvl="1"/>
            <a:r>
              <a:rPr lang="en-IN" dirty="0"/>
              <a:t>+, -, *, /, %</a:t>
            </a:r>
          </a:p>
          <a:p>
            <a:r>
              <a:rPr lang="en-IN" dirty="0"/>
              <a:t>All take two numbers and give one number as answer</a:t>
            </a:r>
          </a:p>
          <a:p>
            <a:pPr lvl="1"/>
            <a:r>
              <a:rPr lang="en-IN" dirty="0"/>
              <a:t>Called </a:t>
            </a:r>
            <a:r>
              <a:rPr lang="en-IN" i="1" dirty="0"/>
              <a:t>binary operators </a:t>
            </a:r>
            <a:r>
              <a:rPr lang="en-IN" dirty="0"/>
              <a:t>for this reason. Binary = two</a:t>
            </a:r>
          </a:p>
          <a:p>
            <a:r>
              <a:rPr lang="en-IN" dirty="0"/>
              <a:t>Many </a:t>
            </a:r>
            <a:r>
              <a:rPr lang="en-IN" i="1" dirty="0"/>
              <a:t>unary operators</a:t>
            </a:r>
            <a:r>
              <a:rPr lang="en-IN" dirty="0"/>
              <a:t> also exist</a:t>
            </a:r>
          </a:p>
          <a:p>
            <a:pPr lvl="1"/>
            <a:r>
              <a:rPr lang="en-IN" dirty="0"/>
              <a:t>Have seen two till now:</a:t>
            </a:r>
          </a:p>
          <a:p>
            <a:pPr lvl="1"/>
            <a:r>
              <a:rPr lang="en-IN" dirty="0"/>
              <a:t>Unary negation </a:t>
            </a:r>
            <a:r>
              <a:rPr lang="en-IN" dirty="0" err="1"/>
              <a:t>int</a:t>
            </a:r>
            <a:r>
              <a:rPr lang="en-IN" dirty="0"/>
              <a:t> a = -21; b = -a;</a:t>
            </a:r>
          </a:p>
          <a:p>
            <a:pPr lvl="1"/>
            <a:r>
              <a:rPr lang="en-IN" dirty="0"/>
              <a:t>Typecasting c = (</a:t>
            </a:r>
            <a:r>
              <a:rPr lang="en-IN" dirty="0" err="1"/>
              <a:t>int</a:t>
            </a:r>
            <a:r>
              <a:rPr lang="en-IN" dirty="0"/>
              <a:t>) a;</a:t>
            </a:r>
          </a:p>
          <a:p>
            <a:r>
              <a:rPr lang="en-IN" dirty="0"/>
              <a:t>Will see several more operators in the next class</a:t>
            </a:r>
          </a:p>
          <a:p>
            <a:r>
              <a:rPr lang="en-IN" dirty="0"/>
              <a:t>Also will start expanding our programming power</a:t>
            </a:r>
          </a:p>
          <a:p>
            <a:pPr lvl="1"/>
            <a:r>
              <a:rPr lang="en-IN" dirty="0"/>
              <a:t>Conditional statements and relational operators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28F327DF-CAA0-4A79-9D00-7263BF86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Operators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966EE93-BE2D-4932-A311-4D85DF4E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70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 Casting or Typecasting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Converting values of one type to other.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Example: int to float  and float to int (also applies to other types)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Conversion can be </a:t>
            </a:r>
            <a:r>
              <a:rPr lang="en-US" altLang="en-US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implicit</a:t>
            </a: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explicit</a:t>
            </a: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. Typecasting is the explicit way</a:t>
            </a:r>
            <a:endParaRPr lang="en-US" altLang="en-US" sz="3200" dirty="0">
              <a:latin typeface="Garamond" panose="02020404030301010803" pitchFamily="18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	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1059E6EE-0B1E-4BB0-8100-EF3CACFFC41D}"/>
              </a:ext>
            </a:extLst>
          </p:cNvPr>
          <p:cNvSpPr/>
          <p:nvPr/>
        </p:nvSpPr>
        <p:spPr>
          <a:xfrm>
            <a:off x="362662" y="3717107"/>
            <a:ext cx="11600738" cy="281940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D01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FA8DBF-D674-4E27-AD0B-F1D625775B42}"/>
              </a:ext>
            </a:extLst>
          </p:cNvPr>
          <p:cNvSpPr txBox="1"/>
          <p:nvPr/>
        </p:nvSpPr>
        <p:spPr>
          <a:xfrm>
            <a:off x="91165" y="3887737"/>
            <a:ext cx="1183850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  </a:t>
            </a: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int k =5; 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x = k;             // good implicit conversion, x gets 5.0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y = k/10;       // poor implicit conversion, y gets 0.0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z = ((float) k)/10; // Explicit conversion </a:t>
            </a:r>
            <a:r>
              <a:rPr lang="en-US" altLang="en-US" sz="2800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by typecasting</a:t>
            </a: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, z gets 0.5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Garamond" panose="02020404030301010803" pitchFamily="18" charset="0"/>
              </a:rPr>
              <a:t>  float z = k/10.0;    // this works too (explicit without typecasting), z gets 0.5</a:t>
            </a:r>
          </a:p>
          <a:p>
            <a:pPr marL="457200" lvl="1" indent="0"/>
            <a:endParaRPr lang="en-GB" sz="3200" dirty="0">
              <a:latin typeface="Garamond" panose="02020404030301010803" pitchFamily="18" charset="0"/>
            </a:endParaRPr>
          </a:p>
          <a:p>
            <a:endParaRPr lang="en-IN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57267995-3C95-47F1-8D81-F9AE16B35AAD}"/>
              </a:ext>
            </a:extLst>
          </p:cNvPr>
          <p:cNvGrpSpPr/>
          <p:nvPr/>
        </p:nvGrpSpPr>
        <p:grpSpPr>
          <a:xfrm>
            <a:off x="7467600" y="278973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xmlns="" id="{2C9B04BF-F042-45AB-A052-25B2D21E5E4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3ACFA84C-1EC5-48E9-A231-11B53A3E475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3D48C833-9CA8-41DB-A3B1-1FAC4456EC4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ECA78E6E-FDAA-4A3A-874A-5B9A58340F06}"/>
              </a:ext>
            </a:extLst>
          </p:cNvPr>
          <p:cNvSpPr/>
          <p:nvPr/>
        </p:nvSpPr>
        <p:spPr>
          <a:xfrm>
            <a:off x="8471530" y="914400"/>
            <a:ext cx="3505200" cy="1057734"/>
          </a:xfrm>
          <a:prstGeom prst="wedgeRectCallout">
            <a:avLst>
              <a:gd name="adj1" fmla="val -62381"/>
              <a:gd name="adj2" fmla="val -527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Also remember: When assigning values, I always compute the RHS first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7E0632-469D-4992-BD10-BFF3737C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8920F343-9896-4D45-9235-EF8D95D8CACE}"/>
              </a:ext>
            </a:extLst>
          </p:cNvPr>
          <p:cNvSpPr/>
          <p:nvPr/>
        </p:nvSpPr>
        <p:spPr>
          <a:xfrm>
            <a:off x="1905000" y="3121174"/>
            <a:ext cx="2209800" cy="398058"/>
          </a:xfrm>
          <a:prstGeom prst="wedgeRectCallout">
            <a:avLst>
              <a:gd name="adj1" fmla="val 53430"/>
              <a:gd name="adj2" fmla="val -109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 (compiler)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C33F4BA4-2CA9-4709-9F7A-25767AD3DE16}"/>
              </a:ext>
            </a:extLst>
          </p:cNvPr>
          <p:cNvSpPr/>
          <p:nvPr/>
        </p:nvSpPr>
        <p:spPr>
          <a:xfrm>
            <a:off x="5049200" y="3205655"/>
            <a:ext cx="1103638" cy="398058"/>
          </a:xfrm>
          <a:prstGeom prst="wedgeRectCallout">
            <a:avLst>
              <a:gd name="adj1" fmla="val 33758"/>
              <a:gd name="adj2" fmla="val -135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us</a:t>
            </a:r>
          </a:p>
        </p:txBody>
      </p:sp>
    </p:spTree>
    <p:extLst>
      <p:ext uri="{BB962C8B-B14F-4D97-AF65-F5344CB8AC3E}">
        <p14:creationId xmlns:p14="http://schemas.microsoft.com/office/powerpoint/2010/main" xmlns="" val="1593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 animBg="1"/>
      <p:bldP spid="4" grpId="0"/>
      <p:bldP spid="11" grpId="0" animBg="1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Typecasting: An Example Program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CEB59756-81AF-46B8-B7BB-ADD7DA3768A1}"/>
              </a:ext>
            </a:extLst>
          </p:cNvPr>
          <p:cNvSpPr txBox="1">
            <a:spLocks/>
          </p:cNvSpPr>
          <p:nvPr/>
        </p:nvSpPr>
        <p:spPr>
          <a:xfrm>
            <a:off x="685800" y="1676400"/>
            <a:ext cx="4343400" cy="40386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	   int total = 100, marks = 50;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float percentage;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percentage = (marks/total)*100; 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</a:t>
            </a:r>
            <a:r>
              <a:rPr lang="en-GB" dirty="0" err="1">
                <a:latin typeface="Arial Narrow" panose="020B0606020202030204" pitchFamily="34" charset="0"/>
              </a:rPr>
              <a:t>printf</a:t>
            </a:r>
            <a:r>
              <a:rPr lang="en-GB" dirty="0">
                <a:latin typeface="Arial Narrow" panose="020B0606020202030204" pitchFamily="34" charset="0"/>
              </a:rPr>
              <a:t>("%.2f",percentage);</a:t>
            </a:r>
          </a:p>
          <a:p>
            <a:pPr>
              <a:buNone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xmlns="" id="{8D959766-1A17-48A5-90FE-2046BF6892D1}"/>
              </a:ext>
            </a:extLst>
          </p:cNvPr>
          <p:cNvSpPr txBox="1">
            <a:spLocks/>
          </p:cNvSpPr>
          <p:nvPr/>
        </p:nvSpPr>
        <p:spPr>
          <a:xfrm>
            <a:off x="6553200" y="1718872"/>
            <a:ext cx="4800600" cy="40386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	   int total = 100, marks=50;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float percentage;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percentage = </a:t>
            </a:r>
            <a:r>
              <a:rPr lang="en-GB" dirty="0">
                <a:solidFill>
                  <a:srgbClr val="FF0000"/>
                </a:solidFill>
                <a:latin typeface="Arial Narrow" panose="020B0606020202030204" pitchFamily="34" charset="0"/>
              </a:rPr>
              <a:t>(float)</a:t>
            </a:r>
            <a:r>
              <a:rPr lang="en-GB" dirty="0">
                <a:latin typeface="Arial Narrow" panose="020B0606020202030204" pitchFamily="34" charset="0"/>
              </a:rPr>
              <a:t>marks/total*100; 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</a:t>
            </a:r>
            <a:r>
              <a:rPr lang="en-GB" dirty="0" err="1">
                <a:latin typeface="Arial Narrow" panose="020B0606020202030204" pitchFamily="34" charset="0"/>
              </a:rPr>
              <a:t>printf</a:t>
            </a:r>
            <a:r>
              <a:rPr lang="en-GB" dirty="0">
                <a:latin typeface="Arial Narrow" panose="020B0606020202030204" pitchFamily="34" charset="0"/>
              </a:rPr>
              <a:t>("%.2f",percentage);</a:t>
            </a:r>
          </a:p>
          <a:p>
            <a:pPr>
              <a:buNone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xmlns="" id="{5003C1F3-643E-4D27-9536-B357290A02EB}"/>
              </a:ext>
            </a:extLst>
          </p:cNvPr>
          <p:cNvGrpSpPr/>
          <p:nvPr/>
        </p:nvGrpSpPr>
        <p:grpSpPr>
          <a:xfrm>
            <a:off x="2255477" y="4953000"/>
            <a:ext cx="1406551" cy="609600"/>
            <a:chOff x="3286682" y="2292350"/>
            <a:chExt cx="1858617" cy="904461"/>
          </a:xfrm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xmlns="" id="{C102AE48-B9B2-4D17-BFE0-9934896035B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66B8B48-492E-40BC-8D89-C7471451916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C73B5DC-CC95-4F3E-89A1-B56312EF547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xmlns="" id="{4A53E4C7-F632-43FE-82A9-F9BA79FD33EA}"/>
              </a:ext>
            </a:extLst>
          </p:cNvPr>
          <p:cNvSpPr/>
          <p:nvPr/>
        </p:nvSpPr>
        <p:spPr>
          <a:xfrm>
            <a:off x="3904483" y="4801503"/>
            <a:ext cx="819918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0.00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3371B30D-D9B8-43BD-A24C-C7F0065D23D2}"/>
              </a:ext>
            </a:extLst>
          </p:cNvPr>
          <p:cNvGrpSpPr/>
          <p:nvPr/>
        </p:nvGrpSpPr>
        <p:grpSpPr>
          <a:xfrm>
            <a:off x="8610600" y="4953000"/>
            <a:ext cx="1406551" cy="609600"/>
            <a:chOff x="3286682" y="2292350"/>
            <a:chExt cx="1858617" cy="904461"/>
          </a:xfrm>
        </p:grpSpPr>
        <p:sp>
          <p:nvSpPr>
            <p:cNvPr id="23" name="Rounded Rectangle 10">
              <a:extLst>
                <a:ext uri="{FF2B5EF4-FFF2-40B4-BE49-F238E27FC236}">
                  <a16:creationId xmlns:a16="http://schemas.microsoft.com/office/drawing/2014/main" xmlns="" id="{C4EDCB2D-0B79-4284-A458-2CD9DCF23AD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E7071DC-55DC-44BD-950F-D6AE575D8C9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C3F2EF8E-0715-44A2-9A08-3A3A2902F25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xmlns="" id="{3A0BB18B-2606-4585-A811-39F54B1C6DA4}"/>
              </a:ext>
            </a:extLst>
          </p:cNvPr>
          <p:cNvSpPr/>
          <p:nvPr/>
        </p:nvSpPr>
        <p:spPr>
          <a:xfrm>
            <a:off x="10259606" y="4801503"/>
            <a:ext cx="941794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50.00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49C4492D-8503-4DE0-9212-047092C91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04965" y="5257799"/>
            <a:ext cx="1392870" cy="13928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C78A358-E76C-48E6-8C8E-1A1F1816C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9842" y="5260297"/>
            <a:ext cx="1223902" cy="1223902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xmlns="" id="{4C0DCE2D-6E9F-4DBD-AE00-48CEA7750332}"/>
              </a:ext>
            </a:extLst>
          </p:cNvPr>
          <p:cNvSpPr/>
          <p:nvPr/>
        </p:nvSpPr>
        <p:spPr>
          <a:xfrm>
            <a:off x="9906000" y="1905000"/>
            <a:ext cx="2133600" cy="1650169"/>
          </a:xfrm>
          <a:prstGeom prst="wedgeRectCallout">
            <a:avLst>
              <a:gd name="adj1" fmla="val -51176"/>
              <a:gd name="adj2" fmla="val 612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Typecasting makes it 50.0/100 which equals 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9BB8CE3-BF59-4403-931B-3DD8AC7ABBBF}"/>
              </a:ext>
            </a:extLst>
          </p:cNvPr>
          <p:cNvSpPr/>
          <p:nvPr/>
        </p:nvSpPr>
        <p:spPr>
          <a:xfrm>
            <a:off x="2667000" y="3657600"/>
            <a:ext cx="1406551" cy="37470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xmlns="" id="{F59489A7-073B-4D11-9113-75D3F905FB73}"/>
              </a:ext>
            </a:extLst>
          </p:cNvPr>
          <p:cNvSpPr/>
          <p:nvPr/>
        </p:nvSpPr>
        <p:spPr>
          <a:xfrm>
            <a:off x="3062384" y="3170120"/>
            <a:ext cx="1011167" cy="374704"/>
          </a:xfrm>
          <a:prstGeom prst="wedgeRectCallout">
            <a:avLst>
              <a:gd name="adj1" fmla="val -24539"/>
              <a:gd name="adj2" fmla="val 865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Equals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C0BF807-CDFA-4051-8579-4CC5439B339F}"/>
              </a:ext>
            </a:extLst>
          </p:cNvPr>
          <p:cNvSpPr/>
          <p:nvPr/>
        </p:nvSpPr>
        <p:spPr>
          <a:xfrm>
            <a:off x="8576827" y="3695622"/>
            <a:ext cx="1862573" cy="374704"/>
          </a:xfrm>
          <a:prstGeom prst="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F6018D1C-1CD9-4DF2-ADC9-E0E36DEE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09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6" grpId="0" animBg="1"/>
      <p:bldP spid="2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Typecasting is Nice. But Take Care..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xmlns="" id="{861E5790-A666-4D45-A699-D8FBB13288DA}"/>
              </a:ext>
            </a:extLst>
          </p:cNvPr>
          <p:cNvSpPr txBox="1">
            <a:spLocks/>
          </p:cNvSpPr>
          <p:nvPr/>
        </p:nvSpPr>
        <p:spPr>
          <a:xfrm>
            <a:off x="665813" y="1295400"/>
            <a:ext cx="4953000" cy="33528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float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x;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 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x = 5.67;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y = (int) x; // typecast (convert) float to 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xmlns="" id="{B1C3CE13-34ED-4654-862C-FD73908D525A}"/>
              </a:ext>
            </a:extLst>
          </p:cNvPr>
          <p:cNvSpPr txBox="1">
            <a:spLocks/>
          </p:cNvSpPr>
          <p:nvPr/>
        </p:nvSpPr>
        <p:spPr>
          <a:xfrm>
            <a:off x="6511977" y="1295400"/>
            <a:ext cx="4953000" cy="33528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float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x;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 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x = 1.0e50; // 10^50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y = (int) x; // typecast (convert) float to 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xmlns="" id="{AC513365-667E-4EFF-A19C-B1C67D681C98}"/>
              </a:ext>
            </a:extLst>
          </p:cNvPr>
          <p:cNvGrpSpPr/>
          <p:nvPr/>
        </p:nvGrpSpPr>
        <p:grpSpPr>
          <a:xfrm>
            <a:off x="2570813" y="3886200"/>
            <a:ext cx="1406551" cy="609600"/>
            <a:chOff x="3286682" y="2292350"/>
            <a:chExt cx="1858617" cy="904461"/>
          </a:xfrm>
        </p:grpSpPr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xmlns="" id="{5E011EF2-FAD1-4D8D-BD7C-5A22BA15234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656BA809-1337-428D-8FAE-50B1AC7AFFC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6F7F5E1B-306E-497E-9172-EBCD9501D81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xmlns="" id="{3EDBB62E-AE7A-4D73-A666-D48293089AE7}"/>
              </a:ext>
            </a:extLst>
          </p:cNvPr>
          <p:cNvSpPr/>
          <p:nvPr/>
        </p:nvSpPr>
        <p:spPr>
          <a:xfrm>
            <a:off x="4219819" y="3734703"/>
            <a:ext cx="819918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xmlns="" id="{7CBAF71C-3C3D-4522-95C2-BCF7ECEF418D}"/>
              </a:ext>
            </a:extLst>
          </p:cNvPr>
          <p:cNvGrpSpPr/>
          <p:nvPr/>
        </p:nvGrpSpPr>
        <p:grpSpPr>
          <a:xfrm>
            <a:off x="8285813" y="3856923"/>
            <a:ext cx="1406551" cy="609600"/>
            <a:chOff x="3286682" y="2292350"/>
            <a:chExt cx="1858617" cy="904461"/>
          </a:xfrm>
        </p:grpSpPr>
        <p:sp>
          <p:nvSpPr>
            <p:cNvPr id="45" name="Rounded Rectangle 10">
              <a:extLst>
                <a:ext uri="{FF2B5EF4-FFF2-40B4-BE49-F238E27FC236}">
                  <a16:creationId xmlns:a16="http://schemas.microsoft.com/office/drawing/2014/main" xmlns="" id="{8BFBB7EB-D966-4AEB-AF69-71E311B131A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71ED808F-DD05-4CB3-B691-A5AAA000152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35D8860-7343-4B3A-96CD-782B07A2DD1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xmlns="" id="{8BECAC47-7934-4217-82DF-56C334580EF1}"/>
              </a:ext>
            </a:extLst>
          </p:cNvPr>
          <p:cNvSpPr/>
          <p:nvPr/>
        </p:nvSpPr>
        <p:spPr>
          <a:xfrm>
            <a:off x="9934819" y="3588002"/>
            <a:ext cx="1856194" cy="409374"/>
          </a:xfrm>
          <a:prstGeom prst="wedgeRectCallout">
            <a:avLst>
              <a:gd name="adj1" fmla="val -59834"/>
              <a:gd name="adj2" fmla="val 971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-2147483648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436F1835-D8B4-4116-A00C-AA0AD7492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7816" y="4466523"/>
            <a:ext cx="1223902" cy="1223902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xmlns="" id="{FAD82653-07C4-4751-A1F8-ED6A63B19FB8}"/>
              </a:ext>
            </a:extLst>
          </p:cNvPr>
          <p:cNvSpPr/>
          <p:nvPr/>
        </p:nvSpPr>
        <p:spPr>
          <a:xfrm>
            <a:off x="9193941" y="5079642"/>
            <a:ext cx="1855059" cy="1270715"/>
          </a:xfrm>
          <a:prstGeom prst="wedgeRectCallout">
            <a:avLst>
              <a:gd name="adj1" fmla="val 69226"/>
              <a:gd name="adj2" fmla="val -39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Are you kidding?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Unexpected!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xmlns="" id="{7A3C85C4-DC2E-4CE9-87DF-67F4A95A8EFF}"/>
              </a:ext>
            </a:extLst>
          </p:cNvPr>
          <p:cNvSpPr/>
          <p:nvPr/>
        </p:nvSpPr>
        <p:spPr>
          <a:xfrm>
            <a:off x="5695013" y="4800600"/>
            <a:ext cx="3352800" cy="1223902"/>
          </a:xfrm>
          <a:prstGeom prst="wedgeRectCallout">
            <a:avLst>
              <a:gd name="adj1" fmla="val 41269"/>
              <a:gd name="adj2" fmla="val -72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No. </a:t>
            </a:r>
            <a:r>
              <a:rPr lang="en-I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1.0e50 is </a:t>
            </a:r>
            <a:r>
              <a:rPr lang="en-IN" sz="2400" dirty="0">
                <a:solidFill>
                  <a:schemeClr val="tx1"/>
                </a:solidFill>
              </a:rPr>
              <a:t>too big to be cast as an int (or even long – try yourself)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C2C41B7-191E-4015-BD97-30FD923140D2}"/>
              </a:ext>
            </a:extLst>
          </p:cNvPr>
          <p:cNvSpPr/>
          <p:nvPr/>
        </p:nvSpPr>
        <p:spPr>
          <a:xfrm>
            <a:off x="533400" y="5029200"/>
            <a:ext cx="44196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Reverse typecasting </a:t>
            </a:r>
            <a:r>
              <a:rPr lang="en-IN" dirty="0"/>
              <a:t>error can happen too: Sometimes converting a </a:t>
            </a:r>
            <a:r>
              <a:rPr lang="en-IN" dirty="0">
                <a:solidFill>
                  <a:srgbClr val="FFFF00"/>
                </a:solidFill>
              </a:rPr>
              <a:t>smaller data type </a:t>
            </a:r>
            <a:r>
              <a:rPr lang="en-IN" dirty="0">
                <a:solidFill>
                  <a:schemeClr val="bg1"/>
                </a:solidFill>
              </a:rPr>
              <a:t>(say int) </a:t>
            </a:r>
            <a:r>
              <a:rPr lang="en-IN" dirty="0">
                <a:solidFill>
                  <a:srgbClr val="FFFF00"/>
                </a:solidFill>
              </a:rPr>
              <a:t>to larger data type </a:t>
            </a:r>
            <a:r>
              <a:rPr lang="en-IN" dirty="0"/>
              <a:t>(say float) can also give unexpected results (more on this </a:t>
            </a:r>
            <a:r>
              <a:rPr lang="en-IN" dirty="0">
                <a:solidFill>
                  <a:srgbClr val="FFFF00"/>
                </a:solidFill>
              </a:rPr>
              <a:t>later in the semester</a:t>
            </a:r>
            <a:r>
              <a:rPr lang="en-IN" dirty="0"/>
              <a:t>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83B87623-773C-4D3A-84B7-137091C9F5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5161" y="2111426"/>
            <a:ext cx="1392870" cy="1392870"/>
          </a:xfrm>
          <a:prstGeom prst="rect">
            <a:avLst/>
          </a:prstGeom>
        </p:spPr>
      </p:pic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xmlns="" id="{D57C0C1C-F38E-4901-819A-BB9CFC1C3D61}"/>
              </a:ext>
            </a:extLst>
          </p:cNvPr>
          <p:cNvSpPr/>
          <p:nvPr/>
        </p:nvSpPr>
        <p:spPr>
          <a:xfrm>
            <a:off x="3191897" y="1382587"/>
            <a:ext cx="1761103" cy="661115"/>
          </a:xfrm>
          <a:prstGeom prst="wedgeRectCallout">
            <a:avLst>
              <a:gd name="adj1" fmla="val 37739"/>
              <a:gd name="adj2" fmla="val 1668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Expected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D07853-3922-4678-9530-7478F18C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98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0" grpId="0" animBg="1"/>
      <p:bldP spid="56" grpId="0" animBg="1"/>
      <p:bldP spid="3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Very good friends since both store integers</a:t>
            </a:r>
          </a:p>
          <a:p>
            <a:r>
              <a:rPr lang="en-IN" dirty="0"/>
              <a:t>Can add/subtract/multiply/divide/remainder two </a:t>
            </a:r>
            <a:r>
              <a:rPr lang="en-IN" dirty="0" err="1"/>
              <a:t>ints</a:t>
            </a:r>
            <a:r>
              <a:rPr lang="en-IN" dirty="0"/>
              <a:t>, two longs, as well as an </a:t>
            </a:r>
            <a:r>
              <a:rPr lang="en-IN" dirty="0" err="1"/>
              <a:t>int</a:t>
            </a:r>
            <a:r>
              <a:rPr lang="en-IN" dirty="0"/>
              <a:t> and a long</a:t>
            </a:r>
          </a:p>
          <a:p>
            <a:r>
              <a:rPr lang="en-IN" dirty="0"/>
              <a:t>In fact, even if we try to print an int using </a:t>
            </a:r>
            <a:r>
              <a:rPr lang="en-IN" dirty="0">
                <a:solidFill>
                  <a:srgbClr val="FF0000"/>
                </a:solidFill>
              </a:rPr>
              <a:t>%</a:t>
            </a:r>
            <a:r>
              <a:rPr lang="en-IN" dirty="0" err="1">
                <a:solidFill>
                  <a:srgbClr val="FF0000"/>
                </a:solidFill>
              </a:rPr>
              <a:t>ld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 print a long using </a:t>
            </a:r>
            <a:r>
              <a:rPr lang="en-IN" dirty="0">
                <a:solidFill>
                  <a:srgbClr val="FF0000"/>
                </a:solidFill>
              </a:rPr>
              <a:t>%d</a:t>
            </a:r>
            <a:r>
              <a:rPr lang="en-IN" dirty="0"/>
              <a:t>, </a:t>
            </a:r>
            <a:r>
              <a:rPr lang="en-IN" dirty="0" err="1"/>
              <a:t>Prutor</a:t>
            </a:r>
            <a:r>
              <a:rPr lang="en-IN" dirty="0"/>
              <a:t> will only warn us, not throw an error (but results at run-time may be unexpected sometimes)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793"/>
            <a:ext cx="1869207" cy="186920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869207" y="4424758"/>
            <a:ext cx="3278618" cy="942373"/>
          </a:xfrm>
          <a:prstGeom prst="wedgeRectCallout">
            <a:avLst>
              <a:gd name="adj1" fmla="val -68108"/>
              <a:gd name="adj2" fmla="val 63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long can store much larger integers than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1" y="4992311"/>
            <a:ext cx="1865689" cy="186568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619461" y="4458622"/>
            <a:ext cx="3368532" cy="874643"/>
          </a:xfrm>
          <a:prstGeom prst="wedgeRectCallout">
            <a:avLst>
              <a:gd name="adj1" fmla="val 73794"/>
              <a:gd name="adj2" fmla="val 672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I don’t have to be careful about anything?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69207" y="5521545"/>
            <a:ext cx="3278618" cy="942373"/>
          </a:xfrm>
          <a:prstGeom prst="wedgeRectCallout">
            <a:avLst>
              <a:gd name="adj1" fmla="val -65986"/>
              <a:gd name="adj2" fmla="val -284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long can store smaller integers too 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7110BAA-D453-4952-9101-B5441B17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 and long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5F501116-D808-48E8-99FD-FB1A113F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13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2000000000;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long b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a +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3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210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2425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282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927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244" y="503879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3350" y="4640335"/>
            <a:ext cx="203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67875" y="5064606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22" name="TextBox 21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0294967296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-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2663" y="3687420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3546541" y="2147182"/>
            <a:ext cx="2674430" cy="1169149"/>
          </a:xfrm>
          <a:prstGeom prst="wedgeRectCallout">
            <a:avLst>
              <a:gd name="adj1" fmla="val -34816"/>
              <a:gd name="adj2" fmla="val 854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Too big  I will do my best but there will be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Content Placeholder 10"/>
          <p:cNvSpPr txBox="1">
            <a:spLocks/>
          </p:cNvSpPr>
          <p:nvPr/>
        </p:nvSpPr>
        <p:spPr>
          <a:xfrm>
            <a:off x="6384287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2000000000;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long b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(long)a + (long)a;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77282" y="119270"/>
            <a:ext cx="4534466" cy="850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4287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59144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33359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108216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3861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65666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53861" y="506013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0884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63513" y="505982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52275" y="367301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3485746" y="1229368"/>
            <a:ext cx="2721688" cy="1134048"/>
          </a:xfrm>
          <a:prstGeom prst="wedgeRectCallout">
            <a:avLst>
              <a:gd name="adj1" fmla="val -44685"/>
              <a:gd name="adj2" fmla="val 178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Dotted line means I create these variables myself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5185262" y="1222962"/>
            <a:ext cx="2878392" cy="1472545"/>
          </a:xfrm>
          <a:prstGeom prst="wedgeRectCallout">
            <a:avLst>
              <a:gd name="adj1" fmla="val -81934"/>
              <a:gd name="adj2" fmla="val 120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Thankfully,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we now know typecasting. It can save us here. 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388389" y="1515503"/>
            <a:ext cx="2960818" cy="1134048"/>
          </a:xfrm>
          <a:prstGeom prst="wedgeRectCallout">
            <a:avLst>
              <a:gd name="adj1" fmla="val 55106"/>
              <a:gd name="adj2" fmla="val 1506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 often create such variables but you never get to know 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387345" y="2864395"/>
            <a:ext cx="2960818" cy="1134048"/>
          </a:xfrm>
          <a:prstGeom prst="wedgeRectCallout">
            <a:avLst>
              <a:gd name="adj1" fmla="val 58799"/>
              <a:gd name="adj2" fmla="val 78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These variables help me carry out your requests nicely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6053517" y="2949955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-294967296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6067054" y="2949642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71138" y="5066429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61" name="TextBox 60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0294967296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solidFill>
              <a:srgbClr val="B4EADD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-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3" name="Rectangular Callout 62"/>
          <p:cNvSpPr/>
          <p:nvPr/>
        </p:nvSpPr>
        <p:spPr>
          <a:xfrm>
            <a:off x="151105" y="1499175"/>
            <a:ext cx="3359242" cy="2014391"/>
          </a:xfrm>
          <a:prstGeom prst="wedgeRectCallout">
            <a:avLst>
              <a:gd name="adj1" fmla="val 50626"/>
              <a:gd name="adj2" fmla="val 66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Often, you don’t have control over the kind of data you receive. Typecasting helps convert data to a form your like to work with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30" y="119270"/>
            <a:ext cx="1868198" cy="1868198"/>
          </a:xfrm>
          <a:prstGeom prst="rect">
            <a:avLst/>
          </a:prstGeom>
        </p:spPr>
      </p:pic>
      <p:sp>
        <p:nvSpPr>
          <p:cNvPr id="65" name="Rectangular Callout 64"/>
          <p:cNvSpPr/>
          <p:nvPr/>
        </p:nvSpPr>
        <p:spPr>
          <a:xfrm>
            <a:off x="7224336" y="217384"/>
            <a:ext cx="3052645" cy="1246525"/>
          </a:xfrm>
          <a:prstGeom prst="wedgeRectCallout">
            <a:avLst>
              <a:gd name="adj1" fmla="val 74482"/>
              <a:gd name="adj2" fmla="val 26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Why not just define a long variable? No need for typecasting!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="" xmlns:a16="http://schemas.microsoft.com/office/drawing/2014/main" id="{90CC592B-AF4C-45D3-9B97-1B32D42C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 and long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A55B1876-9B3D-4DEB-9B89-C43B25D9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" name="Rectangular Callout 64">
            <a:extLst>
              <a:ext uri="{FF2B5EF4-FFF2-40B4-BE49-F238E27FC236}">
                <a16:creationId xmlns="" xmlns:a16="http://schemas.microsoft.com/office/drawing/2014/main" id="{04947428-E6FB-4D4C-A359-A7D5D665C5C8}"/>
              </a:ext>
            </a:extLst>
          </p:cNvPr>
          <p:cNvSpPr/>
          <p:nvPr/>
        </p:nvSpPr>
        <p:spPr>
          <a:xfrm>
            <a:off x="8350907" y="1583715"/>
            <a:ext cx="3052645" cy="1365927"/>
          </a:xfrm>
          <a:prstGeom prst="wedgeRectCallout">
            <a:avLst>
              <a:gd name="adj1" fmla="val 50911"/>
              <a:gd name="adj2" fmla="val -768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 should try this too: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long b = 2*(long)a;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 b = (long)a + a;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56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7878 -0.0048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1875 0.00301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2799 0.00301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6446 0.20301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2" grpId="1"/>
      <p:bldP spid="12" grpId="2"/>
      <p:bldP spid="28" grpId="0" animBg="1"/>
      <p:bldP spid="28" grpId="1" animBg="1"/>
      <p:bldP spid="29" grpId="0" uiExpand="1" build="p" animBg="1"/>
      <p:bldP spid="30" grpId="0" animBg="1"/>
      <p:bldP spid="31" grpId="0" animBg="1"/>
      <p:bldP spid="32" grpId="0"/>
      <p:bldP spid="33" grpId="0" animBg="1"/>
      <p:bldP spid="34" grpId="0"/>
      <p:bldP spid="35" grpId="0"/>
      <p:bldP spid="36" grpId="0" animBg="1"/>
      <p:bldP spid="43" grpId="0"/>
      <p:bldP spid="43" grpId="1"/>
      <p:bldP spid="45" grpId="0" animBg="1"/>
      <p:bldP spid="46" grpId="0"/>
      <p:bldP spid="46" grpId="1"/>
      <p:bldP spid="47" grpId="0" animBg="1"/>
      <p:bldP spid="48" grpId="0"/>
      <p:bldP spid="49" grpId="0"/>
      <p:bldP spid="49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63" grpId="0" animBg="1"/>
      <p:bldP spid="65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if we have mixed types in a formula? </a:t>
            </a:r>
          </a:p>
          <a:p>
            <a:endParaRPr lang="en-IN" dirty="0"/>
          </a:p>
          <a:p>
            <a:r>
              <a:rPr lang="en-IN" dirty="0"/>
              <a:t>Can typecast </a:t>
            </a:r>
            <a:r>
              <a:rPr lang="en-IN" dirty="0" err="1"/>
              <a:t>int</a:t>
            </a:r>
            <a:r>
              <a:rPr lang="en-IN" dirty="0"/>
              <a:t> to long</a:t>
            </a:r>
          </a:p>
          <a:p>
            <a:endParaRPr lang="en-IN" dirty="0"/>
          </a:p>
          <a:p>
            <a:r>
              <a:rPr lang="en-IN" dirty="0"/>
              <a:t>Can typecast long to </a:t>
            </a:r>
            <a:r>
              <a:rPr lang="en-IN" dirty="0" err="1"/>
              <a:t>int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334618" y="1000203"/>
            <a:ext cx="28573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 = 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c, b = 5;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353" y="2654633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 = (long) a;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353" y="3810858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= (int) b;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18920" y="2654633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3352" y="1498408"/>
            <a:ext cx="2469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 = a * b;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3165612" y="997042"/>
            <a:ext cx="5726715" cy="1231313"/>
          </a:xfrm>
          <a:prstGeom prst="wedgeRectCallout">
            <a:avLst>
              <a:gd name="adj1" fmla="val 71970"/>
              <a:gd name="adj2" fmla="val 1014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Hmm … An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being multiplied to a long. Let me take care to convert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 long before performing the operation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4690" y="498899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39547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2219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07076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09381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84238" y="6106598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29706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18485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028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4277" y="5175213"/>
            <a:ext cx="751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37849" y="5175213"/>
            <a:ext cx="787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527832" y="4729660"/>
            <a:ext cx="6456406" cy="1110790"/>
          </a:xfrm>
          <a:prstGeom prst="wedgeRectCallout">
            <a:avLst>
              <a:gd name="adj1" fmla="val 59249"/>
              <a:gd name="adj2" fmla="val -1608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general, we should typecast weaker types like int into more powerful types like long and float that can store larger numbers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416655" y="2753503"/>
            <a:ext cx="3917963" cy="1551277"/>
          </a:xfrm>
          <a:prstGeom prst="wedgeRectCallout">
            <a:avLst>
              <a:gd name="adj1" fmla="val 68446"/>
              <a:gd name="adj2" fmla="val -261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careful! If b was storing a very large integer that won’t fit into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this typecast will cause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="" xmlns:a16="http://schemas.microsoft.com/office/drawing/2014/main" id="{ABF2C4B1-42B0-49A3-8246-F26182F8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Mixed Type Operations (Already Saw Some Cases)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="" xmlns:a16="http://schemas.microsoft.com/office/drawing/2014/main" id="{A76FD26B-83FF-4756-9095-78D4A1C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47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24297 1.85185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13099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18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9" grpId="0" animBg="1"/>
      <p:bldP spid="33" grpId="0"/>
      <p:bldP spid="34" grpId="0"/>
      <p:bldP spid="37" grpId="0"/>
      <p:bldP spid="37" grpId="1"/>
      <p:bldP spid="38" grpId="0"/>
      <p:bldP spid="39" grpId="0"/>
      <p:bldP spid="39" grpId="1"/>
      <p:bldP spid="1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Arithmetic on char data type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Recall that each char is associated with an integer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Example: char ‘A’ to ’Z’ are associated with integers 65 to 90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Refer to the ASCII table shown in last lecture’s slides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Note: signed char range is -128 to 127, unsigned char range is 0 to 255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="" xmlns:a16="http://schemas.microsoft.com/office/drawing/2014/main" id="{C112D68D-F415-4E50-958B-177806F182A1}"/>
              </a:ext>
            </a:extLst>
          </p:cNvPr>
          <p:cNvSpPr txBox="1">
            <a:spLocks/>
          </p:cNvSpPr>
          <p:nvPr/>
        </p:nvSpPr>
        <p:spPr>
          <a:xfrm>
            <a:off x="198203" y="3581400"/>
            <a:ext cx="3611797" cy="316046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= ‘B’ -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‘A’ + 2;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(“x = %d\n”, a);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char y = 68;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(“y =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DCC5B4EC-6A6C-444C-8880-BBE69CA3B1FD}"/>
              </a:ext>
            </a:extLst>
          </p:cNvPr>
          <p:cNvSpPr/>
          <p:nvPr/>
        </p:nvSpPr>
        <p:spPr>
          <a:xfrm>
            <a:off x="2895600" y="4267200"/>
            <a:ext cx="4572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4AE106E6-FA5A-4411-807A-68AE9187A32A}"/>
              </a:ext>
            </a:extLst>
          </p:cNvPr>
          <p:cNvSpPr/>
          <p:nvPr/>
        </p:nvSpPr>
        <p:spPr>
          <a:xfrm>
            <a:off x="2652822" y="5047331"/>
            <a:ext cx="623777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B45EAE23-FC52-4B35-9BB2-1BBB82949DDB}"/>
              </a:ext>
            </a:extLst>
          </p:cNvPr>
          <p:cNvSpPr txBox="1">
            <a:spLocks/>
          </p:cNvSpPr>
          <p:nvPr/>
        </p:nvSpPr>
        <p:spPr>
          <a:xfrm>
            <a:off x="4213901" y="3581400"/>
            <a:ext cx="7901899" cy="316046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char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= 128;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(“x = %d\n”, x);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y = -130;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(“y = %d\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FC18639F-0DE8-4387-B7E8-A775C7EF7166}"/>
              </a:ext>
            </a:extLst>
          </p:cNvPr>
          <p:cNvSpPr/>
          <p:nvPr/>
        </p:nvSpPr>
        <p:spPr>
          <a:xfrm>
            <a:off x="7239000" y="4267200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-128 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E4BC4C2B-5006-468D-9ED9-72BC2AADE2E8}"/>
              </a:ext>
            </a:extLst>
          </p:cNvPr>
          <p:cNvSpPr/>
          <p:nvPr/>
        </p:nvSpPr>
        <p:spPr>
          <a:xfrm>
            <a:off x="7086600" y="5047331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126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64D56F86-F671-40DA-ACA4-8E582E129AE7}"/>
              </a:ext>
            </a:extLst>
          </p:cNvPr>
          <p:cNvSpPr/>
          <p:nvPr/>
        </p:nvSpPr>
        <p:spPr>
          <a:xfrm>
            <a:off x="8229600" y="3657600"/>
            <a:ext cx="2057400" cy="609600"/>
          </a:xfrm>
          <a:prstGeom prst="wedgeRectCallout">
            <a:avLst>
              <a:gd name="adj1" fmla="val -49903"/>
              <a:gd name="adj2" fmla="val 72965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number from the negative side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="" xmlns:a16="http://schemas.microsoft.com/office/drawing/2014/main" id="{640265E7-89A7-4FF9-97EB-9B084FD6D3CF}"/>
              </a:ext>
            </a:extLst>
          </p:cNvPr>
          <p:cNvSpPr/>
          <p:nvPr/>
        </p:nvSpPr>
        <p:spPr>
          <a:xfrm>
            <a:off x="8217580" y="4663019"/>
            <a:ext cx="2286000" cy="609600"/>
          </a:xfrm>
          <a:prstGeom prst="wedgeRectCallout">
            <a:avLst>
              <a:gd name="adj1" fmla="val -60377"/>
              <a:gd name="adj2" fmla="val 49709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Second number from the positive side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E18CD73-AA6E-49B2-9FBB-88C640B0F6E9}"/>
              </a:ext>
            </a:extLst>
          </p:cNvPr>
          <p:cNvSpPr/>
          <p:nvPr/>
        </p:nvSpPr>
        <p:spPr>
          <a:xfrm>
            <a:off x="51816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and -130 are out of the range of signed char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4734C943-1D34-4947-B060-403BDB781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11" y="5339727"/>
            <a:ext cx="1323475" cy="1323475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="" xmlns:a16="http://schemas.microsoft.com/office/drawing/2014/main" id="{5188C202-0BA0-44FD-82B9-86C7374C5E35}"/>
              </a:ext>
            </a:extLst>
          </p:cNvPr>
          <p:cNvSpPr/>
          <p:nvPr/>
        </p:nvSpPr>
        <p:spPr>
          <a:xfrm>
            <a:off x="9279236" y="5495466"/>
            <a:ext cx="1323475" cy="1057734"/>
          </a:xfrm>
          <a:prstGeom prst="wedgeRectCallout">
            <a:avLst>
              <a:gd name="adj1" fmla="val 79326"/>
              <a:gd name="adj2" fmla="val 28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if x and y are </a:t>
            </a:r>
            <a:r>
              <a:rPr lang="en-IN" dirty="0">
                <a:solidFill>
                  <a:srgbClr val="FF0000"/>
                </a:solidFill>
              </a:rPr>
              <a:t>unsigned char 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B75E70E-9D3A-449A-B2EE-3C54C7CFC3FA}"/>
              </a:ext>
            </a:extLst>
          </p:cNvPr>
          <p:cNvGrpSpPr/>
          <p:nvPr/>
        </p:nvGrpSpPr>
        <p:grpSpPr>
          <a:xfrm>
            <a:off x="10720159" y="4545454"/>
            <a:ext cx="1406551" cy="609600"/>
            <a:chOff x="3286682" y="2292350"/>
            <a:chExt cx="1858617" cy="904461"/>
          </a:xfrm>
        </p:grpSpPr>
        <p:sp>
          <p:nvSpPr>
            <p:cNvPr id="31" name="Rounded Rectangle 10">
              <a:extLst>
                <a:ext uri="{FF2B5EF4-FFF2-40B4-BE49-F238E27FC236}">
                  <a16:creationId xmlns="" xmlns:a16="http://schemas.microsoft.com/office/drawing/2014/main" id="{B6E47D0C-494D-43E7-9706-CD2C5A03E4F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E805CFB6-BEF1-4D1C-B345-B71C6E814E2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D781D253-E462-4A0A-8ECD-50A1014E315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Speech Bubble: Rectangle 33">
            <a:extLst>
              <a:ext uri="{FF2B5EF4-FFF2-40B4-BE49-F238E27FC236}">
                <a16:creationId xmlns="" xmlns:a16="http://schemas.microsoft.com/office/drawing/2014/main" id="{EB4D903C-C866-4A0D-99A0-9C10AD7DAA26}"/>
              </a:ext>
            </a:extLst>
          </p:cNvPr>
          <p:cNvSpPr/>
          <p:nvPr/>
        </p:nvSpPr>
        <p:spPr>
          <a:xfrm>
            <a:off x="10807805" y="2833227"/>
            <a:ext cx="1323475" cy="1057734"/>
          </a:xfrm>
          <a:prstGeom prst="wedgeRectCallout">
            <a:avLst>
              <a:gd name="adj1" fmla="val -5832"/>
              <a:gd name="adj2" fmla="val 106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Try in </a:t>
            </a:r>
            <a:r>
              <a:rPr lang="en-IN" dirty="0" err="1">
                <a:solidFill>
                  <a:schemeClr val="tx1"/>
                </a:solidFill>
              </a:rPr>
              <a:t>Prutor</a:t>
            </a:r>
            <a:r>
              <a:rPr lang="en-IN" dirty="0">
                <a:solidFill>
                  <a:schemeClr val="tx1"/>
                </a:solidFill>
              </a:rPr>
              <a:t> and see yourself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4B836D3-D02D-47F6-B759-D1915381BD37}"/>
              </a:ext>
            </a:extLst>
          </p:cNvPr>
          <p:cNvSpPr/>
          <p:nvPr/>
        </p:nvSpPr>
        <p:spPr>
          <a:xfrm>
            <a:off x="7902435" y="562283"/>
            <a:ext cx="3993693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printing a char using </a:t>
            </a:r>
            <a:r>
              <a:rPr lang="en-IN" dirty="0" err="1">
                <a:solidFill>
                  <a:srgbClr val="FFFF00"/>
                </a:solidFill>
              </a:rPr>
              <a:t>printf</a:t>
            </a:r>
            <a:r>
              <a:rPr lang="en-IN" dirty="0"/>
              <a:t>, the quote symbols ‘ ‘ are not shown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369EDDE-CCED-4B96-BA69-FA714328BD1F}"/>
              </a:ext>
            </a:extLst>
          </p:cNvPr>
          <p:cNvSpPr/>
          <p:nvPr/>
        </p:nvSpPr>
        <p:spPr>
          <a:xfrm>
            <a:off x="9372600" y="1278772"/>
            <a:ext cx="2693966" cy="974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giving char input for </a:t>
            </a:r>
            <a:r>
              <a:rPr lang="en-IN" dirty="0" err="1">
                <a:solidFill>
                  <a:srgbClr val="FFFF00"/>
                </a:solidFill>
              </a:rPr>
              <a:t>scanf</a:t>
            </a:r>
            <a:r>
              <a:rPr lang="en-IN" dirty="0"/>
              <a:t>, we don’t type the quote symbols ‘ ‘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="" xmlns:a16="http://schemas.microsoft.com/office/drawing/2014/main" id="{0BB653F9-480D-4C72-8E28-1368DA69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12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3" grpId="0" animBg="1"/>
      <p:bldP spid="17" grpId="0" animBg="1"/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</TotalTime>
  <Words>2198</Words>
  <Application>Microsoft Office PowerPoint</Application>
  <PresentationFormat>Custom</PresentationFormat>
  <Paragraphs>328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Metropolitan</vt:lpstr>
      <vt:lpstr>ESC101: Fundamentals of Computing</vt:lpstr>
      <vt:lpstr>Mixing Types in C Expressions</vt:lpstr>
      <vt:lpstr>Type Casting or Typecasting</vt:lpstr>
      <vt:lpstr>Typecasting: An Example Program</vt:lpstr>
      <vt:lpstr>Typecasting is Nice. But Take Care..</vt:lpstr>
      <vt:lpstr>int and long</vt:lpstr>
      <vt:lpstr>int and long</vt:lpstr>
      <vt:lpstr>Mixed Type Operations (Already Saw Some Cases)</vt:lpstr>
      <vt:lpstr>Arithmetic on char data type</vt:lpstr>
      <vt:lpstr>Arithmetic on char data type: More Examples</vt:lpstr>
      <vt:lpstr>Representing Negative Integers</vt:lpstr>
      <vt:lpstr>One’s Complement</vt:lpstr>
      <vt:lpstr>Two’s Complement</vt:lpstr>
      <vt:lpstr>Two’s Complement</vt:lpstr>
      <vt:lpstr>Floating Point Representation</vt:lpstr>
      <vt:lpstr>Conceptual Example</vt:lpstr>
      <vt:lpstr>IEEE 754 Floating Point Representation</vt:lpstr>
      <vt:lpstr>Single-precision (float)</vt:lpstr>
      <vt:lpstr>Practical demonstration</vt:lpstr>
      <vt:lpstr>math.h</vt:lpstr>
      <vt:lpstr>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Nisheeth Srivastava</dc:creator>
  <cp:lastModifiedBy>nisheeth</cp:lastModifiedBy>
  <cp:revision>529</cp:revision>
  <dcterms:modified xsi:type="dcterms:W3CDTF">2020-01-15T04:26:18Z</dcterms:modified>
</cp:coreProperties>
</file>