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78" r:id="rId2"/>
    <p:sldMasterId id="2147483690" r:id="rId3"/>
  </p:sldMasterIdLst>
  <p:notesMasterIdLst>
    <p:notesMasterId r:id="rId28"/>
  </p:notesMasterIdLst>
  <p:sldIdLst>
    <p:sldId id="256" r:id="rId4"/>
    <p:sldId id="270" r:id="rId5"/>
    <p:sldId id="273" r:id="rId6"/>
    <p:sldId id="260" r:id="rId7"/>
    <p:sldId id="298" r:id="rId8"/>
    <p:sldId id="285" r:id="rId9"/>
    <p:sldId id="286" r:id="rId10"/>
    <p:sldId id="272" r:id="rId11"/>
    <p:sldId id="275" r:id="rId12"/>
    <p:sldId id="276" r:id="rId13"/>
    <p:sldId id="277" r:id="rId14"/>
    <p:sldId id="287" r:id="rId15"/>
    <p:sldId id="274" r:id="rId16"/>
    <p:sldId id="288" r:id="rId17"/>
    <p:sldId id="289" r:id="rId18"/>
    <p:sldId id="290" r:id="rId19"/>
    <p:sldId id="279" r:id="rId20"/>
    <p:sldId id="280" r:id="rId21"/>
    <p:sldId id="278" r:id="rId22"/>
    <p:sldId id="291" r:id="rId23"/>
    <p:sldId id="266" r:id="rId24"/>
    <p:sldId id="267" r:id="rId25"/>
    <p:sldId id="292" r:id="rId26"/>
    <p:sldId id="293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4" autoAdjust="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724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-9%10 = -9; -10%10=0; So % computes the remainder with the positive part and then adds the negative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A7CD0-DB43-4A0F-BFDF-26F295F0B5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78FBF-87C7-4F26-B4B6-90458930CE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Operators on the same line have the same PRECEDENCE (relative ranking).</a:t>
            </a:r>
          </a:p>
          <a:p>
            <a:pPr>
              <a:buFontTx/>
              <a:buChar char="-"/>
            </a:pPr>
            <a:r>
              <a:rPr lang="en-IN" dirty="0"/>
              <a:t> </a:t>
            </a:r>
            <a:r>
              <a:rPr lang="en-IN" dirty="0" err="1"/>
              <a:t>Associativity</a:t>
            </a:r>
            <a:r>
              <a:rPr lang="en-IN" dirty="0"/>
              <a:t>=</a:t>
            </a:r>
            <a:r>
              <a:rPr lang="en-IN" baseline="0" dirty="0"/>
              <a:t> direction of processing.</a:t>
            </a:r>
            <a:endParaRPr lang="en-IN" dirty="0"/>
          </a:p>
          <a:p>
            <a:pPr>
              <a:buFontTx/>
              <a:buChar char="-"/>
            </a:pPr>
            <a:r>
              <a:rPr lang="en-IN" dirty="0"/>
              <a:t> Unary ops have higher precedence than 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A7CD0-DB43-4A0F-BFDF-26F295F0B5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893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Operators on the same line have the same PRECEDENCE (relative ranking).</a:t>
            </a:r>
          </a:p>
          <a:p>
            <a:pPr>
              <a:buFontTx/>
              <a:buChar char="-"/>
            </a:pPr>
            <a:r>
              <a:rPr lang="en-IN" dirty="0"/>
              <a:t> </a:t>
            </a:r>
            <a:r>
              <a:rPr lang="en-IN" dirty="0" err="1"/>
              <a:t>Associativity</a:t>
            </a:r>
            <a:r>
              <a:rPr lang="en-IN" dirty="0"/>
              <a:t>=</a:t>
            </a:r>
            <a:r>
              <a:rPr lang="en-IN" baseline="0" dirty="0"/>
              <a:t> direction of processing.</a:t>
            </a:r>
            <a:endParaRPr lang="en-IN" dirty="0"/>
          </a:p>
          <a:p>
            <a:pPr>
              <a:buFontTx/>
              <a:buChar char="-"/>
            </a:pPr>
            <a:r>
              <a:rPr lang="en-IN" dirty="0"/>
              <a:t> Unary ops have higher precedence than 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A7CD0-DB43-4A0F-BFDF-26F295F0B5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505-5B1E-49B4-81CE-D594628F12E4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F792-8AEC-4091-915D-C4545F47DD54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7E7-F3D1-405B-90C3-7FAB9D8FC0B1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AA4B-91C4-4EBB-9D92-39D92024DFA7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91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AE8A-AA90-4413-B5AF-B356A4582323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444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6C8E-B714-4BD0-8F5F-55ED53A1C96A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06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2A8D-151D-44A7-A7CF-9A2FDA135CC5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173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6FF-162E-464F-98B9-498A03023B3F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50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34C4-1D3B-40B3-A1A3-E675E91005AE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594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E6FD-8789-416C-BD78-B87FBE6A8D6D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9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A-C5A4-436E-91F4-2AC7D098D119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95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179E-A75C-4174-B7E0-46FC5FEE4A29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05AF-C044-4954-AC43-C4C0D0E597A2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59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9976-E4B0-4BAC-BEB7-8F49EEA07412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3113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F259-239C-4DC7-998E-EB7CD11B80E7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020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112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2598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102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544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982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088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5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EB4A-D038-4A50-88D3-48BA175A4B5E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5770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46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599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2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EBD-5050-431C-8759-1405B850C0AD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BA1E-1D1F-432A-BA0A-EBB7561C5B39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538-FC1F-4914-979C-C750D769DCBF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6003-4C2D-4BE9-8168-9F622B3A167A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AF24-04E3-4996-99FC-F8C15AE5621E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857-3D2A-48EB-89E6-05DB5B616ED8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19DB-007C-40BC-A74E-F8F19CCECB89}" type="datetime1">
              <a:rPr lang="en-US" smtClean="0"/>
              <a:pPr/>
              <a:t>1/20/2020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83CF-7518-457A-A7DB-715B0D3880C1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799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772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11430000" cy="1181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Expressions and Operators in C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4117A9"/>
                </a:solidFill>
                <a:latin typeface="Garamond" panose="02020404030301010803" pitchFamily="18" charset="0"/>
              </a:rPr>
              <a:t>Unary operators - sizeof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sizeof var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sizeof(type)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Returns size of the operand in bytes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sizeof(char) will return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sizeof(float) will (mostly) return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Very useful when you are porting programs across compute</a:t>
            </a:r>
            <a:r>
              <a:rPr lang="en-GB" dirty="0"/>
              <a:t>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B23A7F-096F-46C0-B03B-B8BBFAC9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4117A9"/>
                </a:solidFill>
                <a:latin typeface="Garamond" panose="02020404030301010803" pitchFamily="18" charset="0"/>
              </a:rPr>
              <a:t>Unary operators - typecast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(type) var, for example – (int) a, (float) a, etc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We have already seen this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What will be the output of this program?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977" y="4088269"/>
            <a:ext cx="9448800" cy="26776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 double a = 67.2;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 printf("size is %d\n", sizeof 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GB" sz="2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printf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("size is %d\n", sizeof(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(char)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printf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("%c",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(char)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A2C4174-9A40-4DDD-A403-1C9FC536F215}"/>
              </a:ext>
            </a:extLst>
          </p:cNvPr>
          <p:cNvGrpSpPr/>
          <p:nvPr/>
        </p:nvGrpSpPr>
        <p:grpSpPr>
          <a:xfrm>
            <a:off x="10252049" y="4952999"/>
            <a:ext cx="1406551" cy="609600"/>
            <a:chOff x="3286682" y="2292350"/>
            <a:chExt cx="1858617" cy="904461"/>
          </a:xfrm>
        </p:grpSpPr>
        <p:sp>
          <p:nvSpPr>
            <p:cNvPr id="7" name="Rounded Rectangle 10">
              <a:extLst>
                <a:ext uri="{FF2B5EF4-FFF2-40B4-BE49-F238E27FC236}">
                  <a16:creationId xmlns:a16="http://schemas.microsoft.com/office/drawing/2014/main" xmlns="" id="{9007EDDC-4815-4C18-AE0F-DFE23D81E5A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8B6CA3D6-FA37-40B2-BA8F-46747FF2FA5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0EC2961-6EB9-4809-8C02-0590C257CE4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F0836F11-8E62-4B26-A29A-72008329BAEA}"/>
              </a:ext>
            </a:extLst>
          </p:cNvPr>
          <p:cNvSpPr/>
          <p:nvPr/>
        </p:nvSpPr>
        <p:spPr>
          <a:xfrm>
            <a:off x="10058400" y="2795898"/>
            <a:ext cx="1447800" cy="1299866"/>
          </a:xfrm>
          <a:prstGeom prst="wedgeRectCallout">
            <a:avLst>
              <a:gd name="adj1" fmla="val 10633"/>
              <a:gd name="adj2" fmla="val 10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Size is 8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Size is 1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C</a:t>
            </a:r>
          </a:p>
          <a:p>
            <a:pPr algn="ctr"/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0936080-F0C8-47FA-9243-83E79D20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FF0000"/>
                </a:solidFill>
                <a:latin typeface="Garamond" panose="02020404030301010803" pitchFamily="18" charset="0"/>
              </a:rPr>
              <a:t>Precedence Rules </a:t>
            </a:r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for 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5" y="1192157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Precedence rules tell us the order in which the operators will be applied in any C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Unary ops are above arithmetic ops, only below brackets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If a is 1 and b is 2, what will a + -b be evaluated as?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What about this program?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7F20456-502A-45F2-B350-A5B4E2A9EEAD}"/>
              </a:ext>
            </a:extLst>
          </p:cNvPr>
          <p:cNvSpPr/>
          <p:nvPr/>
        </p:nvSpPr>
        <p:spPr>
          <a:xfrm>
            <a:off x="994148" y="4676831"/>
            <a:ext cx="8534400" cy="1912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400" kern="1200" dirty="0">
              <a:solidFill>
                <a:prstClr val="white"/>
              </a:solidFill>
              <a:latin typeface="Lucida Console" pitchFamily="49" charset="0"/>
            </a:endParaRP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int main(){</a:t>
            </a: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    int a = 1;    int b = 2;    </a:t>
            </a: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GB" sz="2400" kern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GB" sz="24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("%d", a + - + - b); </a:t>
            </a: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    return 0;</a:t>
            </a: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ctr"/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18F5487-40B9-416A-ADAB-93B0D91F96FC}"/>
              </a:ext>
            </a:extLst>
          </p:cNvPr>
          <p:cNvGrpSpPr/>
          <p:nvPr/>
        </p:nvGrpSpPr>
        <p:grpSpPr>
          <a:xfrm>
            <a:off x="10044034" y="5308735"/>
            <a:ext cx="1406551" cy="609600"/>
            <a:chOff x="3286682" y="2292350"/>
            <a:chExt cx="1858617" cy="904461"/>
          </a:xfrm>
        </p:grpSpPr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xmlns="" id="{ED0609C4-32C0-4202-B8D6-D24364DF007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A108EF9-E7CB-4C1C-AFC8-CDEE38B10364}"/>
                </a:ext>
              </a:extLst>
            </p:cNvPr>
            <p:cNvSpPr/>
            <p:nvPr/>
          </p:nvSpPr>
          <p:spPr>
            <a:xfrm>
              <a:off x="356055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961DA45-C32A-4FFF-976B-D751B9604A4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37602F31-0A42-4785-8295-6BE3B6BAEB1A}"/>
              </a:ext>
            </a:extLst>
          </p:cNvPr>
          <p:cNvSpPr/>
          <p:nvPr/>
        </p:nvSpPr>
        <p:spPr>
          <a:xfrm>
            <a:off x="10330859" y="4225931"/>
            <a:ext cx="685800" cy="609600"/>
          </a:xfrm>
          <a:prstGeom prst="wedgeRectCallout">
            <a:avLst>
              <a:gd name="adj1" fmla="val 7354"/>
              <a:gd name="adj2" fmla="val 134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3</a:t>
            </a:r>
          </a:p>
          <a:p>
            <a:pPr algn="ctr"/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5F6AC0E8-14C0-49F9-A05C-FE79DFE1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BE7CEA7-6BAB-4D4B-86F3-F922032AC5BD}"/>
              </a:ext>
            </a:extLst>
          </p:cNvPr>
          <p:cNvGrpSpPr/>
          <p:nvPr/>
        </p:nvGrpSpPr>
        <p:grpSpPr>
          <a:xfrm>
            <a:off x="4114800" y="3429000"/>
            <a:ext cx="1406551" cy="609600"/>
            <a:chOff x="3286682" y="2292350"/>
            <a:chExt cx="1858617" cy="9044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xmlns="" id="{22744A8C-33A8-4E51-B1FC-A48B3859D58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99A3D47D-A680-4CD5-9EC6-C38609EEBCB4}"/>
                </a:ext>
              </a:extLst>
            </p:cNvPr>
            <p:cNvSpPr/>
            <p:nvPr/>
          </p:nvSpPr>
          <p:spPr>
            <a:xfrm>
              <a:off x="356055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F73F0F6-2432-410B-BF65-6050E5EEC44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xmlns="" id="{FD0B6CE0-A255-485A-9F19-6FA54521F2DD}"/>
              </a:ext>
            </a:extLst>
          </p:cNvPr>
          <p:cNvSpPr/>
          <p:nvPr/>
        </p:nvSpPr>
        <p:spPr>
          <a:xfrm>
            <a:off x="6582143" y="3317041"/>
            <a:ext cx="685800" cy="727155"/>
          </a:xfrm>
          <a:prstGeom prst="wedgeRectCallout">
            <a:avLst>
              <a:gd name="adj1" fmla="val -209442"/>
              <a:gd name="adj2" fmla="val 12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-1</a:t>
            </a:r>
          </a:p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16B63AA-40B4-4935-8511-78406D8A051C}"/>
              </a:ext>
            </a:extLst>
          </p:cNvPr>
          <p:cNvGrpSpPr/>
          <p:nvPr/>
        </p:nvGrpSpPr>
        <p:grpSpPr>
          <a:xfrm>
            <a:off x="8915400" y="1202488"/>
            <a:ext cx="1406551" cy="609600"/>
            <a:chOff x="3286682" y="2292350"/>
            <a:chExt cx="1858617" cy="904461"/>
          </a:xfrm>
        </p:grpSpPr>
        <p:sp>
          <p:nvSpPr>
            <p:cNvPr id="28" name="Rounded Rectangle 10">
              <a:extLst>
                <a:ext uri="{FF2B5EF4-FFF2-40B4-BE49-F238E27FC236}">
                  <a16:creationId xmlns:a16="http://schemas.microsoft.com/office/drawing/2014/main" xmlns="" id="{2D5C4D25-F378-449E-BCB1-1A054D6984E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CCA9C7AC-A2B7-46C3-A0A1-357E61B4076F}"/>
                </a:ext>
              </a:extLst>
            </p:cNvPr>
            <p:cNvSpPr/>
            <p:nvPr/>
          </p:nvSpPr>
          <p:spPr>
            <a:xfrm>
              <a:off x="356055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F1ADD972-F195-4DC8-9151-05E42E63E3E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xmlns="" id="{8493A496-3952-4B6A-929A-CF4279A26362}"/>
              </a:ext>
            </a:extLst>
          </p:cNvPr>
          <p:cNvSpPr/>
          <p:nvPr/>
        </p:nvSpPr>
        <p:spPr>
          <a:xfrm>
            <a:off x="9677850" y="2144838"/>
            <a:ext cx="2147965" cy="1756252"/>
          </a:xfrm>
          <a:prstGeom prst="wedgeRectCallout">
            <a:avLst>
              <a:gd name="adj1" fmla="val -51269"/>
              <a:gd name="adj2" fmla="val -741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Bracket has the highest precedence</a:t>
            </a:r>
          </a:p>
          <a:p>
            <a:pPr algn="ctr"/>
            <a:endParaRPr lang="en-IN" dirty="0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xmlns="" id="{A8CEFBDE-09DC-4FD8-9150-8C2E0706457A}"/>
              </a:ext>
            </a:extLst>
          </p:cNvPr>
          <p:cNvSpPr/>
          <p:nvPr/>
        </p:nvSpPr>
        <p:spPr>
          <a:xfrm>
            <a:off x="9810287" y="6257350"/>
            <a:ext cx="1874044" cy="464126"/>
          </a:xfrm>
          <a:prstGeom prst="wedgeRectCallout">
            <a:avLst>
              <a:gd name="adj1" fmla="val 4287"/>
              <a:gd name="adj2" fmla="val -162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Note +x is x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25" grpId="0" animBg="1"/>
      <p:bldP spid="31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FF0000"/>
                </a:solidFill>
                <a:latin typeface="Garamond" panose="02020404030301010803" pitchFamily="18" charset="0"/>
              </a:rPr>
              <a:t>Associativity Rules</a:t>
            </a:r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 for 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982"/>
            <a:ext cx="11353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 </a:t>
            </a:r>
            <a:r>
              <a:rPr lang="en-GB" dirty="0">
                <a:latin typeface="Garamond" panose="02020404030301010803" pitchFamily="18" charset="0"/>
              </a:rPr>
              <a:t>Associativity rules tell us how the operators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of same precedence </a:t>
            </a:r>
            <a:r>
              <a:rPr lang="en-GB" dirty="0">
                <a:latin typeface="Garamond" panose="02020404030301010803" pitchFamily="18" charset="0"/>
              </a:rPr>
              <a:t>are grouped (e.g., </a:t>
            </a:r>
            <a:r>
              <a:rPr lang="en-GB" dirty="0" err="1">
                <a:latin typeface="Garamond" panose="02020404030301010803" pitchFamily="18" charset="0"/>
              </a:rPr>
              <a:t>a+b+c</a:t>
            </a:r>
            <a:r>
              <a:rPr lang="en-GB" dirty="0">
                <a:latin typeface="Garamond" panose="02020404030301010803" pitchFamily="18" charset="0"/>
              </a:rPr>
              <a:t> will be evaluated as (</a:t>
            </a:r>
            <a:r>
              <a:rPr lang="en-GB" dirty="0" err="1">
                <a:latin typeface="Garamond" panose="02020404030301010803" pitchFamily="18" charset="0"/>
              </a:rPr>
              <a:t>a+b</a:t>
            </a:r>
            <a:r>
              <a:rPr lang="en-GB" dirty="0">
                <a:latin typeface="Garamond" panose="02020404030301010803" pitchFamily="18" charset="0"/>
              </a:rPr>
              <a:t>)+c, not a+(</a:t>
            </a:r>
            <a:r>
              <a:rPr lang="en-GB" dirty="0" err="1">
                <a:latin typeface="Garamond" panose="02020404030301010803" pitchFamily="18" charset="0"/>
              </a:rPr>
              <a:t>b+c</a:t>
            </a:r>
            <a:r>
              <a:rPr lang="en-GB" dirty="0">
                <a:latin typeface="Garamond" panose="02020404030301010803" pitchFamily="18" charset="0"/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unary operators, the associativity is from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right to left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Important to remember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Most other operators’ associativity is left to right (e.g., + operator)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What will this program print?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20AC33-BCCA-43D9-AC72-A7B0C764247C}"/>
              </a:ext>
            </a:extLst>
          </p:cNvPr>
          <p:cNvSpPr/>
          <p:nvPr/>
        </p:nvSpPr>
        <p:spPr>
          <a:xfrm>
            <a:off x="1676400" y="4657844"/>
            <a:ext cx="6324600" cy="2091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int main(){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    int a = 1; 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GB" sz="2800" kern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GB" sz="28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("%d", - ++a); 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   return 0;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09F3C35-37A2-43E2-B0CB-DDDC7BC63FC5}"/>
              </a:ext>
            </a:extLst>
          </p:cNvPr>
          <p:cNvGrpSpPr/>
          <p:nvPr/>
        </p:nvGrpSpPr>
        <p:grpSpPr>
          <a:xfrm>
            <a:off x="8534400" y="5257799"/>
            <a:ext cx="1406551" cy="609600"/>
            <a:chOff x="3286682" y="2292350"/>
            <a:chExt cx="1858617" cy="904461"/>
          </a:xfrm>
        </p:grpSpPr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xmlns="" id="{6B5F1D10-7DE6-4A4D-94FA-3AA5477E86B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64F6F9A2-0806-4F3E-A4D6-3C838164DD1F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624E2BB-1ACE-4660-AF89-C2575C832ED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0BE1A00D-26DA-430C-8582-B5ED07A2630F}"/>
              </a:ext>
            </a:extLst>
          </p:cNvPr>
          <p:cNvSpPr/>
          <p:nvPr/>
        </p:nvSpPr>
        <p:spPr>
          <a:xfrm>
            <a:off x="8821225" y="4174995"/>
            <a:ext cx="685800" cy="609600"/>
          </a:xfrm>
          <a:prstGeom prst="wedgeRectCallout">
            <a:avLst>
              <a:gd name="adj1" fmla="val 7354"/>
              <a:gd name="adj2" fmla="val 134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-2</a:t>
            </a:r>
          </a:p>
          <a:p>
            <a:pPr algn="ctr"/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58AA02A0-4DBF-49CC-9220-667DAC27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9220200" cy="475456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latin typeface="Garamond" panose="02020404030301010803" pitchFamily="18" charset="0"/>
              </a:rPr>
              <a:t>Compare two quantities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Work on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int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char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float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double</a:t>
            </a:r>
            <a:r>
              <a:rPr lang="en-US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1026" name="Picture 2" descr="C:\Users\karkare\AppData\Local\Microsoft\Windows\INetCache\IE\EC01WMOS\MC9002153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2199" y="152400"/>
            <a:ext cx="1484719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9749190"/>
              </p:ext>
            </p:extLst>
          </p:nvPr>
        </p:nvGraphicFramePr>
        <p:xfrm>
          <a:off x="2057400" y="1905000"/>
          <a:ext cx="79525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1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Strictly 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Strictly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Not equal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70AB6B0-0957-43D4-8A55-962091EF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DF2F9F4-B90D-448B-923C-C6F9D9BCF7F2}"/>
              </a:ext>
            </a:extLst>
          </p:cNvPr>
          <p:cNvGrpSpPr/>
          <p:nvPr/>
        </p:nvGrpSpPr>
        <p:grpSpPr>
          <a:xfrm>
            <a:off x="10363200" y="3222276"/>
            <a:ext cx="1406551" cy="609600"/>
            <a:chOff x="3286682" y="2292350"/>
            <a:chExt cx="1858617" cy="9044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4A7A8A70-218E-42F4-BA20-AF602F5F661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EF0CEE67-AAE7-4ECD-9458-F2154887D30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72614AC6-B9C5-4522-8134-C2E41C391A05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2547D727-7DAD-4688-863E-196473D43EE9}"/>
              </a:ext>
            </a:extLst>
          </p:cNvPr>
          <p:cNvSpPr/>
          <p:nvPr/>
        </p:nvSpPr>
        <p:spPr>
          <a:xfrm>
            <a:off x="10650025" y="1417638"/>
            <a:ext cx="1406550" cy="1331434"/>
          </a:xfrm>
          <a:prstGeom prst="wedgeRectCallout">
            <a:avLst>
              <a:gd name="adj1" fmla="val -12895"/>
              <a:gd name="adj2" fmla="val 8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Result is 0 or 1</a:t>
            </a:r>
          </a:p>
          <a:p>
            <a:pPr algn="ctr"/>
            <a:endParaRPr lang="en-IN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BCAA15FB-912A-4161-A145-0194E6C609C8}"/>
              </a:ext>
            </a:extLst>
          </p:cNvPr>
          <p:cNvSpPr/>
          <p:nvPr/>
        </p:nvSpPr>
        <p:spPr>
          <a:xfrm>
            <a:off x="10466831" y="4735034"/>
            <a:ext cx="1589743" cy="1970566"/>
          </a:xfrm>
          <a:prstGeom prst="wedgeRectCallout">
            <a:avLst>
              <a:gd name="adj1" fmla="val -11707"/>
              <a:gd name="adj2" fmla="val -103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400" kern="1200" dirty="0">
                <a:solidFill>
                  <a:prstClr val="white"/>
                </a:solidFill>
              </a:rPr>
              <a:t>1 means condition true, 0 means false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191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0"/>
            <a:ext cx="77724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Relational Operators: Some Examples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72872494"/>
              </p:ext>
            </p:extLst>
          </p:nvPr>
        </p:nvGraphicFramePr>
        <p:xfrm>
          <a:off x="1981200" y="609600"/>
          <a:ext cx="8534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6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596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Rel. Expr.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3&gt;2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3&gt;3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‘z’ &gt;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400" baseline="0" dirty="0">
                          <a:solidFill>
                            <a:schemeClr val="accent4"/>
                          </a:solidFill>
                        </a:rPr>
                        <a:t> values used for char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2 ==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‘A’ &lt;=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'A' has ASCII value 65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‘A’ ==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Different ASCII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(‘a’ – 32) ==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5 !=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1.0 ==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May give unexpected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result due to approximation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381000" y="5715000"/>
            <a:ext cx="11277600" cy="8382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Avoid mixing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values while comparing. Comparison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 is not exact!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AA71ED2-3358-41C2-87F7-D3568A7F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52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62176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338138" marR="0" lvl="0" indent="-3381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2" charset="0"/>
              <a:ea typeface="+mn-ea"/>
              <a:cs typeface="Arial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600200" y="2757310"/>
            <a:ext cx="8305800" cy="388977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int a; int b; int c;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int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cEven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;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// count of even inputs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2" charset="-128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scanf(“%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d%d%d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”, &amp;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a,&amp;b,&amp;c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);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// input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a,b,c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itchFamily="34" charset="0"/>
              <a:ea typeface="ＭＳ Ｐゴシック" pitchFamily="32" charset="-128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itchFamily="34" charset="0"/>
              <a:ea typeface="ＭＳ Ｐゴシック" pitchFamily="32" charset="-128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// (x%2 == 0) evaluates to 1 if x is Even,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//                                       0 if x is Odd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cEven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 = (a%2 == 0) + (b%2 == 0) + (c%2 == 0);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printf(“Even=%d\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nOdd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=%d”,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cEven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2" charset="-128"/>
                <a:cs typeface="Arial" pitchFamily="34" charset="0"/>
              </a:rPr>
              <a:t>, 3-cEven);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itchFamily="32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83695"/>
            <a:ext cx="10388600" cy="6858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Relational Operators: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30" y="849094"/>
            <a:ext cx="11017770" cy="1981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Problem: Input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dirty="0">
                <a:latin typeface="Garamond" panose="02020404030301010803" pitchFamily="18" charset="0"/>
              </a:rPr>
              <a:t> positive integers. Print the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count</a:t>
            </a:r>
            <a:r>
              <a:rPr lang="en-US" dirty="0">
                <a:latin typeface="Garamond" panose="02020404030301010803" pitchFamily="18" charset="0"/>
              </a:rPr>
              <a:t> of inputs that are even and odd.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Do not use if-then-else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1613118"/>
            <a:ext cx="144780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2783" y="1929318"/>
            <a:ext cx="237951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Odd=2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064AA6E-DC6D-4D32-AA17-DE2100A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561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Basic assignment (</a:t>
            </a:r>
            <a:r>
              <a:rPr lang="en-GB" i="1" dirty="0">
                <a:latin typeface="Garamond" panose="02020404030301010803" pitchFamily="18" charset="0"/>
              </a:rPr>
              <a:t>variable = expression)</a:t>
            </a:r>
          </a:p>
          <a:p>
            <a:pPr lvl="1"/>
            <a:endParaRPr lang="en-GB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9179192"/>
              </p:ext>
            </p:extLst>
          </p:nvPr>
        </p:nvGraphicFramePr>
        <p:xfrm>
          <a:off x="2286000" y="2819400"/>
          <a:ext cx="8229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+=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= Var +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-=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= Var –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*=a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</a:t>
                      </a:r>
                      <a:r>
                        <a:rPr lang="en-GB" sz="2400" baseline="0" dirty="0"/>
                        <a:t> = Var *a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/=a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= Var/a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%=a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= Var%a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19B539-C6B0-4391-99C8-6DC57934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4117A9"/>
                </a:solidFill>
                <a:latin typeface="Garamond" panose="02020404030301010803" pitchFamily="18" charset="0"/>
              </a:rPr>
              <a:t>Precedence of Assign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Always the last to be evaluated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x *= -2 *(y+z)/3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x = x*(-2*(y+z)/3)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Seldom need to worry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83A5E5-E1D4-4FA9-818F-880B68F9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Operator Precedence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69842F-7DCB-440F-82DE-F646C485C0F8}"/>
              </a:ext>
            </a:extLst>
          </p:cNvPr>
          <p:cNvSpPr txBox="1"/>
          <p:nvPr/>
        </p:nvSpPr>
        <p:spPr>
          <a:xfrm>
            <a:off x="609600" y="4826763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			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Example: a + b – c * d % e /f     </a:t>
            </a:r>
            <a:endParaRPr lang="en-US" sz="2800" kern="1200" dirty="0">
              <a:solidFill>
                <a:prstClr val="black"/>
              </a:solidFill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xmlns="" id="{AADE1906-0C0D-4E10-BC0C-859EDF678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43279586"/>
              </p:ext>
            </p:extLst>
          </p:nvPr>
        </p:nvGraphicFramePr>
        <p:xfrm>
          <a:off x="2133600" y="1600200"/>
          <a:ext cx="8001000" cy="30049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715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525">
                <a:tc>
                  <a:txBody>
                    <a:bodyPr/>
                    <a:lstStyle/>
                    <a:p>
                      <a:r>
                        <a:rPr lang="en-US" dirty="0"/>
                        <a:t>(unary)</a:t>
                      </a:r>
                      <a:r>
                        <a:rPr lang="en-US" baseline="0" dirty="0"/>
                        <a:t> 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9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910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910">
                <a:tc>
                  <a:txBody>
                    <a:bodyPr/>
                    <a:lstStyle/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less</a:t>
                      </a:r>
                      <a:r>
                        <a:rPr lang="en-US" baseline="0" dirty="0"/>
                        <a:t>, greater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4910">
                <a:tc>
                  <a:txBody>
                    <a:bodyPr/>
                    <a:lstStyle/>
                    <a:p>
                      <a:r>
                        <a:rPr lang="en-US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Equal,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7715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Up Arrow 9">
            <a:extLst>
              <a:ext uri="{FF2B5EF4-FFF2-40B4-BE49-F238E27FC236}">
                <a16:creationId xmlns:a16="http://schemas.microsoft.com/office/drawing/2014/main" xmlns="" id="{0A0F40FF-CF2C-45D2-BC81-09CD5044E6BD}"/>
              </a:ext>
            </a:extLst>
          </p:cNvPr>
          <p:cNvSpPr/>
          <p:nvPr/>
        </p:nvSpPr>
        <p:spPr bwMode="auto">
          <a:xfrm>
            <a:off x="1431427" y="2541536"/>
            <a:ext cx="609600" cy="1633742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8464F9-4E23-4D2F-B816-E090FC10E86C}"/>
              </a:ext>
            </a:extLst>
          </p:cNvPr>
          <p:cNvSpPr txBox="1"/>
          <p:nvPr/>
        </p:nvSpPr>
        <p:spPr>
          <a:xfrm>
            <a:off x="1431561" y="4228222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B48A2A-CEEA-4CEA-BF83-06455F9766A2}"/>
              </a:ext>
            </a:extLst>
          </p:cNvPr>
          <p:cNvSpPr txBox="1"/>
          <p:nvPr/>
        </p:nvSpPr>
        <p:spPr>
          <a:xfrm>
            <a:off x="1364239" y="21759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A18E14A-BCBC-44E1-A201-4533036FB8D6}"/>
              </a:ext>
            </a:extLst>
          </p:cNvPr>
          <p:cNvSpPr txBox="1"/>
          <p:nvPr/>
        </p:nvSpPr>
        <p:spPr>
          <a:xfrm>
            <a:off x="609600" y="5425234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			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 </a:t>
            </a:r>
            <a:r>
              <a:rPr lang="en-US" sz="2800" kern="1200" dirty="0">
                <a:solidFill>
                  <a:prstClr val="black"/>
                </a:solidFill>
                <a:latin typeface="Garamond" panose="02020404030301010803" pitchFamily="18" charset="0"/>
              </a:rPr>
              <a:t>(</a:t>
            </a:r>
            <a:r>
              <a:rPr lang="en-US" sz="2800" kern="1200" dirty="0" err="1">
                <a:solidFill>
                  <a:prstClr val="black"/>
                </a:solidFill>
                <a:latin typeface="Garamond" panose="02020404030301010803" pitchFamily="18" charset="0"/>
              </a:rPr>
              <a:t>a+b</a:t>
            </a:r>
            <a:r>
              <a:rPr lang="en-US" sz="2800" kern="1200" dirty="0">
                <a:solidFill>
                  <a:prstClr val="black"/>
                </a:solidFill>
                <a:latin typeface="Garamond" panose="02020404030301010803" pitchFamily="18" charset="0"/>
              </a:rPr>
              <a:t>) - (((c *d ) % e) / f)</a:t>
            </a:r>
            <a:endParaRPr lang="en-I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2822182-31FF-45D8-95BB-7551097DD634}"/>
              </a:ext>
            </a:extLst>
          </p:cNvPr>
          <p:cNvSpPr/>
          <p:nvPr/>
        </p:nvSpPr>
        <p:spPr>
          <a:xfrm>
            <a:off x="5345906" y="5579192"/>
            <a:ext cx="838200" cy="304800"/>
          </a:xfrm>
          <a:prstGeom prst="rect">
            <a:avLst/>
          </a:prstGeom>
          <a:solidFill>
            <a:schemeClr val="tx2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F975804-C4CB-4A44-B94E-5B2D25E016F2}"/>
              </a:ext>
            </a:extLst>
          </p:cNvPr>
          <p:cNvSpPr/>
          <p:nvPr/>
        </p:nvSpPr>
        <p:spPr>
          <a:xfrm>
            <a:off x="5257800" y="5579192"/>
            <a:ext cx="1600200" cy="304800"/>
          </a:xfrm>
          <a:prstGeom prst="rect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BDE2CDB-E618-42DE-A103-69878C6482AC}"/>
              </a:ext>
            </a:extLst>
          </p:cNvPr>
          <p:cNvSpPr/>
          <p:nvPr/>
        </p:nvSpPr>
        <p:spPr>
          <a:xfrm>
            <a:off x="5105400" y="5571551"/>
            <a:ext cx="2362200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F43004B-CE0D-4CF1-A248-102E7B1FB446}"/>
              </a:ext>
            </a:extLst>
          </p:cNvPr>
          <p:cNvSpPr/>
          <p:nvPr/>
        </p:nvSpPr>
        <p:spPr>
          <a:xfrm>
            <a:off x="4000500" y="5571551"/>
            <a:ext cx="800100" cy="304800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xmlns="" id="{FBD8BD31-D6B9-449E-9381-0A335A509C78}"/>
              </a:ext>
            </a:extLst>
          </p:cNvPr>
          <p:cNvSpPr/>
          <p:nvPr/>
        </p:nvSpPr>
        <p:spPr>
          <a:xfrm>
            <a:off x="7772400" y="210199"/>
            <a:ext cx="3200400" cy="1057734"/>
          </a:xfrm>
          <a:prstGeom prst="wedgeRectCallout">
            <a:avLst>
              <a:gd name="adj1" fmla="val 47331"/>
              <a:gd name="adj2" fmla="val 92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Earlier the ASCII table. Now this table? Have to memorize this??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7CA55D2-524C-48ED-B4F9-08271C4E9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2777" y="1267933"/>
            <a:ext cx="1143001" cy="114300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6671416-BA81-44C9-BF6E-380125AF3981}"/>
              </a:ext>
            </a:extLst>
          </p:cNvPr>
          <p:cNvGrpSpPr/>
          <p:nvPr/>
        </p:nvGrpSpPr>
        <p:grpSpPr>
          <a:xfrm>
            <a:off x="10486895" y="5338854"/>
            <a:ext cx="1406551" cy="609600"/>
            <a:chOff x="3286682" y="2292350"/>
            <a:chExt cx="1858617" cy="904461"/>
          </a:xfrm>
        </p:grpSpPr>
        <p:sp>
          <p:nvSpPr>
            <p:cNvPr id="27" name="Rounded Rectangle 10">
              <a:extLst>
                <a:ext uri="{FF2B5EF4-FFF2-40B4-BE49-F238E27FC236}">
                  <a16:creationId xmlns:a16="http://schemas.microsoft.com/office/drawing/2014/main" xmlns="" id="{4422143A-5419-488D-86D7-776A11B864B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5690A89-ABF0-41D4-A99D-62BA6D5272C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9A3417EE-0218-4D4C-9A06-4C46C694A6C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xmlns="" id="{1FBD06F8-5E7D-419E-AB81-B66CE8216246}"/>
              </a:ext>
            </a:extLst>
          </p:cNvPr>
          <p:cNvSpPr/>
          <p:nvPr/>
        </p:nvSpPr>
        <p:spPr>
          <a:xfrm>
            <a:off x="10293246" y="2743200"/>
            <a:ext cx="1652532" cy="1738419"/>
          </a:xfrm>
          <a:prstGeom prst="wedgeRectCallout">
            <a:avLst>
              <a:gd name="adj1" fmla="val 10633"/>
              <a:gd name="adj2" fmla="val 1048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schemeClr val="tx1"/>
              </a:solidFill>
            </a:endParaRPr>
          </a:p>
          <a:p>
            <a:pPr lvl="0" hangingPunct="1">
              <a:defRPr/>
            </a:pPr>
            <a:r>
              <a:rPr lang="en-GB" sz="2800" kern="1200" dirty="0">
                <a:solidFill>
                  <a:schemeClr val="tx1"/>
                </a:solidFill>
              </a:rPr>
              <a:t>No. </a:t>
            </a:r>
            <a:endParaRPr lang="en-GB" sz="2800" kern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0" hangingPunct="1">
              <a:defRPr/>
            </a:pPr>
            <a:r>
              <a:rPr lang="en-GB" sz="2800" kern="1200" dirty="0">
                <a:solidFill>
                  <a:schemeClr val="tx1"/>
                </a:solidFill>
                <a:sym typeface="Wingdings" panose="05000000000000000000" pitchFamily="2" charset="2"/>
              </a:rPr>
              <a:t>Write it in your notebook</a:t>
            </a:r>
            <a:endParaRPr lang="en-GB" sz="2800" kern="12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2C61413-C8D6-4550-88D5-3D6C0457726B}"/>
              </a:ext>
            </a:extLst>
          </p:cNvPr>
          <p:cNvSpPr/>
          <p:nvPr/>
        </p:nvSpPr>
        <p:spPr>
          <a:xfrm>
            <a:off x="3810000" y="5419151"/>
            <a:ext cx="3810000" cy="609600"/>
          </a:xfrm>
          <a:prstGeom prst="rect">
            <a:avLst/>
          </a:prstGeom>
          <a:solidFill>
            <a:srgbClr val="0000F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3EA37EF8-0232-46B8-B2B1-CF0C70A7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8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 animBg="1"/>
      <p:bldP spid="20" grpId="0" animBg="1"/>
      <p:bldP spid="21" grpId="0" animBg="1"/>
      <p:bldP spid="22" grpId="0" animBg="1"/>
      <p:bldP spid="24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Section number confusion?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It seems Pingala shows a changed section number for some students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Continue with same section number that </a:t>
            </a:r>
            <a:r>
              <a:rPr lang="en-GB" dirty="0" smtClean="0">
                <a:latin typeface="Garamond" panose="02020404030301010803" pitchFamily="18" charset="0"/>
              </a:rPr>
              <a:t>you are using right now. We will reconcile with </a:t>
            </a:r>
            <a:r>
              <a:rPr lang="en-GB" dirty="0" err="1" smtClean="0">
                <a:latin typeface="Garamond" panose="02020404030301010803" pitchFamily="18" charset="0"/>
              </a:rPr>
              <a:t>pingala</a:t>
            </a:r>
            <a:r>
              <a:rPr lang="en-GB" dirty="0" smtClean="0">
                <a:latin typeface="Garamond" panose="02020404030301010803" pitchFamily="18" charset="0"/>
              </a:rPr>
              <a:t> this week</a:t>
            </a: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Garamond" panose="02020404030301010803" pitchFamily="18" charset="0"/>
              </a:rPr>
              <a:t>Week-2 </a:t>
            </a:r>
            <a:r>
              <a:rPr lang="en-GB" dirty="0">
                <a:latin typeface="Garamond" panose="02020404030301010803" pitchFamily="18" charset="0"/>
              </a:rPr>
              <a:t>lab </a:t>
            </a:r>
            <a:r>
              <a:rPr lang="en-GB" dirty="0" smtClean="0">
                <a:latin typeface="Garamond" panose="02020404030301010803" pitchFamily="18" charset="0"/>
              </a:rPr>
              <a:t>graded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Apply for regrading only if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Your output is almost exactly what is expected in the test cases, but for some reason the test cases are not passing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You made a small mistake, fixing which would make your code work. Specify the small mistake in the regrading request, TAs are not obliged to look for it</a:t>
            </a:r>
            <a:endParaRPr lang="en-GB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Garamond" panose="02020404030301010803" pitchFamily="18" charset="0"/>
              </a:rPr>
              <a:t>Minor Quiz 1 </a:t>
            </a:r>
            <a:r>
              <a:rPr lang="en-GB" dirty="0" smtClean="0">
                <a:latin typeface="Garamond" panose="02020404030301010803" pitchFamily="18" charset="0"/>
              </a:rPr>
              <a:t>will be graded soon (this week)</a:t>
            </a: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9544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54047723"/>
              </p:ext>
            </p:extLst>
          </p:nvPr>
        </p:nvGraphicFramePr>
        <p:xfrm>
          <a:off x="1295400" y="1447800"/>
          <a:ext cx="8991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082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Logical 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Allowed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OR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057400" y="4267200"/>
            <a:ext cx="7696200" cy="198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Remember	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value 0 represents false.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any other value represents true. Compiler returns 1 by default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7C9CAA6-1CCB-4933-B7CE-194696C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6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Truth Table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40323821"/>
              </p:ext>
            </p:extLst>
          </p:nvPr>
        </p:nvGraphicFramePr>
        <p:xfrm>
          <a:off x="1752600" y="1524000"/>
          <a:ext cx="8610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 &amp;&amp;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 || 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066962"/>
              </p:ext>
            </p:extLst>
          </p:nvPr>
        </p:nvGraphicFramePr>
        <p:xfrm>
          <a:off x="3048000" y="472440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!E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73CE2B2F-2CF6-4960-B3D8-2D9C3003E511}"/>
              </a:ext>
            </a:extLst>
          </p:cNvPr>
          <p:cNvSpPr/>
          <p:nvPr/>
        </p:nvSpPr>
        <p:spPr>
          <a:xfrm>
            <a:off x="228600" y="1295400"/>
            <a:ext cx="1447800" cy="838200"/>
          </a:xfrm>
          <a:prstGeom prst="wedgeRectCallout">
            <a:avLst>
              <a:gd name="adj1" fmla="val 75877"/>
              <a:gd name="adj2" fmla="val 19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“E” for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B19803-B6DD-4CDE-B76C-EB166919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16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Some Examples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70997820"/>
              </p:ext>
            </p:extLst>
          </p:nvPr>
        </p:nvGraphicFramePr>
        <p:xfrm>
          <a:off x="1828800" y="1227455"/>
          <a:ext cx="891540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2 &amp;&amp;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2 ||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‘0’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value of ‘0’≠0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0.0 == 0 is 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guaranteed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 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Any real ≠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(2&lt;5) &amp;&amp; (6&gt;5)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Compound 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1D10BB-44E5-4791-BD55-3C05A3D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89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Precedence and Associativity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NOT has same precedence as equality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AND </a:t>
            </a:r>
            <a:r>
              <a:rPr lang="en-GB" sz="3000" dirty="0" err="1">
                <a:latin typeface="Garamond" panose="02020404030301010803" pitchFamily="18" charset="0"/>
              </a:rPr>
              <a:t>and</a:t>
            </a:r>
            <a:r>
              <a:rPr lang="en-GB" sz="3000" dirty="0">
                <a:latin typeface="Garamond" panose="02020404030301010803" pitchFamily="18" charset="0"/>
              </a:rPr>
              <a:t> OR are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lower than relational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OR has lower precedence than 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Associativity goes left to right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A45409-D325-4A12-AFA5-162067552E60}"/>
              </a:ext>
            </a:extLst>
          </p:cNvPr>
          <p:cNvSpPr txBox="1"/>
          <p:nvPr/>
        </p:nvSpPr>
        <p:spPr>
          <a:xfrm>
            <a:off x="2871994" y="4848164"/>
            <a:ext cx="3945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 1 &amp;&amp; 0 || 1 ||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C0AA4C-469E-4421-95AF-83BCF6E7B4D1}"/>
              </a:ext>
            </a:extLst>
          </p:cNvPr>
          <p:cNvSpPr txBox="1"/>
          <p:nvPr/>
        </p:nvSpPr>
        <p:spPr>
          <a:xfrm>
            <a:off x="3370455" y="6133875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0 || 1 || 0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686A87B5-66A6-45D1-A0EF-6DF1A0A7885D}"/>
              </a:ext>
            </a:extLst>
          </p:cNvPr>
          <p:cNvSpPr/>
          <p:nvPr/>
        </p:nvSpPr>
        <p:spPr>
          <a:xfrm rot="5400000">
            <a:off x="4654412" y="5766091"/>
            <a:ext cx="428419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67C325-BF64-46B4-AA27-71347B0B7015}"/>
              </a:ext>
            </a:extLst>
          </p:cNvPr>
          <p:cNvSpPr txBox="1"/>
          <p:nvPr/>
        </p:nvSpPr>
        <p:spPr>
          <a:xfrm>
            <a:off x="6962007" y="6088591"/>
            <a:ext cx="1563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1 || 0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5EAEBEC0-B4AF-4459-A262-824D1BA30849}"/>
              </a:ext>
            </a:extLst>
          </p:cNvPr>
          <p:cNvSpPr/>
          <p:nvPr/>
        </p:nvSpPr>
        <p:spPr>
          <a:xfrm>
            <a:off x="6030858" y="6284385"/>
            <a:ext cx="90953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0F74D675-3EAE-4C66-9714-7781850421DD}"/>
              </a:ext>
            </a:extLst>
          </p:cNvPr>
          <p:cNvSpPr/>
          <p:nvPr/>
        </p:nvSpPr>
        <p:spPr>
          <a:xfrm>
            <a:off x="8525255" y="6212767"/>
            <a:ext cx="762000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5F1DB7-0C97-44D2-B677-2CFD7B3BC6E9}"/>
              </a:ext>
            </a:extLst>
          </p:cNvPr>
          <p:cNvSpPr txBox="1"/>
          <p:nvPr/>
        </p:nvSpPr>
        <p:spPr>
          <a:xfrm>
            <a:off x="9279590" y="604138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F8301E-DAFD-4D46-8376-16B9B80ABC9F}"/>
              </a:ext>
            </a:extLst>
          </p:cNvPr>
          <p:cNvSpPr txBox="1"/>
          <p:nvPr/>
        </p:nvSpPr>
        <p:spPr>
          <a:xfrm>
            <a:off x="1219200" y="3743034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Garamond" panose="02020404030301010803" pitchFamily="18" charset="0"/>
              </a:rPr>
              <a:t>2 == 2 &amp;&amp; 3 == 1 || 1==1 || 5==4</a:t>
            </a:r>
            <a:endParaRPr lang="en-IN" sz="4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0074EC1F-F1B8-42FC-94CB-16206AD9D076}"/>
              </a:ext>
            </a:extLst>
          </p:cNvPr>
          <p:cNvSpPr/>
          <p:nvPr/>
        </p:nvSpPr>
        <p:spPr>
          <a:xfrm rot="5400000">
            <a:off x="4738312" y="4435744"/>
            <a:ext cx="428419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Operator Precedence for various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788A019-866B-44F4-88D5-5572A86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xmlns="" id="{1C180ED2-060F-4F9E-A1DA-968879B17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66797197"/>
              </p:ext>
            </p:extLst>
          </p:nvPr>
        </p:nvGraphicFramePr>
        <p:xfrm>
          <a:off x="1447800" y="1919671"/>
          <a:ext cx="7467600" cy="43426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  <a:r>
                        <a:rPr lang="en-US" baseline="0" dirty="0"/>
                        <a:t> + unary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Equal,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4" name="Up Arrow 9">
            <a:extLst>
              <a:ext uri="{FF2B5EF4-FFF2-40B4-BE49-F238E27FC236}">
                <a16:creationId xmlns:a16="http://schemas.microsoft.com/office/drawing/2014/main" xmlns="" id="{34945302-64DF-488F-BEB4-BA6B307067A4}"/>
              </a:ext>
            </a:extLst>
          </p:cNvPr>
          <p:cNvSpPr/>
          <p:nvPr/>
        </p:nvSpPr>
        <p:spPr bwMode="auto">
          <a:xfrm>
            <a:off x="457200" y="2864959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INCREASING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33E3FB-9350-4A36-8241-B40F940B8016}"/>
              </a:ext>
            </a:extLst>
          </p:cNvPr>
          <p:cNvSpPr txBox="1"/>
          <p:nvPr/>
        </p:nvSpPr>
        <p:spPr>
          <a:xfrm>
            <a:off x="496020" y="595689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60255D-966F-4096-A8FE-4E2485C740AD}"/>
              </a:ext>
            </a:extLst>
          </p:cNvPr>
          <p:cNvSpPr txBox="1"/>
          <p:nvPr/>
        </p:nvSpPr>
        <p:spPr>
          <a:xfrm>
            <a:off x="457200" y="249562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D6ED20-DC3A-4EA1-9C49-7B05190F2558}"/>
              </a:ext>
            </a:extLst>
          </p:cNvPr>
          <p:cNvSpPr txBox="1"/>
          <p:nvPr/>
        </p:nvSpPr>
        <p:spPr>
          <a:xfrm>
            <a:off x="1270689" y="1456331"/>
            <a:ext cx="761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Precedence of brackets () are above every other operator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C0DB596-E7B9-47B9-B36B-65EB5030CF64}"/>
              </a:ext>
            </a:extLst>
          </p:cNvPr>
          <p:cNvGrpSpPr/>
          <p:nvPr/>
        </p:nvGrpSpPr>
        <p:grpSpPr>
          <a:xfrm>
            <a:off x="9794849" y="4591403"/>
            <a:ext cx="1406551" cy="609600"/>
            <a:chOff x="3286682" y="2292350"/>
            <a:chExt cx="1858617" cy="904461"/>
          </a:xfrm>
        </p:grpSpPr>
        <p:sp>
          <p:nvSpPr>
            <p:cNvPr id="19" name="Rounded Rectangle 10">
              <a:extLst>
                <a:ext uri="{FF2B5EF4-FFF2-40B4-BE49-F238E27FC236}">
                  <a16:creationId xmlns:a16="http://schemas.microsoft.com/office/drawing/2014/main" xmlns="" id="{C033476D-E544-45D7-9B65-0C30CFAF555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91975A79-6708-4607-8541-1620018DA46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149CBCD-6C2A-42A1-97BA-5E2251928D03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xmlns="" id="{56B8D7C1-EC38-43D9-B335-BD56C9D89372}"/>
              </a:ext>
            </a:extLst>
          </p:cNvPr>
          <p:cNvSpPr/>
          <p:nvPr/>
        </p:nvSpPr>
        <p:spPr>
          <a:xfrm>
            <a:off x="9601200" y="1752601"/>
            <a:ext cx="2133600" cy="1981568"/>
          </a:xfrm>
          <a:prstGeom prst="wedgeRectCallout">
            <a:avLst>
              <a:gd name="adj1" fmla="val 10633"/>
              <a:gd name="adj2" fmla="val 1048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000" kern="1200" dirty="0">
                <a:solidFill>
                  <a:schemeClr val="tx1"/>
                </a:solidFill>
              </a:rPr>
              <a:t>Note: This list doesn’t include some other operators that we have not yet seen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23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Arithmetic on char data type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Each char is associated with an integer value (its ASCII code)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Example: char ‘A’ to ’Z’ are associated with integers 65 to 90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Refer to the ASCII table for the code (int) of each char (no need to remember by heart). signed char range: -128 to 127, unsigned char range is 0 to 255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xmlns="" id="{C112D68D-F415-4E50-958B-177806F182A1}"/>
              </a:ext>
            </a:extLst>
          </p:cNvPr>
          <p:cNvSpPr txBox="1">
            <a:spLocks/>
          </p:cNvSpPr>
          <p:nvPr/>
        </p:nvSpPr>
        <p:spPr>
          <a:xfrm>
            <a:off x="232555" y="3270022"/>
            <a:ext cx="3611797" cy="3511778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#include &lt;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stdio.h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1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nt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x = ‘B’ -</a:t>
            </a:r>
            <a:r>
              <a:rPr kumimoji="0" lang="en-IN" sz="17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‘A’ + 2;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(“x = %d\n”, a);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17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char y = 68;</a:t>
            </a:r>
            <a:endParaRPr kumimoji="0" lang="en-IN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(“y = 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%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”,y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1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IN" sz="17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(“y = </a:t>
            </a:r>
            <a:r>
              <a:rPr lang="en-IN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IN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IN" sz="1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”,y</a:t>
            </a:r>
            <a:r>
              <a:rPr lang="en-IN" sz="17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);</a:t>
            </a:r>
            <a:endParaRPr kumimoji="0" lang="en-IN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DCC5B4EC-6A6C-444C-8880-BBE69CA3B1FD}"/>
              </a:ext>
            </a:extLst>
          </p:cNvPr>
          <p:cNvSpPr/>
          <p:nvPr/>
        </p:nvSpPr>
        <p:spPr>
          <a:xfrm>
            <a:off x="2652822" y="4045782"/>
            <a:ext cx="4572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4AE106E6-FA5A-4411-807A-68AE9187A32A}"/>
              </a:ext>
            </a:extLst>
          </p:cNvPr>
          <p:cNvSpPr/>
          <p:nvPr/>
        </p:nvSpPr>
        <p:spPr>
          <a:xfrm>
            <a:off x="2522471" y="4786000"/>
            <a:ext cx="623777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xmlns="" id="{B45EAE23-FC52-4B35-9BB2-1BBB82949DDB}"/>
              </a:ext>
            </a:extLst>
          </p:cNvPr>
          <p:cNvSpPr txBox="1">
            <a:spLocks/>
          </p:cNvSpPr>
          <p:nvPr/>
        </p:nvSpPr>
        <p:spPr>
          <a:xfrm>
            <a:off x="4213901" y="3581400"/>
            <a:ext cx="7901899" cy="3160462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x = 128;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(“x = %d\n”, x);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char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y = -130;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(“y = %d\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FC18639F-0DE8-4387-B7E8-A775C7EF7166}"/>
              </a:ext>
            </a:extLst>
          </p:cNvPr>
          <p:cNvSpPr/>
          <p:nvPr/>
        </p:nvSpPr>
        <p:spPr>
          <a:xfrm>
            <a:off x="7239000" y="4267200"/>
            <a:ext cx="9144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-128 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E4BC4C2B-5006-468D-9ED9-72BC2AADE2E8}"/>
              </a:ext>
            </a:extLst>
          </p:cNvPr>
          <p:cNvSpPr/>
          <p:nvPr/>
        </p:nvSpPr>
        <p:spPr>
          <a:xfrm>
            <a:off x="7086600" y="5047331"/>
            <a:ext cx="9144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126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xmlns="" id="{64D56F86-F671-40DA-ACA4-8E582E129AE7}"/>
              </a:ext>
            </a:extLst>
          </p:cNvPr>
          <p:cNvSpPr/>
          <p:nvPr/>
        </p:nvSpPr>
        <p:spPr>
          <a:xfrm>
            <a:off x="8229600" y="3657600"/>
            <a:ext cx="2057400" cy="609600"/>
          </a:xfrm>
          <a:prstGeom prst="wedgeRectCallout">
            <a:avLst>
              <a:gd name="adj1" fmla="val -49903"/>
              <a:gd name="adj2" fmla="val 72965"/>
            </a:avLst>
          </a:prstGeom>
          <a:solidFill>
            <a:srgbClr val="D0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First number from the negative side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xmlns="" id="{640265E7-89A7-4FF9-97EB-9B084FD6D3CF}"/>
              </a:ext>
            </a:extLst>
          </p:cNvPr>
          <p:cNvSpPr/>
          <p:nvPr/>
        </p:nvSpPr>
        <p:spPr>
          <a:xfrm>
            <a:off x="8217580" y="4663019"/>
            <a:ext cx="2286000" cy="609600"/>
          </a:xfrm>
          <a:prstGeom prst="wedgeRectCallout">
            <a:avLst>
              <a:gd name="adj1" fmla="val -60377"/>
              <a:gd name="adj2" fmla="val 49709"/>
            </a:avLst>
          </a:prstGeom>
          <a:solidFill>
            <a:srgbClr val="D0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Second number from the positive side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E18CD73-AA6E-49B2-9FBB-88C640B0F6E9}"/>
              </a:ext>
            </a:extLst>
          </p:cNvPr>
          <p:cNvSpPr/>
          <p:nvPr/>
        </p:nvSpPr>
        <p:spPr>
          <a:xfrm>
            <a:off x="51816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128 and -130 are out of the range of signed char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734C943-1D34-4947-B060-403BDB781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5111" y="5339727"/>
            <a:ext cx="1323475" cy="1323475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xmlns="" id="{5188C202-0BA0-44FD-82B9-86C7374C5E35}"/>
              </a:ext>
            </a:extLst>
          </p:cNvPr>
          <p:cNvSpPr/>
          <p:nvPr/>
        </p:nvSpPr>
        <p:spPr>
          <a:xfrm>
            <a:off x="9279236" y="5495466"/>
            <a:ext cx="1323475" cy="1057734"/>
          </a:xfrm>
          <a:prstGeom prst="wedgeRectCallout">
            <a:avLst>
              <a:gd name="adj1" fmla="val 79326"/>
              <a:gd name="adj2" fmla="val 28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What if x and y are </a:t>
            </a:r>
            <a:r>
              <a:rPr lang="en-IN" dirty="0">
                <a:solidFill>
                  <a:srgbClr val="FF0000"/>
                </a:solidFill>
              </a:rPr>
              <a:t>unsigned char 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B75E70E-9D3A-449A-B2EE-3C54C7CFC3FA}"/>
              </a:ext>
            </a:extLst>
          </p:cNvPr>
          <p:cNvGrpSpPr/>
          <p:nvPr/>
        </p:nvGrpSpPr>
        <p:grpSpPr>
          <a:xfrm>
            <a:off x="10720159" y="4545454"/>
            <a:ext cx="1406551" cy="609600"/>
            <a:chOff x="3286682" y="2292350"/>
            <a:chExt cx="1858617" cy="904461"/>
          </a:xfrm>
        </p:grpSpPr>
        <p:sp>
          <p:nvSpPr>
            <p:cNvPr id="31" name="Rounded Rectangle 10">
              <a:extLst>
                <a:ext uri="{FF2B5EF4-FFF2-40B4-BE49-F238E27FC236}">
                  <a16:creationId xmlns:a16="http://schemas.microsoft.com/office/drawing/2014/main" xmlns="" id="{B6E47D0C-494D-43E7-9706-CD2C5A03E4F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E805CFB6-BEF1-4D1C-B345-B71C6E814E2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D781D253-E462-4A0A-8ECD-50A1014E315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xmlns="" id="{EB4D903C-C866-4A0D-99A0-9C10AD7DAA26}"/>
              </a:ext>
            </a:extLst>
          </p:cNvPr>
          <p:cNvSpPr/>
          <p:nvPr/>
        </p:nvSpPr>
        <p:spPr>
          <a:xfrm>
            <a:off x="10807805" y="2833227"/>
            <a:ext cx="1323475" cy="1057734"/>
          </a:xfrm>
          <a:prstGeom prst="wedgeRectCallout">
            <a:avLst>
              <a:gd name="adj1" fmla="val -5832"/>
              <a:gd name="adj2" fmla="val 1067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Try in </a:t>
            </a:r>
            <a:r>
              <a:rPr lang="en-IN" dirty="0" err="1">
                <a:solidFill>
                  <a:schemeClr val="tx1"/>
                </a:solidFill>
              </a:rPr>
              <a:t>Prutor</a:t>
            </a:r>
            <a:r>
              <a:rPr lang="en-IN" dirty="0">
                <a:solidFill>
                  <a:schemeClr val="tx1"/>
                </a:solidFill>
              </a:rPr>
              <a:t> and see yourself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4B836D3-D02D-47F6-B759-D1915381BD37}"/>
              </a:ext>
            </a:extLst>
          </p:cNvPr>
          <p:cNvSpPr/>
          <p:nvPr/>
        </p:nvSpPr>
        <p:spPr>
          <a:xfrm>
            <a:off x="7902435" y="562283"/>
            <a:ext cx="3993693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When printing a char using </a:t>
            </a:r>
            <a:r>
              <a:rPr lang="en-IN" dirty="0" err="1">
                <a:solidFill>
                  <a:srgbClr val="FFFF00"/>
                </a:solidFill>
              </a:rPr>
              <a:t>printf</a:t>
            </a:r>
            <a:r>
              <a:rPr lang="en-IN" dirty="0"/>
              <a:t>, the quote symbols ‘ ‘ are not shown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369EDDE-CCED-4B96-BA69-FA714328BD1F}"/>
              </a:ext>
            </a:extLst>
          </p:cNvPr>
          <p:cNvSpPr/>
          <p:nvPr/>
        </p:nvSpPr>
        <p:spPr>
          <a:xfrm>
            <a:off x="9372600" y="1278772"/>
            <a:ext cx="2693966" cy="974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When giving char input for </a:t>
            </a:r>
            <a:r>
              <a:rPr lang="en-IN" dirty="0" err="1">
                <a:solidFill>
                  <a:srgbClr val="FFFF00"/>
                </a:solidFill>
              </a:rPr>
              <a:t>scanf</a:t>
            </a:r>
            <a:r>
              <a:rPr lang="en-IN" dirty="0"/>
              <a:t>, we don’t type the quote symbols ‘ ‘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xmlns="" id="{45BE5A1D-B0ED-40B0-80A3-01A7807C5A87}"/>
              </a:ext>
            </a:extLst>
          </p:cNvPr>
          <p:cNvSpPr/>
          <p:nvPr/>
        </p:nvSpPr>
        <p:spPr>
          <a:xfrm>
            <a:off x="2340933" y="6072505"/>
            <a:ext cx="623777" cy="457200"/>
          </a:xfrm>
          <a:prstGeom prst="wedgeRectCallout">
            <a:avLst>
              <a:gd name="adj1" fmla="val -128938"/>
              <a:gd name="adj2" fmla="val -63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2F07C6-DD81-4903-8CCB-B0018B21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12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3" grpId="0" animBg="1"/>
      <p:bldP spid="17" grpId="0" animBg="1"/>
      <p:bldP spid="18" grpId="0" uiExpand="1" build="p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4" grpId="0" animBg="1"/>
      <p:bldP spid="35" grpId="0" animBg="1"/>
      <p:bldP spid="36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Expressions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/>
              <a:t>We use math formulae all the time in physics, </a:t>
            </a:r>
            <a:r>
              <a:rPr lang="en-IN" dirty="0" err="1"/>
              <a:t>chem</a:t>
            </a:r>
            <a:r>
              <a:rPr lang="en-IN" dirty="0"/>
              <a:t>, math</a:t>
            </a:r>
          </a:p>
          <a:p>
            <a:pPr lvl="1"/>
            <a:r>
              <a:rPr lang="en-IN" dirty="0"/>
              <a:t>a = b / 5</a:t>
            </a:r>
          </a:p>
          <a:p>
            <a:pPr lvl="1"/>
            <a:r>
              <a:rPr lang="en-IN" dirty="0"/>
              <a:t>x = y * y + z * z</a:t>
            </a:r>
          </a:p>
          <a:p>
            <a:pPr lvl="1"/>
            <a:r>
              <a:rPr lang="en-IN" dirty="0"/>
              <a:t>x = (</a:t>
            </a:r>
            <a:r>
              <a:rPr lang="en-IN" dirty="0" err="1"/>
              <a:t>int</a:t>
            </a:r>
            <a:r>
              <a:rPr lang="en-IN" dirty="0"/>
              <a:t>)(</a:t>
            </a:r>
            <a:r>
              <a:rPr lang="en-IN" dirty="0">
                <a:solidFill>
                  <a:srgbClr val="FF0000"/>
                </a:solidFill>
              </a:rPr>
              <a:t>pow</a:t>
            </a:r>
            <a:r>
              <a:rPr lang="en-IN" dirty="0"/>
              <a:t>((double)y, 2.0) + </a:t>
            </a:r>
            <a:r>
              <a:rPr lang="en-IN" dirty="0">
                <a:solidFill>
                  <a:srgbClr val="FF0000"/>
                </a:solidFill>
              </a:rPr>
              <a:t>pow</a:t>
            </a:r>
            <a:r>
              <a:rPr lang="en-IN" dirty="0"/>
              <a:t>((double)z, 2.0))</a:t>
            </a:r>
          </a:p>
          <a:p>
            <a:r>
              <a:rPr lang="en-IN" dirty="0"/>
              <a:t>Mr C calls these formulae </a:t>
            </a:r>
            <a:r>
              <a:rPr lang="en-IN" i="1" dirty="0"/>
              <a:t>expressions</a:t>
            </a:r>
          </a:p>
          <a:p>
            <a:pPr lvl="1"/>
            <a:r>
              <a:rPr lang="en-IN" dirty="0"/>
              <a:t>x = y * y + z * z is an expression for Mr C</a:t>
            </a:r>
          </a:p>
          <a:p>
            <a:pPr lvl="1"/>
            <a:r>
              <a:rPr lang="en-IN" dirty="0"/>
              <a:t>y * y + z * z is also an expression for Mr C</a:t>
            </a:r>
          </a:p>
          <a:p>
            <a:pPr lvl="1"/>
            <a:r>
              <a:rPr lang="en-IN" dirty="0"/>
              <a:t>y * y is also an expression for Mr C</a:t>
            </a:r>
          </a:p>
          <a:p>
            <a:pPr lvl="1"/>
            <a:r>
              <a:rPr lang="en-IN" dirty="0"/>
              <a:t>z * z is also an expression for Mr 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/>
              <a:cs typeface="Verdana"/>
              <a:sym typeface="Verdana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315200" y="163606"/>
            <a:ext cx="4005334" cy="1481623"/>
          </a:xfrm>
          <a:prstGeom prst="wedgeRectCallout">
            <a:avLst>
              <a:gd name="adj1" fmla="val -87090"/>
              <a:gd name="adj2" fmla="val 1006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pow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is a function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in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math.h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(power function)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y*y + z*z (= y</a:t>
            </a:r>
            <a:r>
              <a:rPr lang="en-IN" sz="2400" kern="12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</a:t>
            </a:r>
            <a:r>
              <a:rPr lang="en-IN" sz="2400" kern="12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6" y="4909484"/>
            <a:ext cx="1948516" cy="19485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831019" y="3435981"/>
            <a:ext cx="3605067" cy="1185715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Oh! So two expressions can be added together to get another expression!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547652" y="4807586"/>
            <a:ext cx="1888433" cy="817961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So is z an expression?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5927635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Verdana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Verdana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Verdana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719844" y="4898748"/>
            <a:ext cx="5405310" cy="1843765"/>
          </a:xfrm>
          <a:prstGeom prst="wedgeRectCallout">
            <a:avLst>
              <a:gd name="adj1" fmla="val -64399"/>
              <a:gd name="adj2" fmla="val 29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Yes, take two expressions and do operations like addition, multiplication, or assignment (=) with them and a new expression will emerge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88952" y="4909484"/>
            <a:ext cx="1045516" cy="857254"/>
          </a:xfrm>
          <a:prstGeom prst="wedgeRectCallout">
            <a:avLst>
              <a:gd name="adj1" fmla="val -98764"/>
              <a:gd name="adj2" fmla="val 793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It sure is!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8547652" y="5803165"/>
            <a:ext cx="1888434" cy="897069"/>
          </a:xfrm>
          <a:prstGeom prst="wedgeRectCallout">
            <a:avLst>
              <a:gd name="adj1" fmla="val 71667"/>
              <a:gd name="adj2" fmla="val 34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So is 5 an expression?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16658" y="4898748"/>
            <a:ext cx="1045516" cy="857254"/>
          </a:xfrm>
          <a:prstGeom prst="wedgeRectCallout">
            <a:avLst>
              <a:gd name="adj1" fmla="val -3700"/>
              <a:gd name="adj2" fmla="val 804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It sure is!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Expressions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Expressions in C consist of one or more variables/constants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An expression contains one or more operators, such as</a:t>
            </a:r>
          </a:p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				c = a + b - 2;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Operators in C can be one of the following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Arithmetic</a:t>
            </a:r>
            <a:r>
              <a:rPr lang="en-GB" dirty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Unary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Relational and logical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Assignment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Conditional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3DEEFA-78BD-4E2A-B8E4-5AB938F3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07AC79-13D3-4A7D-AC6E-634892CFD5DF}"/>
              </a:ext>
            </a:extLst>
          </p:cNvPr>
          <p:cNvSpPr/>
          <p:nvPr/>
        </p:nvSpPr>
        <p:spPr>
          <a:xfrm>
            <a:off x="7543800" y="1676400"/>
            <a:ext cx="1371600" cy="4572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CA70D6-0D1C-43D8-AF35-BDEB6215F102}"/>
              </a:ext>
            </a:extLst>
          </p:cNvPr>
          <p:cNvSpPr/>
          <p:nvPr/>
        </p:nvSpPr>
        <p:spPr>
          <a:xfrm>
            <a:off x="4191000" y="2819400"/>
            <a:ext cx="381000" cy="4572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3C9C92-194E-44F4-981D-893D337927A0}"/>
              </a:ext>
            </a:extLst>
          </p:cNvPr>
          <p:cNvSpPr/>
          <p:nvPr/>
        </p:nvSpPr>
        <p:spPr>
          <a:xfrm>
            <a:off x="4953000" y="2819400"/>
            <a:ext cx="304800" cy="4572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531AA9-BCC9-4129-B8C7-8AB59F835087}"/>
              </a:ext>
            </a:extLst>
          </p:cNvPr>
          <p:cNvSpPr/>
          <p:nvPr/>
        </p:nvSpPr>
        <p:spPr>
          <a:xfrm>
            <a:off x="5562600" y="2819400"/>
            <a:ext cx="304800" cy="4572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6F2A4D1-DA0E-4036-9444-862E1D6662B4}"/>
              </a:ext>
            </a:extLst>
          </p:cNvPr>
          <p:cNvSpPr/>
          <p:nvPr/>
        </p:nvSpPr>
        <p:spPr>
          <a:xfrm>
            <a:off x="6158564" y="2819400"/>
            <a:ext cx="166038" cy="457200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67FD43B-DF17-4226-9E8E-839AE8D52E63}"/>
              </a:ext>
            </a:extLst>
          </p:cNvPr>
          <p:cNvSpPr/>
          <p:nvPr/>
        </p:nvSpPr>
        <p:spPr>
          <a:xfrm>
            <a:off x="9144000" y="1676400"/>
            <a:ext cx="1524000" cy="457200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815D2AF-CF76-410E-83BA-446DC52612EF}"/>
              </a:ext>
            </a:extLst>
          </p:cNvPr>
          <p:cNvSpPr/>
          <p:nvPr/>
        </p:nvSpPr>
        <p:spPr>
          <a:xfrm>
            <a:off x="6781800" y="2280870"/>
            <a:ext cx="1524000" cy="4572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7B883EB-D5D7-4ABA-904C-4F694C185583}"/>
              </a:ext>
            </a:extLst>
          </p:cNvPr>
          <p:cNvSpPr/>
          <p:nvPr/>
        </p:nvSpPr>
        <p:spPr>
          <a:xfrm>
            <a:off x="4612907" y="2819400"/>
            <a:ext cx="304800" cy="4572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145744-71CB-4FEE-8A71-7DB2AE5D21B5}"/>
              </a:ext>
            </a:extLst>
          </p:cNvPr>
          <p:cNvSpPr/>
          <p:nvPr/>
        </p:nvSpPr>
        <p:spPr>
          <a:xfrm>
            <a:off x="5244164" y="2819400"/>
            <a:ext cx="304800" cy="4572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1C8CBFD-A8EF-48FB-8124-63F6E2AAEE25}"/>
              </a:ext>
            </a:extLst>
          </p:cNvPr>
          <p:cNvSpPr/>
          <p:nvPr/>
        </p:nvSpPr>
        <p:spPr>
          <a:xfrm>
            <a:off x="5853764" y="2825408"/>
            <a:ext cx="304800" cy="4572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56A42B7-DE25-4BB2-9DAB-88B86E522B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0" y="4724401"/>
            <a:ext cx="1948516" cy="194851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61093D8-6AD5-419B-B284-F2E3BC233926}"/>
              </a:ext>
            </a:extLst>
          </p:cNvPr>
          <p:cNvGrpSpPr/>
          <p:nvPr/>
        </p:nvGrpSpPr>
        <p:grpSpPr>
          <a:xfrm>
            <a:off x="4800600" y="5714506"/>
            <a:ext cx="1858617" cy="904461"/>
            <a:chOff x="3286682" y="2292350"/>
            <a:chExt cx="1858617" cy="904461"/>
          </a:xfrm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xmlns="" id="{E69A8CAB-1D9E-4EFD-9208-90A2C0E3C15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7F561B9-D68D-45AC-8718-83A03052C68A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4C95536D-B185-4438-B8DD-B1F14D565D1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15">
            <a:extLst>
              <a:ext uri="{FF2B5EF4-FFF2-40B4-BE49-F238E27FC236}">
                <a16:creationId xmlns:a16="http://schemas.microsoft.com/office/drawing/2014/main" xmlns="" id="{861E490F-1131-4AE5-A7D8-D8F209E7C297}"/>
              </a:ext>
            </a:extLst>
          </p:cNvPr>
          <p:cNvSpPr/>
          <p:nvPr/>
        </p:nvSpPr>
        <p:spPr>
          <a:xfrm>
            <a:off x="4267200" y="3429000"/>
            <a:ext cx="2455321" cy="2113873"/>
          </a:xfrm>
          <a:prstGeom prst="wedgeRectCallout">
            <a:avLst>
              <a:gd name="adj1" fmla="val 1223"/>
              <a:gd name="adj2" fmla="val 698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But I will tell you some other interesting things about them and other operators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ular Callout 15">
            <a:extLst>
              <a:ext uri="{FF2B5EF4-FFF2-40B4-BE49-F238E27FC236}">
                <a16:creationId xmlns:a16="http://schemas.microsoft.com/office/drawing/2014/main" xmlns="" id="{AEEF80B3-1016-4BB3-9259-28A5712D0F47}"/>
              </a:ext>
            </a:extLst>
          </p:cNvPr>
          <p:cNvSpPr/>
          <p:nvPr/>
        </p:nvSpPr>
        <p:spPr>
          <a:xfrm>
            <a:off x="6883400" y="4030688"/>
            <a:ext cx="2844799" cy="2588279"/>
          </a:xfrm>
          <a:prstGeom prst="wedgeRectCallout">
            <a:avLst>
              <a:gd name="adj1" fmla="val 81587"/>
              <a:gd name="adj2" fmla="val 1254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think I have already seen/used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Arithmetic and Assignment operators in previous lectures/labs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3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74" y="205105"/>
            <a:ext cx="7772400" cy="6858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Already seen. Operate on int, float, double (and char)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2559278"/>
              </p:ext>
            </p:extLst>
          </p:nvPr>
        </p:nvGraphicFramePr>
        <p:xfrm>
          <a:off x="2057400" y="1752600"/>
          <a:ext cx="8229600" cy="455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9+2 is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9.1+2.0 is 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9-2 is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9.1-2.0 is 7.1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9*2 is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9.1*2.0 is 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9/2 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Integer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9.1/2.0 is 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Real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9%2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Only for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8836799-9AEC-4332-AC96-54378B2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Unary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11426987"/>
              </p:ext>
            </p:extLst>
          </p:nvPr>
        </p:nvGraphicFramePr>
        <p:xfrm>
          <a:off x="228600" y="1600200"/>
          <a:ext cx="1158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latin typeface="Garamond" panose="020204040303010108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Negative</a:t>
                      </a:r>
                      <a:r>
                        <a:rPr lang="en-GB" sz="2800" baseline="0" dirty="0">
                          <a:latin typeface="Garamond" panose="02020404030301010803" pitchFamily="18" charset="0"/>
                        </a:rPr>
                        <a:t> of an expression</a:t>
                      </a:r>
                      <a:endParaRPr lang="en-GB" sz="2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++</a:t>
                      </a:r>
                      <a:r>
                        <a:rPr lang="en-GB" sz="2800" dirty="0">
                          <a:latin typeface="Garamond" panose="02020404030301010803" pitchFamily="18" charset="0"/>
                        </a:rPr>
                        <a:t>/</a:t>
                      </a:r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Increment/decrement</a:t>
                      </a:r>
                      <a:r>
                        <a:rPr lang="en-GB" sz="2800" baseline="0" dirty="0">
                          <a:latin typeface="Garamond" panose="02020404030301010803" pitchFamily="18" charset="0"/>
                        </a:rPr>
                        <a:t> a variable</a:t>
                      </a:r>
                      <a:endParaRPr lang="en-GB" sz="2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Output memory box size for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type (examples: </a:t>
                      </a:r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int</a:t>
                      </a:r>
                      <a:r>
                        <a:rPr lang="en-GB" sz="2800" dirty="0">
                          <a:latin typeface="Garamond" panose="02020404030301010803" pitchFamily="18" charset="0"/>
                        </a:rPr>
                        <a:t>, </a:t>
                      </a:r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float</a:t>
                      </a:r>
                      <a:r>
                        <a:rPr lang="en-GB" sz="2800" dirty="0">
                          <a:latin typeface="Garamond" panose="02020404030301010803" pitchFamily="18" charset="0"/>
                        </a:rPr>
                        <a:t>, </a:t>
                      </a:r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double</a:t>
                      </a:r>
                      <a:r>
                        <a:rPr lang="en-GB" sz="2800" dirty="0">
                          <a:latin typeface="Garamond" panose="02020404030301010803" pitchFamily="18" charset="0"/>
                        </a:rPr>
                        <a:t>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Type-casting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FD85ABE-2AF0-47B2-86AC-0827EA6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88925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Unary Operators - Negative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71600"/>
            <a:ext cx="1016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Operators that take only one argument (or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operand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-5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-b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Observe that – is both an arithmetic and unary operator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Meaning depends on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context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This is called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 overloading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FDE99B-6FE8-4347-815A-7BD699DA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55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277600" cy="1143000"/>
          </a:xfrm>
        </p:spPr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4117A9"/>
                </a:solidFill>
                <a:latin typeface="Garamond" panose="02020404030301010803" pitchFamily="18" charset="0"/>
              </a:rPr>
              <a:t>Unary operators – increment and decrement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789170" cy="304799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</a:rPr>
              <a:t>Increment (++) increases a variable by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</a:rPr>
              <a:t>Decrement (--) decreases a variable by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200" i="1" dirty="0">
                <a:latin typeface="Garamond" panose="02020404030301010803" pitchFamily="18" charset="0"/>
              </a:rPr>
              <a:t>++variable</a:t>
            </a:r>
            <a:r>
              <a:rPr lang="en-GB" sz="4200" dirty="0">
                <a:latin typeface="Garamond" panose="02020404030301010803" pitchFamily="18" charset="0"/>
              </a:rPr>
              <a:t> </a:t>
            </a:r>
            <a:r>
              <a:rPr lang="en-GB" sz="4200" dirty="0">
                <a:latin typeface="Garamond" panose="02020404030301010803" pitchFamily="18" charset="0"/>
                <a:sym typeface="Wingdings" pitchFamily="2" charset="2"/>
              </a:rPr>
              <a:t>is the </a:t>
            </a:r>
            <a:r>
              <a:rPr lang="en-GB" sz="4200" dirty="0">
                <a:solidFill>
                  <a:srgbClr val="FF0000"/>
                </a:solidFill>
                <a:latin typeface="Garamond" panose="02020404030301010803" pitchFamily="18" charset="0"/>
                <a:sym typeface="Wingdings" pitchFamily="2" charset="2"/>
              </a:rPr>
              <a:t>pre-increment</a:t>
            </a:r>
            <a:r>
              <a:rPr lang="en-GB" sz="4200" dirty="0">
                <a:latin typeface="Garamond" panose="02020404030301010803" pitchFamily="18" charset="0"/>
                <a:sym typeface="Wingdings" pitchFamily="2" charset="2"/>
              </a:rPr>
              <a:t> operator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  <a:sym typeface="Wingdings" pitchFamily="2" charset="2"/>
              </a:rPr>
              <a:t>Means </a:t>
            </a:r>
            <a:r>
              <a:rPr lang="en-GB" sz="3800" dirty="0">
                <a:solidFill>
                  <a:srgbClr val="FF0000"/>
                </a:solidFill>
                <a:latin typeface="Garamond" panose="02020404030301010803" pitchFamily="18" charset="0"/>
                <a:sym typeface="Wingdings" pitchFamily="2" charset="2"/>
              </a:rPr>
              <a:t>increment, then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200" i="1" dirty="0">
                <a:latin typeface="Garamond" panose="02020404030301010803" pitchFamily="18" charset="0"/>
                <a:sym typeface="Wingdings" pitchFamily="2" charset="2"/>
              </a:rPr>
              <a:t>variable++</a:t>
            </a:r>
            <a:r>
              <a:rPr lang="en-GB" sz="4200" dirty="0">
                <a:latin typeface="Garamond" panose="02020404030301010803" pitchFamily="18" charset="0"/>
                <a:sym typeface="Wingdings" pitchFamily="2" charset="2"/>
              </a:rPr>
              <a:t> is the </a:t>
            </a:r>
            <a:r>
              <a:rPr lang="en-GB" sz="4200" dirty="0">
                <a:solidFill>
                  <a:srgbClr val="FF0000"/>
                </a:solidFill>
                <a:latin typeface="Garamond" panose="02020404030301010803" pitchFamily="18" charset="0"/>
                <a:sym typeface="Wingdings" pitchFamily="2" charset="2"/>
              </a:rPr>
              <a:t>post-increment</a:t>
            </a:r>
            <a:r>
              <a:rPr lang="en-GB" sz="4200" dirty="0">
                <a:latin typeface="Garamond" panose="02020404030301010803" pitchFamily="18" charset="0"/>
                <a:sym typeface="Wingdings" pitchFamily="2" charset="2"/>
              </a:rPr>
              <a:t> operator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  <a:sym typeface="Wingdings" pitchFamily="2" charset="2"/>
              </a:rPr>
              <a:t>Means </a:t>
            </a:r>
            <a:r>
              <a:rPr lang="en-GB" sz="3800" dirty="0">
                <a:solidFill>
                  <a:srgbClr val="FF0000"/>
                </a:solidFill>
                <a:latin typeface="Garamond" panose="02020404030301010803" pitchFamily="18" charset="0"/>
                <a:sym typeface="Wingdings" pitchFamily="2" charset="2"/>
              </a:rPr>
              <a:t>use, then increment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  <a:sym typeface="Wingdings" pitchFamily="2" charset="2"/>
              </a:rPr>
              <a:t>Likewise, the -- can be pre/post decrement</a:t>
            </a:r>
            <a:endParaRPr lang="en-GB" sz="46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13183" y="4648200"/>
            <a:ext cx="7421217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char a = ‘A’;    float b = 3.31;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printf("%c\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t%f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\n",++a,b++);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GB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printf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("%c\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t%f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",--a,b--);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7800" y="4885362"/>
            <a:ext cx="2514600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	3.31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	4.31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6BFA33-9844-4D0C-A4CF-4B2C42589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31324" y="3019403"/>
            <a:ext cx="1293624" cy="1293624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DDFD09A9-EF57-4545-BB80-D8F379D9A5AB}"/>
              </a:ext>
            </a:extLst>
          </p:cNvPr>
          <p:cNvSpPr/>
          <p:nvPr/>
        </p:nvSpPr>
        <p:spPr>
          <a:xfrm>
            <a:off x="10131285" y="3586062"/>
            <a:ext cx="2004396" cy="707886"/>
          </a:xfrm>
          <a:prstGeom prst="wedgeRectCallout">
            <a:avLst>
              <a:gd name="adj1" fmla="val -91882"/>
              <a:gd name="adj2" fmla="val -168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4117A9"/>
                </a:solidFill>
              </a:rPr>
              <a:t>Work with all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E5E010-9D1D-4E31-8F3B-55FCAB70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BC3A09FA-B63D-4453-992A-CA529EB1C0DA}"/>
              </a:ext>
            </a:extLst>
          </p:cNvPr>
          <p:cNvSpPr/>
          <p:nvPr/>
        </p:nvSpPr>
        <p:spPr>
          <a:xfrm>
            <a:off x="9577926" y="1968889"/>
            <a:ext cx="2557755" cy="1261578"/>
          </a:xfrm>
          <a:prstGeom prst="wedgeRectCallout">
            <a:avLst>
              <a:gd name="adj1" fmla="val -78184"/>
              <a:gd name="adj2" fmla="val -473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Note: The variable’s value will change for the rest of the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4CA3BA7-256B-41FC-BE1A-AD2477C55D86}"/>
              </a:ext>
            </a:extLst>
          </p:cNvPr>
          <p:cNvGrpSpPr/>
          <p:nvPr/>
        </p:nvGrpSpPr>
        <p:grpSpPr>
          <a:xfrm>
            <a:off x="7928048" y="1342668"/>
            <a:ext cx="1406551" cy="609600"/>
            <a:chOff x="3286682" y="2292350"/>
            <a:chExt cx="1858617" cy="9044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CCD81F75-16BA-452E-98DF-474E7E6D5320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F1AE269-9E22-4658-84D3-5B32E7D06874}"/>
                </a:ext>
              </a:extLst>
            </p:cNvPr>
            <p:cNvSpPr/>
            <p:nvPr/>
          </p:nvSpPr>
          <p:spPr>
            <a:xfrm>
              <a:off x="356055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6EBC207-4395-489A-9FC3-2119FE3E7D1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9496</TotalTime>
  <Words>1838</Words>
  <Application>Microsoft Office PowerPoint</Application>
  <PresentationFormat>Custom</PresentationFormat>
  <Paragraphs>467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1_Office Theme</vt:lpstr>
      <vt:lpstr>Metropolitan</vt:lpstr>
      <vt:lpstr>ESC101: Fundamentals of Computing</vt:lpstr>
      <vt:lpstr>Announcements</vt:lpstr>
      <vt:lpstr>Arithmetic on char data type</vt:lpstr>
      <vt:lpstr>Expressions in C</vt:lpstr>
      <vt:lpstr>Expressions and Operators</vt:lpstr>
      <vt:lpstr>Arithmetic operators</vt:lpstr>
      <vt:lpstr>Unary operators</vt:lpstr>
      <vt:lpstr>Unary Operators - Negative</vt:lpstr>
      <vt:lpstr>Unary operators – increment and decrement</vt:lpstr>
      <vt:lpstr>Unary operators - sizeof</vt:lpstr>
      <vt:lpstr>Unary operators - typecast</vt:lpstr>
      <vt:lpstr>Precedence Rules for Unary Operators</vt:lpstr>
      <vt:lpstr>Associativity Rules for Unary Operators</vt:lpstr>
      <vt:lpstr>Relational Operators</vt:lpstr>
      <vt:lpstr>Relational Operators: Some Examples</vt:lpstr>
      <vt:lpstr>Relational Operators: Another Example</vt:lpstr>
      <vt:lpstr>Assignment Operator</vt:lpstr>
      <vt:lpstr>Precedence of Assign Operators</vt:lpstr>
      <vt:lpstr>Operator Precedence</vt:lpstr>
      <vt:lpstr>Logical Operators</vt:lpstr>
      <vt:lpstr>Logical Operators: Truth Table</vt:lpstr>
      <vt:lpstr>Logical Operators: Some Examples</vt:lpstr>
      <vt:lpstr>Logical Operators: Precedence and Associativity </vt:lpstr>
      <vt:lpstr>Operator Precedence for various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Nisheeth Srivastava</dc:creator>
  <cp:lastModifiedBy>nisheeth</cp:lastModifiedBy>
  <cp:revision>645</cp:revision>
  <dcterms:modified xsi:type="dcterms:W3CDTF">2020-01-20T04:46:42Z</dcterms:modified>
</cp:coreProperties>
</file>