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54" r:id="rId1"/>
    <p:sldMasterId id="2147483666" r:id="rId2"/>
  </p:sldMasterIdLst>
  <p:notesMasterIdLst>
    <p:notesMasterId r:id="rId21"/>
  </p:notesMasterIdLst>
  <p:sldIdLst>
    <p:sldId id="256" r:id="rId3"/>
    <p:sldId id="270" r:id="rId4"/>
    <p:sldId id="295" r:id="rId5"/>
    <p:sldId id="291" r:id="rId6"/>
    <p:sldId id="267" r:id="rId7"/>
    <p:sldId id="266" r:id="rId8"/>
    <p:sldId id="292" r:id="rId9"/>
    <p:sldId id="294" r:id="rId10"/>
    <p:sldId id="296" r:id="rId11"/>
    <p:sldId id="297" r:id="rId12"/>
    <p:sldId id="293" r:id="rId13"/>
    <p:sldId id="301" r:id="rId14"/>
    <p:sldId id="306" r:id="rId15"/>
    <p:sldId id="299" r:id="rId16"/>
    <p:sldId id="302" r:id="rId17"/>
    <p:sldId id="303" r:id="rId18"/>
    <p:sldId id="307" r:id="rId19"/>
    <p:sldId id="30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xmlns="" userId="Piyush R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4117A9"/>
    <a:srgbClr val="D01E33"/>
    <a:srgbClr val="CF9DC7"/>
    <a:srgbClr val="5B0F05"/>
    <a:srgbClr val="D9ED8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8F0D8"/>
          </a:solidFill>
        </a:fill>
      </a:tcStyle>
    </a:wholeTbl>
    <a:band2H>
      <a:tcTxStyle/>
      <a:tcStyle>
        <a:tcBdr/>
        <a:fill>
          <a:solidFill>
            <a:srgbClr val="FBF8EC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FDFDF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D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CEDA"/>
          </a:solidFill>
        </a:fill>
      </a:tcStyle>
    </a:wholeTbl>
    <a:band2H>
      <a:tcTxStyle/>
      <a:tcStyle>
        <a:tcBdr/>
        <a:fill>
          <a:solidFill>
            <a:srgbClr val="E8E8ED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4" autoAdjust="0"/>
    <p:restoredTop sz="94660"/>
  </p:normalViewPr>
  <p:slideViewPr>
    <p:cSldViewPr>
      <p:cViewPr varScale="1">
        <p:scale>
          <a:sx n="110" d="100"/>
          <a:sy n="110" d="100"/>
        </p:scale>
        <p:origin x="-474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44724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55289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79022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18253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49247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88934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30418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95048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33849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53896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57725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9329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D37B-CEEF-4EFA-9FD5-C10766460891}" type="datetime1">
              <a:rPr lang="en-US" smtClean="0"/>
              <a:pPr/>
              <a:t>1/21/2020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E2F1-1C7B-426B-AE90-471D2351E105}" type="datetime1">
              <a:rPr lang="en-US" smtClean="0"/>
              <a:pPr/>
              <a:t>1/21/2020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CCA3-4DFA-4419-9E25-AAB6C61AB778}" type="datetime1">
              <a:rPr lang="en-US" smtClean="0"/>
              <a:pPr/>
              <a:t>1/21/2020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C471-C8AA-4421-908D-904AD22ED5DB}" type="datetime1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060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764B-DE06-4A34-8D87-1F610403592E}" type="datetime1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0130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6569-3E2A-47F7-A9EC-8CAC714F38B5}" type="datetime1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6249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803D-B6D1-4121-8D9C-C0DC40E71652}" type="datetime1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061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4DBA-79F1-463A-9AA5-D646C82FADCB}" type="datetime1">
              <a:rPr lang="en-US" smtClean="0"/>
              <a:pPr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7685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04CB-666D-4D4F-8C96-12E4164A2AA3}" type="datetime1">
              <a:rPr lang="en-US" smtClean="0"/>
              <a:pPr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2923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73CD-EBEB-43DC-9890-5AB11A0E0A50}" type="datetime1">
              <a:rPr lang="en-US" smtClean="0"/>
              <a:pPr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503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8BFE-D2BF-44D7-AB95-815608BE992C}" type="datetime1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745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6B57-4EDC-41D4-8666-3A0205E63550}" type="datetime1">
              <a:rPr lang="en-US" smtClean="0"/>
              <a:pPr/>
              <a:t>1/21/2020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7421-A8D3-419F-85DD-34F16A0919E9}" type="datetime1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5943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E4E1-6339-450E-9F48-7BA30EAB72DB}" type="datetime1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9389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1E71-F88E-462A-929D-C4680FF9C947}" type="datetime1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287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07BF-0130-436E-82B9-DAC56BAAEF71}" type="datetime1">
              <a:rPr lang="en-US" smtClean="0"/>
              <a:pPr/>
              <a:t>1/21/2020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EF84-FDAF-40DD-B1EF-68ACAA057FD4}" type="datetime1">
              <a:rPr lang="en-US" smtClean="0"/>
              <a:pPr/>
              <a:t>1/21/2020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01B4-8609-4FAA-A578-36997594CA56}" type="datetime1">
              <a:rPr lang="en-US" smtClean="0"/>
              <a:pPr/>
              <a:t>1/21/2020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C673-C8D6-4CF6-8B38-9C98AE186962}" type="datetime1">
              <a:rPr lang="en-US" smtClean="0"/>
              <a:pPr/>
              <a:t>1/21/2020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DCA-86CD-4918-808F-2B34453AC06B}" type="datetime1">
              <a:rPr lang="en-US" smtClean="0"/>
              <a:pPr/>
              <a:t>1/21/2020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33A51-953A-4AFC-B6E4-4B0FDCCF0C5A}" type="datetime1">
              <a:rPr lang="en-US" smtClean="0"/>
              <a:pPr/>
              <a:t>1/21/2020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4A32-A68D-4059-83E3-D2AD60B7F684}" type="datetime1">
              <a:rPr lang="en-US" smtClean="0"/>
              <a:pPr/>
              <a:t>1/21/2020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79CFC-29EC-4EAC-8E83-4D98AE53E842}" type="datetime1">
              <a:rPr lang="en-US" smtClean="0"/>
              <a:pPr/>
              <a:t>1/21/2020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C7EC6-3A21-4097-B3AC-572E9195A402}" type="datetime1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478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language/operator_preceden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1066800" y="3962400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11430000" cy="2133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Operators (Continued),</a:t>
            </a:r>
          </a:p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Programs with Branching Structure</a:t>
            </a:r>
          </a:p>
          <a:p>
            <a:endParaRPr lang="en-IN" sz="6000" dirty="0">
              <a:solidFill>
                <a:srgbClr val="FFC000"/>
              </a:solidFill>
              <a:latin typeface="Garamond" panose="02020404030301010803" pitchFamily="18" charset="0"/>
            </a:endParaRPr>
          </a:p>
          <a:p>
            <a:endParaRPr lang="en-IN"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D0F7F2-3251-4B5A-B977-DE08A7BBE4FC}"/>
              </a:ext>
            </a:extLst>
          </p:cNvPr>
          <p:cNvSpPr txBox="1"/>
          <p:nvPr/>
        </p:nvSpPr>
        <p:spPr>
          <a:xfrm>
            <a:off x="4661279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  </a:t>
            </a:r>
            <a:r>
              <a:rPr lang="en-IN" sz="4000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Nisheeth</a:t>
            </a:r>
            <a:endParaRPr lang="en-IN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IN" sz="4400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Now our table is..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3967A33D-E8ED-4BFE-B2BB-7DCF2142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xmlns="" id="{87279DE9-C8C5-4965-9267-E49E170CD2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26270367"/>
              </p:ext>
            </p:extLst>
          </p:nvPr>
        </p:nvGraphicFramePr>
        <p:xfrm>
          <a:off x="2514600" y="1605093"/>
          <a:ext cx="7467600" cy="49711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(unary)</a:t>
                      </a:r>
                      <a:r>
                        <a:rPr lang="en-US" baseline="0" dirty="0"/>
                        <a:t> + -, 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Unary plus/</a:t>
                      </a:r>
                      <a:r>
                        <a:rPr lang="en-US" baseline="0" dirty="0"/>
                        <a:t>minus, logical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to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r>
                        <a:rPr lang="en-US" baseline="0" dirty="0"/>
                        <a:t> /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Multiply, divide,</a:t>
                      </a:r>
                      <a:r>
                        <a:rPr lang="en-US" baseline="0" dirty="0"/>
                        <a:t> remainder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+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Add, subtract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&lt;  &gt;  &gt;= 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Relational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==   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Equal, 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?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Right to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Right to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0" name="Up Arrow 9">
            <a:extLst>
              <a:ext uri="{FF2B5EF4-FFF2-40B4-BE49-F238E27FC236}">
                <a16:creationId xmlns:a16="http://schemas.microsoft.com/office/drawing/2014/main" xmlns="" id="{CD877C39-8956-4F8F-91EC-8AFBFC2BF06F}"/>
              </a:ext>
            </a:extLst>
          </p:cNvPr>
          <p:cNvSpPr/>
          <p:nvPr/>
        </p:nvSpPr>
        <p:spPr bwMode="auto">
          <a:xfrm>
            <a:off x="873112" y="2057400"/>
            <a:ext cx="609600" cy="4298951"/>
          </a:xfrm>
          <a:prstGeom prst="upArrow">
            <a:avLst/>
          </a:prstGeom>
          <a:solidFill>
            <a:srgbClr val="C0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9BBB59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680E676-34F0-4A19-A741-9750827E8A13}"/>
              </a:ext>
            </a:extLst>
          </p:cNvPr>
          <p:cNvSpPr txBox="1"/>
          <p:nvPr/>
        </p:nvSpPr>
        <p:spPr>
          <a:xfrm>
            <a:off x="756171" y="6329956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B2C0339-3B1C-4EC6-8978-088C0F79B5E2}"/>
              </a:ext>
            </a:extLst>
          </p:cNvPr>
          <p:cNvSpPr txBox="1"/>
          <p:nvPr/>
        </p:nvSpPr>
        <p:spPr>
          <a:xfrm>
            <a:off x="936380" y="158457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0393D3D-0371-46FD-B5C3-F42EBCA42086}"/>
              </a:ext>
            </a:extLst>
          </p:cNvPr>
          <p:cNvSpPr txBox="1"/>
          <p:nvPr/>
        </p:nvSpPr>
        <p:spPr>
          <a:xfrm rot="16200000">
            <a:off x="-179215" y="375460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Precedence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579D6CE-B3BD-443C-8DF2-9E49EAFFA42C}"/>
              </a:ext>
            </a:extLst>
          </p:cNvPr>
          <p:cNvSpPr txBox="1"/>
          <p:nvPr/>
        </p:nvSpPr>
        <p:spPr>
          <a:xfrm>
            <a:off x="2383284" y="1235761"/>
            <a:ext cx="742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Note: Precedence of brackets () is above every other operator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9BF6582-573B-44A9-AF71-B6D1C2BD45F0}"/>
              </a:ext>
            </a:extLst>
          </p:cNvPr>
          <p:cNvGrpSpPr/>
          <p:nvPr/>
        </p:nvGrpSpPr>
        <p:grpSpPr>
          <a:xfrm>
            <a:off x="9982200" y="198093"/>
            <a:ext cx="1858617" cy="904461"/>
            <a:chOff x="3286682" y="2292350"/>
            <a:chExt cx="1858617" cy="904461"/>
          </a:xfrm>
        </p:grpSpPr>
        <p:sp>
          <p:nvSpPr>
            <p:cNvPr id="18" name="Rounded Rectangle 8">
              <a:extLst>
                <a:ext uri="{FF2B5EF4-FFF2-40B4-BE49-F238E27FC236}">
                  <a16:creationId xmlns:a16="http://schemas.microsoft.com/office/drawing/2014/main" xmlns="" id="{D237D89F-46C4-45AA-9AEC-6952C466F584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2D29B158-EFA3-4775-B85D-70911C6588FB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C3195EEB-C8B6-4376-BE84-3ACDAF3067C6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1" name="Rectangular Callout 13">
            <a:extLst>
              <a:ext uri="{FF2B5EF4-FFF2-40B4-BE49-F238E27FC236}">
                <a16:creationId xmlns:a16="http://schemas.microsoft.com/office/drawing/2014/main" xmlns="" id="{995DA462-9DDB-4D2E-8996-0AE80615DE37}"/>
              </a:ext>
            </a:extLst>
          </p:cNvPr>
          <p:cNvSpPr/>
          <p:nvPr/>
        </p:nvSpPr>
        <p:spPr>
          <a:xfrm>
            <a:off x="4343400" y="104366"/>
            <a:ext cx="5215783" cy="1037668"/>
          </a:xfrm>
          <a:prstGeom prst="wedgeRectCallout">
            <a:avLst>
              <a:gd name="adj1" fmla="val 62884"/>
              <a:gd name="adj2" fmla="val 1705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Whenever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unsure, use brackets to ensure the expression does what YOU want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947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Note: Ensure Your Expressions Say What You Mean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3967A33D-E8ED-4BFE-B2BB-7DCF2142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5C40517-FCA7-454A-9B41-93CDFE38911B}"/>
              </a:ext>
            </a:extLst>
          </p:cNvPr>
          <p:cNvSpPr txBox="1"/>
          <p:nvPr/>
        </p:nvSpPr>
        <p:spPr>
          <a:xfrm>
            <a:off x="838200" y="1885596"/>
            <a:ext cx="4038600" cy="39703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0 &lt;= 10 &lt;= 4</a:t>
            </a:r>
          </a:p>
          <a:p>
            <a:endParaRPr lang="en-US" sz="3600" dirty="0">
              <a:solidFill>
                <a:schemeClr val="accent4"/>
              </a:solidFill>
            </a:endParaRPr>
          </a:p>
          <a:p>
            <a:r>
              <a:rPr lang="en-US" sz="3600" dirty="0">
                <a:solidFill>
                  <a:schemeClr val="accent4"/>
                </a:solidFill>
              </a:rPr>
              <a:t>(0 &lt;= 10) &lt;= 4</a:t>
            </a:r>
          </a:p>
          <a:p>
            <a:endParaRPr lang="en-US" sz="3600" dirty="0">
              <a:solidFill>
                <a:schemeClr val="accent4"/>
              </a:solidFill>
            </a:endParaRPr>
          </a:p>
          <a:p>
            <a:r>
              <a:rPr lang="en-US" sz="3600" dirty="0">
                <a:solidFill>
                  <a:schemeClr val="accent4"/>
                </a:solidFill>
              </a:rPr>
              <a:t>1 &lt;= 4</a:t>
            </a:r>
          </a:p>
          <a:p>
            <a:endParaRPr lang="en-US" sz="3600" dirty="0">
              <a:solidFill>
                <a:schemeClr val="accent4"/>
              </a:solidFill>
            </a:endParaRPr>
          </a:p>
          <a:p>
            <a:r>
              <a:rPr lang="en-US" sz="3600" dirty="0">
                <a:solidFill>
                  <a:schemeClr val="accent4"/>
                </a:solidFill>
              </a:rPr>
              <a:t>1  /* True */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B191364-A9F4-4EA6-B9CA-A479E48D0CBA}"/>
              </a:ext>
            </a:extLst>
          </p:cNvPr>
          <p:cNvSpPr txBox="1"/>
          <p:nvPr/>
        </p:nvSpPr>
        <p:spPr>
          <a:xfrm>
            <a:off x="5638800" y="1624837"/>
            <a:ext cx="5867400" cy="452431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0 &lt;= 10 &amp;&amp; 10 &lt;= 4</a:t>
            </a:r>
          </a:p>
          <a:p>
            <a:endParaRPr lang="en-US" sz="3200" dirty="0">
              <a:solidFill>
                <a:schemeClr val="accent4"/>
              </a:solidFill>
            </a:endParaRPr>
          </a:p>
          <a:p>
            <a:r>
              <a:rPr lang="en-US" sz="3200" dirty="0">
                <a:solidFill>
                  <a:schemeClr val="accent4"/>
                </a:solidFill>
              </a:rPr>
              <a:t>(0 &lt;= 10)  &amp;&amp; (10 &lt;= 4)</a:t>
            </a:r>
          </a:p>
          <a:p>
            <a:endParaRPr lang="en-US" sz="3200" dirty="0">
              <a:solidFill>
                <a:schemeClr val="accent4"/>
              </a:solidFill>
            </a:endParaRPr>
          </a:p>
          <a:p>
            <a:r>
              <a:rPr lang="en-US" sz="3200" dirty="0">
                <a:solidFill>
                  <a:schemeClr val="accent4"/>
                </a:solidFill>
              </a:rPr>
              <a:t>(1)  &amp;&amp; (10 &lt;= 4)</a:t>
            </a:r>
          </a:p>
          <a:p>
            <a:endParaRPr lang="en-US" sz="3200" dirty="0">
              <a:solidFill>
                <a:schemeClr val="accent4"/>
              </a:solidFill>
            </a:endParaRPr>
          </a:p>
          <a:p>
            <a:r>
              <a:rPr lang="en-US" sz="3200" dirty="0">
                <a:solidFill>
                  <a:schemeClr val="accent4"/>
                </a:solidFill>
              </a:rPr>
              <a:t>1 &amp;&amp; (0)</a:t>
            </a:r>
          </a:p>
          <a:p>
            <a:endParaRPr lang="en-US" sz="3200" dirty="0">
              <a:solidFill>
                <a:schemeClr val="accent4"/>
              </a:solidFill>
            </a:endParaRPr>
          </a:p>
          <a:p>
            <a:r>
              <a:rPr lang="en-US" sz="3200" dirty="0">
                <a:solidFill>
                  <a:schemeClr val="accent4"/>
                </a:solidFill>
              </a:rPr>
              <a:t>0  /*False*/</a:t>
            </a:r>
          </a:p>
        </p:txBody>
      </p:sp>
    </p:spTree>
    <p:extLst>
      <p:ext uri="{BB962C8B-B14F-4D97-AF65-F5344CB8AC3E}">
        <p14:creationId xmlns:p14="http://schemas.microsoft.com/office/powerpoint/2010/main" xmlns="" val="84482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18" y="111619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Some Useful Tips on using correct Data Types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xmlns="" id="{D6A47A45-E08D-47F6-B0B5-05B709901C9B}"/>
              </a:ext>
            </a:extLst>
          </p:cNvPr>
          <p:cNvSpPr txBox="1">
            <a:spLocks/>
          </p:cNvSpPr>
          <p:nvPr/>
        </p:nvSpPr>
        <p:spPr>
          <a:xfrm>
            <a:off x="253354" y="1111624"/>
            <a:ext cx="11600328" cy="55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Garamond" panose="02020404030301010803" pitchFamily="18" charset="0"/>
              </a:rPr>
              <a:t> Double and float are both happy with %f for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Garamond" panose="02020404030301010803" pitchFamily="18" charset="0"/>
              </a:rPr>
              <a:t>printf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Garamond" panose="02020404030301010803" pitchFamily="18" charset="0"/>
              </a:rPr>
              <a:t> However, in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Garamond" panose="02020404030301010803" pitchFamily="18" charset="0"/>
              </a:rPr>
              <a:t>scanf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Garamond" panose="02020404030301010803" pitchFamily="18" charset="0"/>
              </a:rPr>
              <a:t>, double insists on %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Garamond" panose="02020404030301010803" pitchFamily="18" charset="0"/>
              </a:rPr>
              <a:t>lf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Garamond" panose="02020404030301010803" pitchFamily="18" charset="0"/>
              </a:rPr>
              <a:t> (%f gives junk)</a:t>
            </a:r>
          </a:p>
          <a:p>
            <a:pPr marR="0" lvl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Garamond" panose="02020404030301010803" pitchFamily="18" charset="0"/>
              </a:rPr>
              <a:t> Don’t use a float/double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Garamond" panose="02020404030301010803" pitchFamily="18" charset="0"/>
              </a:rPr>
              <a:t> for long integers</a:t>
            </a:r>
          </a:p>
          <a:p>
            <a:pPr marR="0" lvl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IN" dirty="0">
              <a:solidFill>
                <a:sysClr val="windowText" lastClr="000000">
                  <a:lumMod val="85000"/>
                  <a:lumOff val="15000"/>
                </a:sysClr>
              </a:solidFill>
              <a:latin typeface="Garamond" panose="02020404030301010803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3200" b="0" i="0" u="none" strike="noStrike" kern="1200" cap="none" spc="0" normalizeH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IN" dirty="0">
              <a:solidFill>
                <a:sysClr val="windowText" lastClr="000000">
                  <a:lumMod val="85000"/>
                  <a:lumOff val="15000"/>
                </a:sysClr>
              </a:solidFill>
              <a:latin typeface="Garamond" panose="02020404030301010803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3200" b="0" i="0" u="none" strike="noStrike" kern="1200" cap="none" spc="0" normalizeH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IN" dirty="0">
              <a:solidFill>
                <a:sysClr val="windowText" lastClr="000000">
                  <a:lumMod val="85000"/>
                  <a:lumOff val="15000"/>
                </a:sysClr>
              </a:solidFill>
              <a:latin typeface="Garamond" panose="02020404030301010803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IN" baseline="0" dirty="0">
              <a:solidFill>
                <a:sysClr val="windowText" lastClr="000000">
                  <a:lumMod val="85000"/>
                  <a:lumOff val="15000"/>
                </a:sysClr>
              </a:solidFill>
              <a:latin typeface="Garamond" panose="02020404030301010803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IN" baseline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Garamond" panose="02020404030301010803" pitchFamily="18" charset="0"/>
              </a:rPr>
              <a:t> Choice between float or double: If you don’t want your digits after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Garamond" panose="02020404030301010803" pitchFamily="18" charset="0"/>
              </a:rPr>
              <a:t> decimal to be rounded off, use double instead of float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Garamond" panose="02020404030301010803" pitchFamily="18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46356F30-04BB-45F1-BA45-3898796189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5345" y="3579303"/>
            <a:ext cx="2067339" cy="2067339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5EB39AE5-A171-4365-8318-CA600C754EE4}"/>
              </a:ext>
            </a:extLst>
          </p:cNvPr>
          <p:cNvGrpSpPr/>
          <p:nvPr/>
        </p:nvGrpSpPr>
        <p:grpSpPr>
          <a:xfrm>
            <a:off x="10433764" y="3867538"/>
            <a:ext cx="1858617" cy="904461"/>
            <a:chOff x="3286682" y="2292350"/>
            <a:chExt cx="1858617" cy="904461"/>
          </a:xfrm>
        </p:grpSpPr>
        <p:sp>
          <p:nvSpPr>
            <p:cNvPr id="38" name="Rounded Rectangle 8">
              <a:extLst>
                <a:ext uri="{FF2B5EF4-FFF2-40B4-BE49-F238E27FC236}">
                  <a16:creationId xmlns:a16="http://schemas.microsoft.com/office/drawing/2014/main" xmlns="" id="{DA57D412-DDCE-41E9-B5FF-FD958EE676C9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C4652801-23EB-4C25-9976-7ACCF913F006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798F90A2-8659-467C-B283-06D931757096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41" name="Rectangular Callout 11">
            <a:extLst>
              <a:ext uri="{FF2B5EF4-FFF2-40B4-BE49-F238E27FC236}">
                <a16:creationId xmlns:a16="http://schemas.microsoft.com/office/drawing/2014/main" xmlns="" id="{70855CB6-89AD-48DB-92EC-0142ADA59632}"/>
              </a:ext>
            </a:extLst>
          </p:cNvPr>
          <p:cNvSpPr/>
          <p:nvPr/>
        </p:nvSpPr>
        <p:spPr>
          <a:xfrm>
            <a:off x="4864917" y="2548245"/>
            <a:ext cx="5657123" cy="1190084"/>
          </a:xfrm>
          <a:prstGeom prst="wedgeRectCallout">
            <a:avLst>
              <a:gd name="adj1" fmla="val 52516"/>
              <a:gd name="adj2" fmla="val 7065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When you say long a = 3213213210, since the number is within range of long, I will preserve every digit of it carefully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Rectangular Callout 13">
            <a:extLst>
              <a:ext uri="{FF2B5EF4-FFF2-40B4-BE49-F238E27FC236}">
                <a16:creationId xmlns:a16="http://schemas.microsoft.com/office/drawing/2014/main" xmlns="" id="{EF9BC38F-92AC-4A2A-AE28-6C83B91F6127}"/>
              </a:ext>
            </a:extLst>
          </p:cNvPr>
          <p:cNvSpPr/>
          <p:nvPr/>
        </p:nvSpPr>
        <p:spPr>
          <a:xfrm>
            <a:off x="5081042" y="3867538"/>
            <a:ext cx="5215783" cy="827758"/>
          </a:xfrm>
          <a:prstGeom prst="wedgeRectCallout">
            <a:avLst>
              <a:gd name="adj1" fmla="val 57280"/>
              <a:gd name="adj2" fmla="val 3583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When you say float a = 3213213210, I will store 3213213184.00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Rectangular Callout 14">
            <a:extLst>
              <a:ext uri="{FF2B5EF4-FFF2-40B4-BE49-F238E27FC236}">
                <a16:creationId xmlns:a16="http://schemas.microsoft.com/office/drawing/2014/main" xmlns="" id="{B762A46F-D5C8-4580-88B6-3D13AF5F6AE7}"/>
              </a:ext>
            </a:extLst>
          </p:cNvPr>
          <p:cNvSpPr/>
          <p:nvPr/>
        </p:nvSpPr>
        <p:spPr>
          <a:xfrm>
            <a:off x="5081041" y="4801836"/>
            <a:ext cx="5215783" cy="827758"/>
          </a:xfrm>
          <a:prstGeom prst="wedgeRectCallout">
            <a:avLst>
              <a:gd name="adj1" fmla="val 56899"/>
              <a:gd name="adj2" fmla="val -48218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number is like 3.2 x 10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my error was just 26. Don’t blame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230FA976-BEF8-419E-92FC-D3B4E4499F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5345" y="3574171"/>
            <a:ext cx="2072471" cy="2072471"/>
          </a:xfrm>
          <a:prstGeom prst="rect">
            <a:avLst/>
          </a:prstGeom>
        </p:spPr>
      </p:pic>
      <p:sp>
        <p:nvSpPr>
          <p:cNvPr id="45" name="Rectangular Callout 6">
            <a:extLst>
              <a:ext uri="{FF2B5EF4-FFF2-40B4-BE49-F238E27FC236}">
                <a16:creationId xmlns:a16="http://schemas.microsoft.com/office/drawing/2014/main" xmlns="" id="{005139E0-74C6-4366-8FEA-006B617A8550}"/>
              </a:ext>
            </a:extLst>
          </p:cNvPr>
          <p:cNvSpPr/>
          <p:nvPr/>
        </p:nvSpPr>
        <p:spPr>
          <a:xfrm>
            <a:off x="1905000" y="2724538"/>
            <a:ext cx="2521218" cy="1143000"/>
          </a:xfrm>
          <a:prstGeom prst="wedgeRectCallout">
            <a:avLst>
              <a:gd name="adj1" fmla="val -79192"/>
              <a:gd name="adj2" fmla="val 7238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Why? What would be the problem?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Rectangular Callout 12">
            <a:extLst>
              <a:ext uri="{FF2B5EF4-FFF2-40B4-BE49-F238E27FC236}">
                <a16:creationId xmlns:a16="http://schemas.microsoft.com/office/drawing/2014/main" xmlns="" id="{94376D4A-35E5-4F1E-8524-4A59ED289C8B}"/>
              </a:ext>
            </a:extLst>
          </p:cNvPr>
          <p:cNvSpPr/>
          <p:nvPr/>
        </p:nvSpPr>
        <p:spPr>
          <a:xfrm>
            <a:off x="2385150" y="3971984"/>
            <a:ext cx="2597537" cy="1183248"/>
          </a:xfrm>
          <a:prstGeom prst="wedgeRectCallout">
            <a:avLst>
              <a:gd name="adj1" fmla="val -82544"/>
              <a:gd name="adj2" fmla="val -693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Range of float is larger. What if I store it as a float?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4C99650-D82A-465A-BD65-BE187840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81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  <p:bldP spid="41" grpId="0" animBg="1"/>
      <p:bldP spid="42" grpId="0" animBg="1"/>
      <p:bldP spid="43" grpId="0" animBg="1"/>
      <p:bldP spid="45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infinite real numbers between any two real numbers</a:t>
            </a:r>
          </a:p>
          <a:p>
            <a:r>
              <a:rPr lang="en-US" dirty="0" smtClean="0"/>
              <a:t>We can represent only 2</a:t>
            </a:r>
            <a:r>
              <a:rPr lang="en-US" baseline="30000" dirty="0" smtClean="0"/>
              <a:t>32</a:t>
            </a:r>
            <a:r>
              <a:rPr lang="en-US" dirty="0" smtClean="0"/>
              <a:t> numbers in 32 bits</a:t>
            </a:r>
          </a:p>
          <a:p>
            <a:r>
              <a:rPr lang="en-US" dirty="0" smtClean="0"/>
              <a:t>So we can store only a vanishingly small number of decimal numbers precisely</a:t>
            </a:r>
          </a:p>
          <a:p>
            <a:r>
              <a:rPr lang="en-US" dirty="0" smtClean="0"/>
              <a:t>All others are approximated to 8 (float) or 16 (double) decimal places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886325"/>
            <a:ext cx="48101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5638800"/>
            <a:ext cx="66103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30" y="143334"/>
            <a:ext cx="96774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   Programs with Conditional Statements</a:t>
            </a:r>
          </a:p>
        </p:txBody>
      </p:sp>
      <p:pic>
        <p:nvPicPr>
          <p:cNvPr id="2050" name="Picture 2" descr="Image result for conditional statement in c">
            <a:extLst>
              <a:ext uri="{FF2B5EF4-FFF2-40B4-BE49-F238E27FC236}">
                <a16:creationId xmlns:a16="http://schemas.microsoft.com/office/drawing/2014/main" xmlns="" id="{F9976F9A-8637-455C-A7CC-F3D14E0F8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9014" y="1107226"/>
            <a:ext cx="402352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20050D7-3B06-4EFF-8E39-0B40B70ED3FA}"/>
              </a:ext>
            </a:extLst>
          </p:cNvPr>
          <p:cNvSpPr txBox="1"/>
          <p:nvPr/>
        </p:nvSpPr>
        <p:spPr>
          <a:xfrm>
            <a:off x="6469464" y="1541633"/>
            <a:ext cx="39164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If condition true</a:t>
            </a:r>
          </a:p>
          <a:p>
            <a:r>
              <a:rPr lang="en-IN" sz="3600" dirty="0"/>
              <a:t>	do </a:t>
            </a:r>
            <a:r>
              <a:rPr lang="en-IN" sz="3600" dirty="0" err="1"/>
              <a:t>abc</a:t>
            </a:r>
            <a:endParaRPr lang="en-IN" sz="3600" dirty="0"/>
          </a:p>
          <a:p>
            <a:r>
              <a:rPr lang="en-IN" sz="3600" dirty="0"/>
              <a:t>Otherwise</a:t>
            </a:r>
          </a:p>
          <a:p>
            <a:r>
              <a:rPr lang="en-IN" sz="3600" dirty="0"/>
              <a:t>	do </a:t>
            </a:r>
            <a:r>
              <a:rPr lang="en-IN" sz="3600" dirty="0" err="1"/>
              <a:t>xyz</a:t>
            </a:r>
            <a:endParaRPr lang="en-IN" sz="3600" dirty="0"/>
          </a:p>
          <a:p>
            <a:r>
              <a:rPr lang="en-IN" sz="3600" dirty="0"/>
              <a:t>	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4594882-1A83-4B3B-87A9-EFB8B81F7E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1642" y="5029201"/>
            <a:ext cx="1568958" cy="1568958"/>
          </a:xfrm>
          <a:prstGeom prst="rect">
            <a:avLst/>
          </a:prstGeom>
        </p:spPr>
      </p:pic>
      <p:sp>
        <p:nvSpPr>
          <p:cNvPr id="36" name="Rectangular Callout 17">
            <a:extLst>
              <a:ext uri="{FF2B5EF4-FFF2-40B4-BE49-F238E27FC236}">
                <a16:creationId xmlns:a16="http://schemas.microsoft.com/office/drawing/2014/main" xmlns="" id="{719113F8-BB12-4E38-959B-F9186A66E362}"/>
              </a:ext>
            </a:extLst>
          </p:cNvPr>
          <p:cNvSpPr/>
          <p:nvPr/>
        </p:nvSpPr>
        <p:spPr>
          <a:xfrm>
            <a:off x="236775" y="4693159"/>
            <a:ext cx="2666335" cy="1905000"/>
          </a:xfrm>
          <a:prstGeom prst="wedgeRectCallout">
            <a:avLst>
              <a:gd name="adj1" fmla="val 85443"/>
              <a:gd name="adj2" fmla="val 1327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didn’t you just teach me about </a:t>
            </a:r>
            <a:r>
              <a:rPr lang="en-I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 operators 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F5E6995B-3313-4350-A02D-B58F6DBA60B1}"/>
              </a:ext>
            </a:extLst>
          </p:cNvPr>
          <p:cNvGrpSpPr/>
          <p:nvPr/>
        </p:nvGrpSpPr>
        <p:grpSpPr>
          <a:xfrm>
            <a:off x="10210800" y="4240928"/>
            <a:ext cx="1858617" cy="904461"/>
            <a:chOff x="3286682" y="2292350"/>
            <a:chExt cx="1858617" cy="904461"/>
          </a:xfrm>
        </p:grpSpPr>
        <p:sp>
          <p:nvSpPr>
            <p:cNvPr id="38" name="Rounded Rectangle 8">
              <a:extLst>
                <a:ext uri="{FF2B5EF4-FFF2-40B4-BE49-F238E27FC236}">
                  <a16:creationId xmlns:a16="http://schemas.microsoft.com/office/drawing/2014/main" xmlns="" id="{E91C1083-E7BF-4055-AEB7-FC86EFFB0E96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ED677F38-A37B-4F68-807D-6F7844F33F44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C6A35DDA-8833-459F-9D7B-413A2D0AF143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41" name="Rectangular Callout 14">
            <a:extLst>
              <a:ext uri="{FF2B5EF4-FFF2-40B4-BE49-F238E27FC236}">
                <a16:creationId xmlns:a16="http://schemas.microsoft.com/office/drawing/2014/main" xmlns="" id="{B6F9988D-E635-4056-ACA7-778FC22DEDD9}"/>
              </a:ext>
            </a:extLst>
          </p:cNvPr>
          <p:cNvSpPr/>
          <p:nvPr/>
        </p:nvSpPr>
        <p:spPr>
          <a:xfrm>
            <a:off x="4995017" y="5029201"/>
            <a:ext cx="5215783" cy="1721358"/>
          </a:xfrm>
          <a:prstGeom prst="wedgeRectCallout">
            <a:avLst>
              <a:gd name="adj1" fmla="val 68539"/>
              <a:gd name="adj2" fmla="val -5474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Yes, but they are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usually for small expressions. For more complex programs, I have some something different (and better) for you 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91562C6-FAA0-412F-A78F-9D6DB73B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292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6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18" y="111619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Branching using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if</a:t>
            </a:r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 statement</a:t>
            </a:r>
          </a:p>
        </p:txBody>
      </p:sp>
      <p:sp>
        <p:nvSpPr>
          <p:cNvPr id="48" name="Content Placeholder 10">
            <a:extLst>
              <a:ext uri="{FF2B5EF4-FFF2-40B4-BE49-F238E27FC236}">
                <a16:creationId xmlns:a16="http://schemas.microsoft.com/office/drawing/2014/main" xmlns="" id="{9EAEBEC5-44A8-4DC6-ABF1-236E05A24FC1}"/>
              </a:ext>
            </a:extLst>
          </p:cNvPr>
          <p:cNvSpPr txBox="1">
            <a:spLocks/>
          </p:cNvSpPr>
          <p:nvPr/>
        </p:nvSpPr>
        <p:spPr>
          <a:xfrm>
            <a:off x="224218" y="1143000"/>
            <a:ext cx="11579287" cy="5450981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int main(){</a:t>
            </a:r>
          </a:p>
          <a:p>
            <a:pPr lvl="0"/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int salary, loan = 0; // 0 means not approved, 1 means approved (initialize with 0)</a:t>
            </a:r>
          </a:p>
          <a:p>
            <a:pPr marL="256032" lvl="1" indent="0">
              <a:spcBef>
                <a:spcPts val="1300"/>
              </a:spcBef>
              <a:buNone/>
            </a:pPr>
            <a:r>
              <a:rPr lang="en-IN" sz="24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itchFamily="34" charset="0"/>
                <a:cs typeface="Arial" pitchFamily="34" charset="0"/>
              </a:rPr>
              <a:t> float </a:t>
            </a:r>
            <a:r>
              <a:rPr lang="en-IN" sz="2400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itchFamily="34" charset="0"/>
                <a:cs typeface="Arial" pitchFamily="34" charset="0"/>
              </a:rPr>
              <a:t>interest_rate</a:t>
            </a:r>
            <a:r>
              <a:rPr lang="en-IN" sz="24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itchFamily="34" charset="0"/>
                <a:cs typeface="Arial" pitchFamily="34" charset="0"/>
              </a:rPr>
              <a:t>;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lvl="0"/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scanf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(“%d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itchFamily="34" charset="0"/>
                <a:cs typeface="Arial" pitchFamily="34" charset="0"/>
              </a:rPr>
              <a:t>”,&amp; salary);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if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(salary &gt;= 400000) 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  loan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= 1; // 1 means loan approved</a:t>
            </a:r>
          </a:p>
          <a:p>
            <a:pPr marL="457200" lvl="2" indent="0">
              <a:spcBef>
                <a:spcPts val="1300"/>
              </a:spcBef>
              <a:buNone/>
            </a:pPr>
            <a:r>
              <a:rPr lang="en-IN" sz="2400" i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IN" sz="2400" i="0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itchFamily="34" charset="0"/>
                <a:cs typeface="Arial" pitchFamily="34" charset="0"/>
              </a:rPr>
              <a:t>interest_rate</a:t>
            </a:r>
            <a:r>
              <a:rPr lang="en-IN" sz="2400" i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itchFamily="34" charset="0"/>
                <a:cs typeface="Arial" pitchFamily="34" charset="0"/>
              </a:rPr>
              <a:t> = 10.0;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}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// other stuff in the program..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1522C05-6FB2-4ED4-BA12-349B818D4302}"/>
              </a:ext>
            </a:extLst>
          </p:cNvPr>
          <p:cNvSpPr/>
          <p:nvPr/>
        </p:nvSpPr>
        <p:spPr>
          <a:xfrm>
            <a:off x="3581400" y="3393581"/>
            <a:ext cx="172386" cy="451175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7348C5-5BCD-45FD-9268-646EF53C7468}"/>
              </a:ext>
            </a:extLst>
          </p:cNvPr>
          <p:cNvSpPr/>
          <p:nvPr/>
        </p:nvSpPr>
        <p:spPr>
          <a:xfrm>
            <a:off x="830705" y="4921602"/>
            <a:ext cx="152400" cy="530719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ular Callout 6">
            <a:extLst>
              <a:ext uri="{FF2B5EF4-FFF2-40B4-BE49-F238E27FC236}">
                <a16:creationId xmlns:a16="http://schemas.microsoft.com/office/drawing/2014/main" xmlns="" id="{11141C14-A638-407C-8865-755BF4126978}"/>
              </a:ext>
            </a:extLst>
          </p:cNvPr>
          <p:cNvSpPr/>
          <p:nvPr/>
        </p:nvSpPr>
        <p:spPr>
          <a:xfrm>
            <a:off x="5729923" y="3193857"/>
            <a:ext cx="5105400" cy="674633"/>
          </a:xfrm>
          <a:prstGeom prst="wedgeRectCallout">
            <a:avLst>
              <a:gd name="adj1" fmla="val -87707"/>
              <a:gd name="adj2" fmla="val 14618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Braces required only when there are multiple statements within the if block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4375CB0-F838-4B4E-A381-4684AE811607}"/>
              </a:ext>
            </a:extLst>
          </p:cNvPr>
          <p:cNvSpPr/>
          <p:nvPr/>
        </p:nvSpPr>
        <p:spPr>
          <a:xfrm>
            <a:off x="906905" y="3868490"/>
            <a:ext cx="5029200" cy="972891"/>
          </a:xfrm>
          <a:prstGeom prst="rect">
            <a:avLst/>
          </a:prstGeom>
          <a:solidFill>
            <a:schemeClr val="accent3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ular Callout 6">
            <a:extLst>
              <a:ext uri="{FF2B5EF4-FFF2-40B4-BE49-F238E27FC236}">
                <a16:creationId xmlns:a16="http://schemas.microsoft.com/office/drawing/2014/main" xmlns="" id="{762602A4-0C1E-4385-B8CA-1B7720D063B7}"/>
              </a:ext>
            </a:extLst>
          </p:cNvPr>
          <p:cNvSpPr/>
          <p:nvPr/>
        </p:nvSpPr>
        <p:spPr>
          <a:xfrm>
            <a:off x="6240907" y="4537236"/>
            <a:ext cx="5105400" cy="674633"/>
          </a:xfrm>
          <a:prstGeom prst="wedgeRectCallout">
            <a:avLst>
              <a:gd name="adj1" fmla="val -55262"/>
              <a:gd name="adj2" fmla="val -8759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Will execute this block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code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only if the condition (salary &gt; 400000) is true (1)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F399C48-7E76-4519-938B-854038A1FB30}"/>
              </a:ext>
            </a:extLst>
          </p:cNvPr>
          <p:cNvGrpSpPr/>
          <p:nvPr/>
        </p:nvGrpSpPr>
        <p:grpSpPr>
          <a:xfrm>
            <a:off x="7764905" y="5451063"/>
            <a:ext cx="1858617" cy="904461"/>
            <a:chOff x="3286682" y="2292350"/>
            <a:chExt cx="1858617" cy="904461"/>
          </a:xfrm>
        </p:grpSpPr>
        <p:sp>
          <p:nvSpPr>
            <p:cNvPr id="13" name="Rounded Rectangle 8">
              <a:extLst>
                <a:ext uri="{FF2B5EF4-FFF2-40B4-BE49-F238E27FC236}">
                  <a16:creationId xmlns:a16="http://schemas.microsoft.com/office/drawing/2014/main" xmlns="" id="{C8097A5F-24AF-4EC1-984C-CD4E888DB305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72F3D069-70B5-48D4-B13A-0049E4BD94AC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59C46F1E-D61E-4E79-9DF5-2CDCEFACF940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5D8EB6D-E980-4A94-840D-C9A50FC53CC9}"/>
              </a:ext>
            </a:extLst>
          </p:cNvPr>
          <p:cNvSpPr/>
          <p:nvPr/>
        </p:nvSpPr>
        <p:spPr>
          <a:xfrm>
            <a:off x="1219199" y="3379619"/>
            <a:ext cx="2182319" cy="451175"/>
          </a:xfrm>
          <a:prstGeom prst="rect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17" name="Rectangular Callout 6">
            <a:extLst>
              <a:ext uri="{FF2B5EF4-FFF2-40B4-BE49-F238E27FC236}">
                <a16:creationId xmlns:a16="http://schemas.microsoft.com/office/drawing/2014/main" xmlns="" id="{8C8E8C7C-A4E0-4614-8ACE-28C437994755}"/>
              </a:ext>
            </a:extLst>
          </p:cNvPr>
          <p:cNvSpPr/>
          <p:nvPr/>
        </p:nvSpPr>
        <p:spPr>
          <a:xfrm>
            <a:off x="4953000" y="2286000"/>
            <a:ext cx="3657600" cy="653907"/>
          </a:xfrm>
          <a:prstGeom prst="wedgeRectCallout">
            <a:avLst>
              <a:gd name="adj1" fmla="val -98894"/>
              <a:gd name="adj2" fmla="val 124567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Testing condition is an expression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that gives 0 or 1 value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C2400B-215C-468F-80F3-F1E82969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91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 animBg="1"/>
      <p:bldP spid="11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18" y="111619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Branching using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if-else</a:t>
            </a:r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 statement</a:t>
            </a:r>
          </a:p>
        </p:txBody>
      </p:sp>
      <p:sp>
        <p:nvSpPr>
          <p:cNvPr id="48" name="Content Placeholder 10">
            <a:extLst>
              <a:ext uri="{FF2B5EF4-FFF2-40B4-BE49-F238E27FC236}">
                <a16:creationId xmlns:a16="http://schemas.microsoft.com/office/drawing/2014/main" xmlns="" id="{9EAEBEC5-44A8-4DC6-ABF1-236E05A24FC1}"/>
              </a:ext>
            </a:extLst>
          </p:cNvPr>
          <p:cNvSpPr txBox="1">
            <a:spLocks/>
          </p:cNvSpPr>
          <p:nvPr/>
        </p:nvSpPr>
        <p:spPr>
          <a:xfrm>
            <a:off x="224218" y="1143000"/>
            <a:ext cx="11579287" cy="5715000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int main(){</a:t>
            </a:r>
          </a:p>
          <a:p>
            <a:pPr lvl="0"/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int salary,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loan_amount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; </a:t>
            </a:r>
          </a:p>
          <a:p>
            <a:pPr marL="256032" lvl="1" indent="0">
              <a:spcBef>
                <a:spcPts val="1300"/>
              </a:spcBef>
              <a:buNone/>
            </a:pPr>
            <a:r>
              <a:rPr lang="en-IN" sz="18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itchFamily="34" charset="0"/>
                <a:cs typeface="Arial" pitchFamily="34" charset="0"/>
              </a:rPr>
              <a:t> float </a:t>
            </a:r>
            <a:r>
              <a:rPr lang="en-IN" sz="1800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itchFamily="34" charset="0"/>
                <a:cs typeface="Arial" pitchFamily="34" charset="0"/>
              </a:rPr>
              <a:t>interest_rate</a:t>
            </a:r>
            <a:r>
              <a:rPr lang="en-IN" sz="18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itchFamily="34" charset="0"/>
                <a:cs typeface="Arial" pitchFamily="34" charset="0"/>
              </a:rPr>
              <a:t>;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lvl="0"/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scanf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(“%d</a:t>
            </a:r>
            <a:r>
              <a:rPr lang="en-IN" sz="18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itchFamily="34" charset="0"/>
                <a:cs typeface="Arial" pitchFamily="34" charset="0"/>
              </a:rPr>
              <a:t>”,&amp; salary);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if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(salary &gt; 400000) 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 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loan_amount</a:t>
            </a:r>
            <a:r>
              <a:rPr kumimoji="0" lang="en-IN" sz="1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= 1000000; </a:t>
            </a:r>
          </a:p>
          <a:p>
            <a:pPr marL="457200" lvl="2" indent="0">
              <a:spcBef>
                <a:spcPts val="1300"/>
              </a:spcBef>
              <a:buNone/>
            </a:pPr>
            <a:r>
              <a:rPr lang="en-IN" i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i="0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itchFamily="34" charset="0"/>
                <a:cs typeface="Arial" pitchFamily="34" charset="0"/>
              </a:rPr>
              <a:t>interest_rate</a:t>
            </a:r>
            <a:r>
              <a:rPr lang="en-IN" i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itchFamily="34" charset="0"/>
                <a:cs typeface="Arial" pitchFamily="34" charset="0"/>
              </a:rPr>
              <a:t> = 10.0;</a:t>
            </a:r>
          </a:p>
          <a:p>
            <a:pPr marL="457200" lvl="2" indent="0">
              <a:spcBef>
                <a:spcPts val="1300"/>
              </a:spcBef>
              <a:buNone/>
            </a:pP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(“Congratulations!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Your loan amount is %d, interest rate is %d”,</a:t>
            </a:r>
            <a:r>
              <a:rPr kumimoji="0" lang="en-IN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loan_amount,interest_rate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);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}</a:t>
            </a:r>
          </a:p>
          <a:p>
            <a:pPr marL="256032" lvl="1" indent="0">
              <a:spcBef>
                <a:spcPts val="1300"/>
              </a:spcBef>
              <a:buNone/>
            </a:pPr>
            <a:r>
              <a:rPr lang="en-IN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else </a:t>
            </a:r>
            <a:r>
              <a:rPr lang="en-IN" sz="18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itchFamily="34" charset="0"/>
                <a:cs typeface="Arial" pitchFamily="34" charset="0"/>
              </a:rPr>
              <a:t>{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lvl="2" indent="0">
              <a:spcBef>
                <a:spcPts val="1300"/>
              </a:spcBef>
              <a:buNone/>
            </a:pPr>
            <a:r>
              <a:rPr lang="en-IN" i="0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IN" i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itchFamily="34" charset="0"/>
                <a:cs typeface="Arial" pitchFamily="34" charset="0"/>
              </a:rPr>
              <a:t>(“Sorry! Your loan cannot be approved”);</a:t>
            </a:r>
          </a:p>
          <a:p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IN" sz="18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itchFamily="34" charset="0"/>
                <a:cs typeface="Arial" pitchFamily="34" charset="0"/>
              </a:rPr>
              <a:t>  // do other stuff in the program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067E448-8DB8-4D0B-BBBF-75239BC34711}"/>
              </a:ext>
            </a:extLst>
          </p:cNvPr>
          <p:cNvSpPr/>
          <p:nvPr/>
        </p:nvSpPr>
        <p:spPr>
          <a:xfrm>
            <a:off x="838200" y="3276600"/>
            <a:ext cx="8153400" cy="1219200"/>
          </a:xfrm>
          <a:prstGeom prst="rect">
            <a:avLst/>
          </a:prstGeom>
          <a:solidFill>
            <a:schemeClr val="accent3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22FFD15-C966-4A35-89DD-64926BB61E3D}"/>
              </a:ext>
            </a:extLst>
          </p:cNvPr>
          <p:cNvSpPr/>
          <p:nvPr/>
        </p:nvSpPr>
        <p:spPr>
          <a:xfrm>
            <a:off x="838200" y="5181600"/>
            <a:ext cx="8153400" cy="457200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ular Callout 6">
            <a:extLst>
              <a:ext uri="{FF2B5EF4-FFF2-40B4-BE49-F238E27FC236}">
                <a16:creationId xmlns:a16="http://schemas.microsoft.com/office/drawing/2014/main" xmlns="" id="{84FF92F9-EE15-4364-8344-CAC13AAB88B1}"/>
              </a:ext>
            </a:extLst>
          </p:cNvPr>
          <p:cNvSpPr/>
          <p:nvPr/>
        </p:nvSpPr>
        <p:spPr>
          <a:xfrm>
            <a:off x="6553200" y="2286000"/>
            <a:ext cx="3048000" cy="647700"/>
          </a:xfrm>
          <a:prstGeom prst="wedgeRectCallout">
            <a:avLst>
              <a:gd name="adj1" fmla="val -78373"/>
              <a:gd name="adj2" fmla="val 97667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if block (can have one or</a:t>
            </a:r>
            <a:r>
              <a:rPr kumimoji="0" lang="en-IN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more statements)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tangular Callout 6">
            <a:extLst>
              <a:ext uri="{FF2B5EF4-FFF2-40B4-BE49-F238E27FC236}">
                <a16:creationId xmlns:a16="http://schemas.microsoft.com/office/drawing/2014/main" xmlns="" id="{2F9C7E49-DB8C-416B-995E-9EB2ED93B82A}"/>
              </a:ext>
            </a:extLst>
          </p:cNvPr>
          <p:cNvSpPr/>
          <p:nvPr/>
        </p:nvSpPr>
        <p:spPr>
          <a:xfrm>
            <a:off x="6324600" y="4593236"/>
            <a:ext cx="2971800" cy="457200"/>
          </a:xfrm>
          <a:prstGeom prst="wedgeRectCallout">
            <a:avLst>
              <a:gd name="adj1" fmla="val -84520"/>
              <a:gd name="adj2" fmla="val 7075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lvl="0" algn="ctr" hangingPunct="1"/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else block </a:t>
            </a:r>
            <a:r>
              <a:rPr lang="en-IN" sz="16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(can have one or more statements)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8129DC-20E3-46CC-AABF-5132C743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87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15" y="27438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 smtClean="0">
                <a:solidFill>
                  <a:srgbClr val="7030A0"/>
                </a:solidFill>
                <a:latin typeface="Garamond" panose="02020404030301010803" pitchFamily="18" charset="0"/>
              </a:rPr>
              <a:t>Various </a:t>
            </a:r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ways of using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if </a:t>
            </a:r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and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 else</a:t>
            </a:r>
            <a:endParaRPr lang="en-GB" dirty="0">
              <a:solidFill>
                <a:srgbClr val="7030A0"/>
              </a:solidFill>
              <a:latin typeface="Garamond" panose="02020404030301010803" pitchFamily="18" charset="0"/>
            </a:endParaRPr>
          </a:p>
        </p:txBody>
      </p:sp>
      <p:sp>
        <p:nvSpPr>
          <p:cNvPr id="48" name="Content Placeholder 10">
            <a:extLst>
              <a:ext uri="{FF2B5EF4-FFF2-40B4-BE49-F238E27FC236}">
                <a16:creationId xmlns:a16="http://schemas.microsoft.com/office/drawing/2014/main" xmlns="" id="{9EAEBEC5-44A8-4DC6-ABF1-236E05A24FC1}"/>
              </a:ext>
            </a:extLst>
          </p:cNvPr>
          <p:cNvSpPr txBox="1">
            <a:spLocks/>
          </p:cNvSpPr>
          <p:nvPr/>
        </p:nvSpPr>
        <p:spPr>
          <a:xfrm>
            <a:off x="454703" y="3925679"/>
            <a:ext cx="3581400" cy="2819400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</a:rPr>
              <a:t>if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(condition-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1) 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 </a:t>
            </a:r>
          </a:p>
          <a:p>
            <a:pPr lvl="0">
              <a:defRPr/>
            </a:pPr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 if 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condition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-2)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{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</a:p>
          <a:p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{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xmlns="" id="{380C7430-389B-43FF-AE1A-A723938546DE}"/>
              </a:ext>
            </a:extLst>
          </p:cNvPr>
          <p:cNvSpPr txBox="1">
            <a:spLocks/>
          </p:cNvSpPr>
          <p:nvPr/>
        </p:nvSpPr>
        <p:spPr>
          <a:xfrm>
            <a:off x="4543686" y="1185471"/>
            <a:ext cx="3429000" cy="5372100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</a:rPr>
              <a:t>if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(condition-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1) 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  <a:endParaRPr lang="en-IN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 Narrow" panose="020B0606020202030204" pitchFamily="34" charset="0"/>
            </a:endParaRPr>
          </a:p>
          <a:p>
            <a:pPr lvl="0">
              <a:defRPr/>
            </a:pPr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 if 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condition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-2)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{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</a:p>
          <a:p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if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condition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-3)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{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if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condition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-N)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{</a:t>
            </a:r>
          </a:p>
          <a:p>
            <a:pPr lvl="0">
              <a:defRPr/>
            </a:pP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}</a:t>
            </a:r>
            <a:endParaRPr lang="en-IN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{</a:t>
            </a:r>
          </a:p>
          <a:p>
            <a:pPr lvl="0">
              <a:defRPr/>
            </a:pP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}</a:t>
            </a:r>
            <a:endParaRPr lang="en-US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FD9260CF-E1D7-4ABD-BAB6-AE075EECA072}"/>
              </a:ext>
            </a:extLst>
          </p:cNvPr>
          <p:cNvCxnSpPr>
            <a:cxnSpLocks/>
          </p:cNvCxnSpPr>
          <p:nvPr/>
        </p:nvCxnSpPr>
        <p:spPr>
          <a:xfrm>
            <a:off x="6172200" y="3846938"/>
            <a:ext cx="0" cy="609600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xmlns="" id="{775FE92D-0245-4F5A-86F5-26E33065FE60}"/>
              </a:ext>
            </a:extLst>
          </p:cNvPr>
          <p:cNvSpPr txBox="1">
            <a:spLocks/>
          </p:cNvSpPr>
          <p:nvPr/>
        </p:nvSpPr>
        <p:spPr>
          <a:xfrm>
            <a:off x="479687" y="1937423"/>
            <a:ext cx="3581400" cy="1909515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</a:rPr>
              <a:t>if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(condition)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 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{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xmlns="" id="{C2934B48-9C71-431B-8618-35E1704F0E6F}"/>
              </a:ext>
            </a:extLst>
          </p:cNvPr>
          <p:cNvSpPr txBox="1">
            <a:spLocks/>
          </p:cNvSpPr>
          <p:nvPr/>
        </p:nvSpPr>
        <p:spPr>
          <a:xfrm>
            <a:off x="479687" y="981702"/>
            <a:ext cx="3581400" cy="871045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</a:rPr>
              <a:t>if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(condition) 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xmlns="" id="{15451064-21F3-4ACD-895A-190EF42B84A7}"/>
              </a:ext>
            </a:extLst>
          </p:cNvPr>
          <p:cNvSpPr txBox="1">
            <a:spLocks/>
          </p:cNvSpPr>
          <p:nvPr/>
        </p:nvSpPr>
        <p:spPr>
          <a:xfrm>
            <a:off x="8306415" y="1250951"/>
            <a:ext cx="3581400" cy="5105400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</a:rPr>
              <a:t>if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(condition-1)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{</a:t>
            </a:r>
          </a:p>
          <a:p>
            <a:pPr lvl="1">
              <a:defRPr/>
            </a:pPr>
            <a:r>
              <a:rPr lang="en-IN" dirty="0">
                <a:solidFill>
                  <a:srgbClr val="0000FF"/>
                </a:solidFill>
                <a:latin typeface="Arial Narrow" panose="020B0606020202030204" pitchFamily="34" charset="0"/>
              </a:rPr>
              <a:t>if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(condition-2) {</a:t>
            </a:r>
          </a:p>
          <a:p>
            <a:pPr lvl="1"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</a:p>
          <a:p>
            <a:pPr lvl="1">
              <a:defRPr/>
            </a:pPr>
            <a:r>
              <a:rPr lang="en-IN" dirty="0">
                <a:solidFill>
                  <a:srgbClr val="0000FF"/>
                </a:solidFill>
                <a:latin typeface="Arial Narrow" panose="020B0606020202030204" pitchFamily="34" charset="0"/>
              </a:rPr>
              <a:t>else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{</a:t>
            </a:r>
          </a:p>
          <a:p>
            <a:pPr lvl="1"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 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{</a:t>
            </a:r>
          </a:p>
          <a:p>
            <a:pPr lvl="1">
              <a:defRPr/>
            </a:pPr>
            <a:r>
              <a:rPr lang="en-IN" dirty="0">
                <a:solidFill>
                  <a:srgbClr val="0000FF"/>
                </a:solidFill>
                <a:latin typeface="Arial Narrow" panose="020B0606020202030204" pitchFamily="34" charset="0"/>
              </a:rPr>
              <a:t>if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(condition-3) {</a:t>
            </a:r>
          </a:p>
          <a:p>
            <a:pPr lvl="1">
              <a:defRPr/>
            </a:pP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}</a:t>
            </a:r>
          </a:p>
          <a:p>
            <a:pPr lvl="1">
              <a:defRPr/>
            </a:pPr>
            <a:r>
              <a:rPr lang="en-IN" dirty="0">
                <a:solidFill>
                  <a:srgbClr val="0000FF"/>
                </a:solidFill>
                <a:latin typeface="Arial Narrow" panose="020B0606020202030204" pitchFamily="34" charset="0"/>
              </a:rPr>
              <a:t>else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{</a:t>
            </a:r>
          </a:p>
          <a:p>
            <a:pPr lvl="1">
              <a:defRPr/>
            </a:pP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}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15" name="Rectangular Callout 11">
            <a:extLst>
              <a:ext uri="{FF2B5EF4-FFF2-40B4-BE49-F238E27FC236}">
                <a16:creationId xmlns:a16="http://schemas.microsoft.com/office/drawing/2014/main" xmlns="" id="{F711D633-3BA2-4067-8BB4-C6C3AFC37476}"/>
              </a:ext>
            </a:extLst>
          </p:cNvPr>
          <p:cNvSpPr/>
          <p:nvPr/>
        </p:nvSpPr>
        <p:spPr>
          <a:xfrm>
            <a:off x="9432648" y="2123676"/>
            <a:ext cx="1692551" cy="424382"/>
          </a:xfrm>
          <a:prstGeom prst="wedgeRectCallout">
            <a:avLst>
              <a:gd name="adj1" fmla="val -73220"/>
              <a:gd name="adj2" fmla="val -5928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“nested” if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" name="Group 23">
            <a:extLst>
              <a:ext uri="{FF2B5EF4-FFF2-40B4-BE49-F238E27FC236}">
                <a16:creationId xmlns:a16="http://schemas.microsoft.com/office/drawing/2014/main" xmlns="" id="{50C4F080-D058-4595-8B23-51689EA3404D}"/>
              </a:ext>
            </a:extLst>
          </p:cNvPr>
          <p:cNvGrpSpPr/>
          <p:nvPr/>
        </p:nvGrpSpPr>
        <p:grpSpPr>
          <a:xfrm>
            <a:off x="5638800" y="5861949"/>
            <a:ext cx="1858617" cy="904461"/>
            <a:chOff x="3286682" y="2292350"/>
            <a:chExt cx="1858617" cy="904461"/>
          </a:xfrm>
        </p:grpSpPr>
        <p:sp>
          <p:nvSpPr>
            <p:cNvPr id="25" name="Rounded Rectangle 9">
              <a:extLst>
                <a:ext uri="{FF2B5EF4-FFF2-40B4-BE49-F238E27FC236}">
                  <a16:creationId xmlns:a16="http://schemas.microsoft.com/office/drawing/2014/main" xmlns="" id="{0CF5ADAC-BCE0-494C-912D-AEEB5AB59CED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F3DFA9D1-B139-4B78-9FA7-59F643B06E27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B161D8F1-F4AC-4679-8463-38CD17228207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8" name="Rectangular Callout 12">
            <a:extLst>
              <a:ext uri="{FF2B5EF4-FFF2-40B4-BE49-F238E27FC236}">
                <a16:creationId xmlns:a16="http://schemas.microsoft.com/office/drawing/2014/main" xmlns="" id="{39D5F686-DEA5-493C-A51E-A602FF4707BB}"/>
              </a:ext>
            </a:extLst>
          </p:cNvPr>
          <p:cNvSpPr/>
          <p:nvPr/>
        </p:nvSpPr>
        <p:spPr>
          <a:xfrm>
            <a:off x="7949648" y="5887341"/>
            <a:ext cx="4166152" cy="857737"/>
          </a:xfrm>
          <a:prstGeom prst="wedgeRectCallout">
            <a:avLst>
              <a:gd name="adj1" fmla="val -65110"/>
              <a:gd name="adj2" fmla="val 937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Note: Each else must have a matching if (also,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number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N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if </a:t>
            </a:r>
            <a:r>
              <a:rPr lang="en-IN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must be </a:t>
            </a:r>
            <a:r>
              <a:rPr lang="en-IN" kern="120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equal to or more than</a:t>
            </a:r>
            <a:r>
              <a:rPr lang="en-IN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N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number of else</a:t>
            </a:r>
            <a:r>
              <a:rPr lang="en-IN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BA32F41-E6B2-4A05-BD44-C8D046B6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116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0" grpId="0" animBg="1"/>
      <p:bldP spid="20" grpId="0" animBg="1"/>
      <p:bldP spid="21" grpId="0" animBg="1"/>
      <p:bldP spid="14" grpId="0" animBg="1"/>
      <p:bldP spid="15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975593"/>
          </a:xfrm>
        </p:spPr>
        <p:txBody>
          <a:bodyPr/>
          <a:lstStyle/>
          <a:p>
            <a:r>
              <a:rPr lang="en-IN" dirty="0"/>
              <a:t>If you do not put curly braces, Mr. C will try to put them for you (and maybe in a way that you don’t want him to)</a:t>
            </a:r>
            <a:endParaRPr lang="en-US" dirty="0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328693" y="2597398"/>
            <a:ext cx="5563247" cy="279239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if((a != 0) &amp;&amp; (b != 0))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if(a * b &gt;= 0)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(“Positive product”);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else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(“One number is zero”);</a:t>
            </a:r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6182886" y="2582971"/>
            <a:ext cx="5563247" cy="388168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if((a != 0) &amp;&amp; (b != 0)){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if(a * b &gt;= 0){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(“Positive product”);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}else{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(“One number is zero”);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}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grpSp>
        <p:nvGrpSpPr>
          <p:cNvPr id="5" name="Group 8"/>
          <p:cNvGrpSpPr/>
          <p:nvPr/>
        </p:nvGrpSpPr>
        <p:grpSpPr>
          <a:xfrm>
            <a:off x="253353" y="5891388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2252487" y="5368026"/>
            <a:ext cx="3909774" cy="773318"/>
          </a:xfrm>
          <a:prstGeom prst="wedgeRectCallout">
            <a:avLst>
              <a:gd name="adj1" fmla="val -58765"/>
              <a:gd name="adj2" fmla="val 7170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you do not put brackets, I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will match else to closest if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2416659" y="6241184"/>
            <a:ext cx="5352700" cy="487680"/>
          </a:xfrm>
          <a:prstGeom prst="wedgeRectCallout">
            <a:avLst>
              <a:gd name="adj1" fmla="val -60065"/>
              <a:gd name="adj2" fmla="val 852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will not care how you did indentation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866B82A8-ECC0-407F-B4C3-BA283A5C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93" y="72821"/>
            <a:ext cx="11600328" cy="1143000"/>
          </a:xfrm>
        </p:spPr>
        <p:txBody>
          <a:bodyPr>
            <a:noAutofit/>
          </a:bodyPr>
          <a:lstStyle/>
          <a:p>
            <a:pPr algn="l"/>
            <a:r>
              <a:rPr lang="en-GB" sz="4800" dirty="0">
                <a:solidFill>
                  <a:srgbClr val="7030A0"/>
                </a:solidFill>
                <a:latin typeface="Garamond" panose="02020404030301010803" pitchFamily="18" charset="0"/>
              </a:rPr>
              <a:t>Be Careful with Braces when using if-else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95C12D7-A7CB-4E9F-A845-E64D549E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858967-35E0-49F1-80D2-B7EEDF0C640B}"/>
              </a:ext>
            </a:extLst>
          </p:cNvPr>
          <p:cNvSpPr txBox="1"/>
          <p:nvPr/>
        </p:nvSpPr>
        <p:spPr>
          <a:xfrm>
            <a:off x="1182661" y="2187057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If you write like this….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32F8E21-9442-45A1-926D-684BDAE26E53}"/>
              </a:ext>
            </a:extLst>
          </p:cNvPr>
          <p:cNvSpPr txBox="1"/>
          <p:nvPr/>
        </p:nvSpPr>
        <p:spPr>
          <a:xfrm>
            <a:off x="6774648" y="2150428"/>
            <a:ext cx="437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Mr. C will treat it like this internally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CE9FBC3F-7A05-4E92-ABB9-829ED7FB1B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61857" y="5283984"/>
            <a:ext cx="1430143" cy="1430143"/>
          </a:xfrm>
          <a:prstGeom prst="rect">
            <a:avLst/>
          </a:prstGeom>
        </p:spPr>
      </p:pic>
      <p:sp>
        <p:nvSpPr>
          <p:cNvPr id="18" name="Rectangular Callout 38">
            <a:extLst>
              <a:ext uri="{FF2B5EF4-FFF2-40B4-BE49-F238E27FC236}">
                <a16:creationId xmlns:a16="http://schemas.microsoft.com/office/drawing/2014/main" xmlns="" id="{0D9B0750-7F2D-4D7F-86E9-9985F17FDC84}"/>
              </a:ext>
            </a:extLst>
          </p:cNvPr>
          <p:cNvSpPr/>
          <p:nvPr/>
        </p:nvSpPr>
        <p:spPr>
          <a:xfrm>
            <a:off x="8458200" y="5636400"/>
            <a:ext cx="2123749" cy="678957"/>
          </a:xfrm>
          <a:prstGeom prst="wedgeRectCallout">
            <a:avLst>
              <a:gd name="adj1" fmla="val 78155"/>
              <a:gd name="adj2" fmla="val 1958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Verdana"/>
              </a:rPr>
              <a:t>But that is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Verdana"/>
              </a:rPr>
              <a:t> not what I meant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382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  <p:bldP spid="13" grpId="0" animBg="1"/>
      <p:bldP spid="14" grpId="0" animBg="1"/>
      <p:bldP spid="4" grpId="0"/>
      <p:bldP spid="15" grpId="0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Recap: Operators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7917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 Looked at various operators in C, their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precedence</a:t>
            </a:r>
            <a:r>
              <a:rPr lang="en-GB" dirty="0">
                <a:latin typeface="Garamond" panose="02020404030301010803" pitchFamily="18" charset="0"/>
              </a:rPr>
              <a:t> and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associativity</a:t>
            </a: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C03FB0-1297-4928-A895-35D5EAE0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8" name="Content Placeholder 7">
            <a:extLst>
              <a:ext uri="{FF2B5EF4-FFF2-40B4-BE49-F238E27FC236}">
                <a16:creationId xmlns:a16="http://schemas.microsoft.com/office/drawing/2014/main" xmlns="" id="{E4F64E3F-9273-4D61-9E29-8CF1D46F65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72671511"/>
              </p:ext>
            </p:extLst>
          </p:nvPr>
        </p:nvGraphicFramePr>
        <p:xfrm>
          <a:off x="1688805" y="2256481"/>
          <a:ext cx="7467600" cy="38611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9979"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9964">
                <a:tc>
                  <a:txBody>
                    <a:bodyPr/>
                    <a:lstStyle/>
                    <a:p>
                      <a:r>
                        <a:rPr lang="en-US" dirty="0"/>
                        <a:t>unary</a:t>
                      </a:r>
                      <a:r>
                        <a:rPr lang="en-US" baseline="0" dirty="0"/>
                        <a:t> + -, ++, --, type, </a:t>
                      </a:r>
                      <a:r>
                        <a:rPr lang="en-US" baseline="0" dirty="0" err="1"/>
                        <a:t>sizeof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Unary plus/</a:t>
                      </a:r>
                      <a:r>
                        <a:rPr lang="en-US" baseline="0" dirty="0"/>
                        <a:t>minus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to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4933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r>
                        <a:rPr lang="en-US" baseline="0" dirty="0"/>
                        <a:t> /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Arithmetic: Multiply, divide,</a:t>
                      </a:r>
                      <a:r>
                        <a:rPr lang="en-US" baseline="0" dirty="0"/>
                        <a:t> remainder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4933">
                <a:tc>
                  <a:txBody>
                    <a:bodyPr/>
                    <a:lstStyle/>
                    <a:p>
                      <a:r>
                        <a:rPr lang="en-US" dirty="0"/>
                        <a:t>+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Arithmetic: Add, subtract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4933">
                <a:tc>
                  <a:txBody>
                    <a:bodyPr/>
                    <a:lstStyle/>
                    <a:p>
                      <a:r>
                        <a:rPr lang="en-US" dirty="0"/>
                        <a:t>&lt;  &gt;  &gt;= 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4933">
                <a:tc>
                  <a:txBody>
                    <a:bodyPr/>
                    <a:lstStyle/>
                    <a:p>
                      <a:r>
                        <a:rPr lang="en-US" dirty="0"/>
                        <a:t>==   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4933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9979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4933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Right to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9" name="Up Arrow 9">
            <a:extLst>
              <a:ext uri="{FF2B5EF4-FFF2-40B4-BE49-F238E27FC236}">
                <a16:creationId xmlns:a16="http://schemas.microsoft.com/office/drawing/2014/main" xmlns="" id="{111ECD37-5FB8-4E19-8875-CC3143D46F6E}"/>
              </a:ext>
            </a:extLst>
          </p:cNvPr>
          <p:cNvSpPr/>
          <p:nvPr/>
        </p:nvSpPr>
        <p:spPr bwMode="auto">
          <a:xfrm>
            <a:off x="782747" y="2588599"/>
            <a:ext cx="609600" cy="3048000"/>
          </a:xfrm>
          <a:prstGeom prst="upArrow">
            <a:avLst/>
          </a:prstGeom>
          <a:solidFill>
            <a:srgbClr val="C0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9BBB59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42AAC4A-3AB5-4DBC-96DD-0DC6AEF8B2C0}"/>
              </a:ext>
            </a:extLst>
          </p:cNvPr>
          <p:cNvSpPr txBox="1"/>
          <p:nvPr/>
        </p:nvSpPr>
        <p:spPr>
          <a:xfrm>
            <a:off x="821567" y="5680533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6A662D8-2080-4471-AD10-05C6B167BD78}"/>
              </a:ext>
            </a:extLst>
          </p:cNvPr>
          <p:cNvSpPr txBox="1"/>
          <p:nvPr/>
        </p:nvSpPr>
        <p:spPr>
          <a:xfrm>
            <a:off x="782747" y="221926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9128BB8-237E-4F68-8FB7-E2CA3A30EE9F}"/>
              </a:ext>
            </a:extLst>
          </p:cNvPr>
          <p:cNvSpPr txBox="1"/>
          <p:nvPr/>
        </p:nvSpPr>
        <p:spPr>
          <a:xfrm>
            <a:off x="1511694" y="1793141"/>
            <a:ext cx="742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Note: Precedence of brackets () is above every other operator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36C2C0FE-23B9-4DFB-AA0B-AD9757495155}"/>
              </a:ext>
            </a:extLst>
          </p:cNvPr>
          <p:cNvGrpSpPr/>
          <p:nvPr/>
        </p:nvGrpSpPr>
        <p:grpSpPr>
          <a:xfrm>
            <a:off x="9912485" y="5266562"/>
            <a:ext cx="1406551" cy="563290"/>
            <a:chOff x="3286682" y="2292350"/>
            <a:chExt cx="1858617" cy="904461"/>
          </a:xfrm>
        </p:grpSpPr>
        <p:sp>
          <p:nvSpPr>
            <p:cNvPr id="24" name="Rounded Rectangle 10">
              <a:extLst>
                <a:ext uri="{FF2B5EF4-FFF2-40B4-BE49-F238E27FC236}">
                  <a16:creationId xmlns:a16="http://schemas.microsoft.com/office/drawing/2014/main" xmlns="" id="{A720EBAD-7F98-4C2A-A41B-98FEF586E5AC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978A2512-B6A0-4639-8DF6-ACF19CFD62E4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3DF69A21-0E2D-4DA4-9C97-F36F4185246C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xmlns="" id="{78FE529D-9AB3-4F65-8FE7-2EECA451342B}"/>
              </a:ext>
            </a:extLst>
          </p:cNvPr>
          <p:cNvSpPr/>
          <p:nvPr/>
        </p:nvSpPr>
        <p:spPr>
          <a:xfrm>
            <a:off x="9652592" y="3429000"/>
            <a:ext cx="2133600" cy="1526230"/>
          </a:xfrm>
          <a:prstGeom prst="wedgeRectCallout">
            <a:avLst>
              <a:gd name="adj1" fmla="val -663"/>
              <a:gd name="adj2" fmla="val 6956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1">
              <a:defRPr/>
            </a:pPr>
            <a:r>
              <a:rPr lang="en-GB" sz="2000" kern="1200" dirty="0">
                <a:solidFill>
                  <a:schemeClr val="tx1"/>
                </a:solidFill>
              </a:rPr>
              <a:t>Note: This list doesn’t include some other operators that we have not yet seen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2AE42ED-5DB3-444F-B4EA-D9F99505DF9E}"/>
              </a:ext>
            </a:extLst>
          </p:cNvPr>
          <p:cNvSpPr txBox="1"/>
          <p:nvPr/>
        </p:nvSpPr>
        <p:spPr>
          <a:xfrm rot="16200000">
            <a:off x="-179215" y="375460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Precedence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8A2E59C-F77D-41C2-98FE-F01736B3C106}"/>
              </a:ext>
            </a:extLst>
          </p:cNvPr>
          <p:cNvSpPr/>
          <p:nvPr/>
        </p:nvSpPr>
        <p:spPr>
          <a:xfrm>
            <a:off x="269358" y="6374035"/>
            <a:ext cx="9103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Also see: </a:t>
            </a:r>
            <a:r>
              <a:rPr lang="en-IN" dirty="0">
                <a:hlinkClick r:id="rId3"/>
              </a:rPr>
              <a:t>https://en.cppreference.com/w/c/language/operator_precedence</a:t>
            </a:r>
            <a:r>
              <a:rPr lang="en-IN" dirty="0"/>
              <a:t> </a:t>
            </a:r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xmlns="" id="{FB9FA327-64FB-4020-8208-B4A7BEB73FA9}"/>
              </a:ext>
            </a:extLst>
          </p:cNvPr>
          <p:cNvSpPr/>
          <p:nvPr/>
        </p:nvSpPr>
        <p:spPr>
          <a:xfrm>
            <a:off x="3276600" y="344848"/>
            <a:ext cx="4518230" cy="606144"/>
          </a:xfrm>
          <a:prstGeom prst="wedgeRectCallout">
            <a:avLst>
              <a:gd name="adj1" fmla="val 49928"/>
              <a:gd name="adj2" fmla="val 9955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1">
              <a:defRPr/>
            </a:pPr>
            <a:r>
              <a:rPr lang="en-GB" sz="2000" kern="1200" dirty="0">
                <a:solidFill>
                  <a:srgbClr val="0000FF"/>
                </a:solidFill>
              </a:rPr>
              <a:t>Order of evaluation </a:t>
            </a:r>
            <a:r>
              <a:rPr lang="en-GB" sz="2000" kern="1200" dirty="0">
                <a:solidFill>
                  <a:schemeClr val="tx1"/>
                </a:solidFill>
              </a:rPr>
              <a:t>if several operators are present in an expression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xmlns="" id="{F51E7D0B-3624-40CC-8888-ED05308A2578}"/>
              </a:ext>
            </a:extLst>
          </p:cNvPr>
          <p:cNvSpPr/>
          <p:nvPr/>
        </p:nvSpPr>
        <p:spPr>
          <a:xfrm>
            <a:off x="7905488" y="311443"/>
            <a:ext cx="4244770" cy="606144"/>
          </a:xfrm>
          <a:prstGeom prst="wedgeRectCallout">
            <a:avLst>
              <a:gd name="adj1" fmla="val 5094"/>
              <a:gd name="adj2" fmla="val 1131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1">
              <a:defRPr/>
            </a:pPr>
            <a:r>
              <a:rPr lang="en-GB" sz="2000" kern="1200" dirty="0">
                <a:solidFill>
                  <a:schemeClr val="tx1"/>
                </a:solidFill>
              </a:rPr>
              <a:t>Order of evaluation if there are </a:t>
            </a:r>
            <a:r>
              <a:rPr lang="en-GB" sz="2000" kern="1200" dirty="0">
                <a:solidFill>
                  <a:srgbClr val="0000FF"/>
                </a:solidFill>
              </a:rPr>
              <a:t>several operators of equal precedence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26998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9" grpId="0" animBg="1"/>
      <p:bldP spid="20" grpId="0"/>
      <p:bldP spid="21" grpId="0"/>
      <p:bldP spid="22" grpId="0"/>
      <p:bldP spid="27" grpId="0" animBg="1"/>
      <p:bldP spid="3" grpId="0"/>
      <p:bldP spid="30" grpId="0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095" y="1405201"/>
            <a:ext cx="10972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Logical Operators </a:t>
            </a:r>
            <a:r>
              <a:rPr lang="en-GB" sz="3000" dirty="0">
                <a:latin typeface="Garamond" panose="02020404030301010803" pitchFamily="18" charset="0"/>
              </a:rPr>
              <a:t>(started but wasn’t finished last time)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 The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Conditional Operator </a:t>
            </a:r>
            <a:r>
              <a:rPr lang="en-GB" sz="3000" dirty="0">
                <a:latin typeface="Garamond" panose="02020404030301010803" pitchFamily="18" charset="0"/>
              </a:rPr>
              <a:t>(didn’t see last time)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 Start discussing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conditional statements</a:t>
            </a:r>
            <a:r>
              <a:rPr lang="en-GB" sz="3000" dirty="0">
                <a:latin typeface="Garamond" panose="02020404030301010803" pitchFamily="18" charset="0"/>
              </a:rPr>
              <a:t> (if, if-else, etc) to write C programs that have a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branching structure </a:t>
            </a:r>
            <a:r>
              <a:rPr lang="en-GB" sz="3000" dirty="0">
                <a:latin typeface="Garamond" panose="02020404030301010803" pitchFamily="18" charset="0"/>
              </a:rPr>
              <a:t>and help us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make choices </a:t>
            </a:r>
            <a:r>
              <a:rPr lang="en-GB" sz="3000" dirty="0">
                <a:latin typeface="Garamond" panose="02020404030301010803" pitchFamily="18" charset="0"/>
              </a:rPr>
              <a:t>in our programs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	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3967A33D-E8ED-4BFE-B2BB-7DCF2142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835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59544"/>
            <a:ext cx="7772400" cy="9144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7030A0"/>
                </a:solidFill>
                <a:latin typeface="Garamond" panose="02020404030301010803" pitchFamily="18" charset="0"/>
              </a:rPr>
              <a:t>Logical Operators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95011061"/>
              </p:ext>
            </p:extLst>
          </p:nvPr>
        </p:nvGraphicFramePr>
        <p:xfrm>
          <a:off x="1371600" y="1905000"/>
          <a:ext cx="8991600" cy="214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5466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Logical 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Allowed Operand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9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char, </a:t>
                      </a:r>
                      <a:r>
                        <a:rPr lang="en-US" sz="2800" dirty="0" err="1">
                          <a:solidFill>
                            <a:schemeClr val="accent4"/>
                          </a:solidFill>
                        </a:rPr>
                        <a:t>int</a:t>
                      </a:r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, float,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9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Logical</a:t>
                      </a:r>
                      <a:r>
                        <a:rPr lang="en-US" sz="2800" baseline="0" dirty="0">
                          <a:solidFill>
                            <a:schemeClr val="accent4"/>
                          </a:solidFill>
                        </a:rPr>
                        <a:t> OR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char, </a:t>
                      </a:r>
                      <a:r>
                        <a:rPr lang="en-US" sz="2800" dirty="0" err="1">
                          <a:solidFill>
                            <a:schemeClr val="accent4"/>
                          </a:solidFill>
                        </a:rPr>
                        <a:t>int</a:t>
                      </a:r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, float,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Logical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char, </a:t>
                      </a:r>
                      <a:r>
                        <a:rPr lang="en-US" sz="2800" dirty="0" err="1">
                          <a:solidFill>
                            <a:schemeClr val="accent4"/>
                          </a:solidFill>
                        </a:rPr>
                        <a:t>int</a:t>
                      </a:r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, float,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7C9CAA6-1CCB-4933-B7CE-194696C8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B2DCD93-04AE-461A-9ABD-B54A38169608}"/>
              </a:ext>
            </a:extLst>
          </p:cNvPr>
          <p:cNvSpPr txBox="1">
            <a:spLocks/>
          </p:cNvSpPr>
          <p:nvPr/>
        </p:nvSpPr>
        <p:spPr>
          <a:xfrm>
            <a:off x="76200" y="1085186"/>
            <a:ext cx="12039600" cy="5772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Garamond" panose="02020404030301010803" pitchFamily="18" charset="0"/>
              </a:rPr>
              <a:t>There are 3 logical operators in C: AND (&amp;&amp;), OR (||), NOT (!)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                                                                           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               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              </a:t>
            </a: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Garamond" panose="02020404030301010803" pitchFamily="18" charset="0"/>
              </a:rPr>
              <a:t>Operands can be variables/constants (or expressions in general)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Expression-1 &amp;&amp; Expression-2 (result = 1 only when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both</a:t>
            </a:r>
            <a:r>
              <a:rPr lang="en-GB" dirty="0">
                <a:latin typeface="Garamond" panose="02020404030301010803" pitchFamily="18" charset="0"/>
              </a:rPr>
              <a:t> expr. are non-zero)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Expression-1 || Expression-2 (result = 1 if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at least one </a:t>
            </a:r>
            <a:r>
              <a:rPr lang="en-GB" dirty="0">
                <a:latin typeface="Garamond" panose="02020404030301010803" pitchFamily="18" charset="0"/>
              </a:rPr>
              <a:t>of them is non-zero)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!Expression (negates the result of an expression: 0 to 1 or non-zero to 0)</a:t>
            </a:r>
          </a:p>
        </p:txBody>
      </p:sp>
    </p:spTree>
    <p:extLst>
      <p:ext uri="{BB962C8B-B14F-4D97-AF65-F5344CB8AC3E}">
        <p14:creationId xmlns:p14="http://schemas.microsoft.com/office/powerpoint/2010/main" xmlns="" val="40646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9067800" cy="7620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rgbClr val="7030A0"/>
                </a:solidFill>
                <a:latin typeface="Garamond" panose="02020404030301010803" pitchFamily="18" charset="0"/>
              </a:rPr>
              <a:t>Logical Operators: Some Examples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98331062"/>
              </p:ext>
            </p:extLst>
          </p:nvPr>
        </p:nvGraphicFramePr>
        <p:xfrm>
          <a:off x="533400" y="1227455"/>
          <a:ext cx="10896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7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95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223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FF00"/>
                          </a:solidFill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FF00"/>
                          </a:solidFill>
                        </a:rPr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2 &amp;&amp;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2 ||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‘A’ &amp;&amp; ‘0’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ASCII</a:t>
                      </a:r>
                      <a:r>
                        <a:rPr lang="en-US" sz="2800" baseline="0" dirty="0">
                          <a:solidFill>
                            <a:schemeClr val="accent4"/>
                          </a:solidFill>
                        </a:rPr>
                        <a:t> value of ‘0’≠0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‘A’ &amp;&amp;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‘A’ &amp;&amp; ‘b’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!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0.0 == 0 is </a:t>
                      </a:r>
                      <a:r>
                        <a:rPr lang="en-US" sz="2800" b="1" dirty="0">
                          <a:solidFill>
                            <a:schemeClr val="accent4"/>
                          </a:solidFill>
                        </a:rPr>
                        <a:t>guaranteed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! 10.05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Any real ≠ 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(2&lt;5) &amp;&amp; (6&gt;5)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AND operating on 2 expressions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21D10BB-44E5-4791-BD55-3C05A3DB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489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7030A0"/>
                </a:solidFill>
                <a:latin typeface="Garamond" panose="02020404030301010803" pitchFamily="18" charset="0"/>
              </a:rPr>
              <a:t>Logical Operators: Truth Table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54251726"/>
              </p:ext>
            </p:extLst>
          </p:nvPr>
        </p:nvGraphicFramePr>
        <p:xfrm>
          <a:off x="1879600" y="1600200"/>
          <a:ext cx="68072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E1 &amp;&amp; 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E1 || 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Non-0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Non-0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Non-0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Non-0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048000" y="4724400"/>
          <a:ext cx="6096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!E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Non-0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xmlns="" id="{73CE2B2F-2CF6-4960-B3D8-2D9C3003E511}"/>
              </a:ext>
            </a:extLst>
          </p:cNvPr>
          <p:cNvSpPr/>
          <p:nvPr/>
        </p:nvSpPr>
        <p:spPr>
          <a:xfrm>
            <a:off x="228600" y="1295400"/>
            <a:ext cx="1447800" cy="838200"/>
          </a:xfrm>
          <a:prstGeom prst="wedgeRectCallout">
            <a:avLst>
              <a:gd name="adj1" fmla="val 75877"/>
              <a:gd name="adj2" fmla="val 19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Verdana"/>
              </a:rPr>
              <a:t>“E” for expression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DB19803-B6DD-4CDE-B76C-EB166919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416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Logical Operators: Precedence and Associativity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05201"/>
            <a:ext cx="11582399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NOT has same precedence as unary operators (thus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very high precedence</a:t>
            </a:r>
            <a:r>
              <a:rPr lang="en-GB" sz="3000" dirty="0">
                <a:latin typeface="Garamond" panose="02020404030301010803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AND </a:t>
            </a:r>
            <a:r>
              <a:rPr lang="en-GB" sz="3000" dirty="0" err="1">
                <a:latin typeface="Garamond" panose="02020404030301010803" pitchFamily="18" charset="0"/>
              </a:rPr>
              <a:t>and</a:t>
            </a:r>
            <a:r>
              <a:rPr lang="en-GB" sz="3000" dirty="0">
                <a:latin typeface="Garamond" panose="02020404030301010803" pitchFamily="18" charset="0"/>
              </a:rPr>
              <a:t> OR have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lower precedence than relational operators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OR has lower precedence than AND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(important)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Associativity for logical operators is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left to right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1A45409-D325-4A12-AFA5-162067552E60}"/>
              </a:ext>
            </a:extLst>
          </p:cNvPr>
          <p:cNvSpPr txBox="1"/>
          <p:nvPr/>
        </p:nvSpPr>
        <p:spPr>
          <a:xfrm>
            <a:off x="2871994" y="4736623"/>
            <a:ext cx="3945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1 &amp;&amp; 0 || 1 || 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7C0AA4C-469E-4421-95AF-83BCF6E7B4D1}"/>
              </a:ext>
            </a:extLst>
          </p:cNvPr>
          <p:cNvSpPr txBox="1"/>
          <p:nvPr/>
        </p:nvSpPr>
        <p:spPr>
          <a:xfrm>
            <a:off x="3370455" y="6022334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0 || 1 || 0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686A87B5-66A6-45D1-A0EF-6DF1A0A7885D}"/>
              </a:ext>
            </a:extLst>
          </p:cNvPr>
          <p:cNvSpPr/>
          <p:nvPr/>
        </p:nvSpPr>
        <p:spPr>
          <a:xfrm rot="5400000">
            <a:off x="4654412" y="5654550"/>
            <a:ext cx="428419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Verdan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B67C325-BF64-46B4-AA27-71347B0B7015}"/>
              </a:ext>
            </a:extLst>
          </p:cNvPr>
          <p:cNvSpPr txBox="1"/>
          <p:nvPr/>
        </p:nvSpPr>
        <p:spPr>
          <a:xfrm>
            <a:off x="6962007" y="5977050"/>
            <a:ext cx="1563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1 || 0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5EAEBEC0-B4AF-4459-A262-824D1BA30849}"/>
              </a:ext>
            </a:extLst>
          </p:cNvPr>
          <p:cNvSpPr/>
          <p:nvPr/>
        </p:nvSpPr>
        <p:spPr>
          <a:xfrm>
            <a:off x="6030858" y="6172844"/>
            <a:ext cx="90953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Verdana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0F74D675-3EAE-4C66-9714-7781850421DD}"/>
              </a:ext>
            </a:extLst>
          </p:cNvPr>
          <p:cNvSpPr/>
          <p:nvPr/>
        </p:nvSpPr>
        <p:spPr>
          <a:xfrm>
            <a:off x="8525255" y="6101226"/>
            <a:ext cx="762000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Verdan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35F1DB7-0C97-44D2-B677-2CFD7B3BC6E9}"/>
              </a:ext>
            </a:extLst>
          </p:cNvPr>
          <p:cNvSpPr txBox="1"/>
          <p:nvPr/>
        </p:nvSpPr>
        <p:spPr>
          <a:xfrm>
            <a:off x="9279590" y="5929846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5F8301E-DAFD-4D46-8376-16B9B80ABC9F}"/>
              </a:ext>
            </a:extLst>
          </p:cNvPr>
          <p:cNvSpPr txBox="1"/>
          <p:nvPr/>
        </p:nvSpPr>
        <p:spPr>
          <a:xfrm>
            <a:off x="1219200" y="3631493"/>
            <a:ext cx="7895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2 == 2 &amp;&amp; 3 == 1 || 1==1 || 5==4</a:t>
            </a:r>
            <a:endParaRPr kumimoji="0" lang="en-IN" sz="4000" b="0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0074EC1F-F1B8-42FC-94CB-16206AD9D076}"/>
              </a:ext>
            </a:extLst>
          </p:cNvPr>
          <p:cNvSpPr/>
          <p:nvPr/>
        </p:nvSpPr>
        <p:spPr>
          <a:xfrm rot="5400000">
            <a:off x="4738312" y="4324203"/>
            <a:ext cx="428419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Verdana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3967A33D-E8ED-4BFE-B2BB-7DCF2142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 animBg="1"/>
      <p:bldP spid="9" grpId="0" animBg="1"/>
      <p:bldP spid="10" grpId="0"/>
      <p:bldP spid="12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The Conditional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094" y="1219200"/>
            <a:ext cx="11422506" cy="507179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The conditional operator is of the form</a:t>
            </a:r>
          </a:p>
          <a:p>
            <a:pPr marL="0" indent="0">
              <a:buNone/>
            </a:pPr>
            <a:r>
              <a:rPr lang="en-GB" sz="3000" dirty="0">
                <a:latin typeface="Garamond" panose="02020404030301010803" pitchFamily="18" charset="0"/>
              </a:rPr>
              <a:t>		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Garamond" panose="02020404030301010803" pitchFamily="18" charset="0"/>
              </a:rPr>
              <a:t>Meaning</a:t>
            </a:r>
            <a:r>
              <a:rPr lang="en-GB" dirty="0">
                <a:latin typeface="Garamond" panose="02020404030301010803" pitchFamily="18" charset="0"/>
              </a:rPr>
              <a:t>: Evaluate expression 1, if it is true (non-zero), evaluate expression 2, otherwise evaluate expression 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The operator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generates the value </a:t>
            </a:r>
            <a:r>
              <a:rPr lang="en-GB" dirty="0">
                <a:latin typeface="Garamond" panose="02020404030301010803" pitchFamily="18" charset="0"/>
              </a:rPr>
              <a:t>of expression 2 </a:t>
            </a:r>
            <a:r>
              <a:rPr lang="en-GB" u="sng" dirty="0">
                <a:latin typeface="Garamond" panose="02020404030301010803" pitchFamily="18" charset="0"/>
              </a:rPr>
              <a:t>or</a:t>
            </a:r>
            <a:r>
              <a:rPr lang="en-GB" dirty="0">
                <a:latin typeface="Garamond" panose="02020404030301010803" pitchFamily="18" charset="0"/>
              </a:rPr>
              <a:t> expression 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Often, we assign the result to another variable (a = </a:t>
            </a:r>
            <a:r>
              <a:rPr lang="en-GB" dirty="0" smtClean="0">
                <a:latin typeface="Garamond" panose="02020404030301010803" pitchFamily="18" charset="0"/>
              </a:rPr>
              <a:t>exp1 ? exp2 : exp3</a:t>
            </a:r>
            <a:r>
              <a:rPr lang="en-GB" dirty="0">
                <a:latin typeface="Garamond" panose="02020404030301010803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Data type of generated value ? Whichever of exp2 or exp3 is of higher type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Precedence of cond. operator is just above assignment operators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Associativity of cond. operator is right to left</a:t>
            </a: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	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3967A33D-E8ED-4BFE-B2BB-7DCF2142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803655F-0509-4241-B19A-07573CE47D3F}"/>
              </a:ext>
            </a:extLst>
          </p:cNvPr>
          <p:cNvSpPr/>
          <p:nvPr/>
        </p:nvSpPr>
        <p:spPr>
          <a:xfrm>
            <a:off x="2644308" y="1773836"/>
            <a:ext cx="2382394" cy="6096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5E90622-7C6D-4759-8303-22A049FE39FC}"/>
              </a:ext>
            </a:extLst>
          </p:cNvPr>
          <p:cNvSpPr txBox="1"/>
          <p:nvPr/>
        </p:nvSpPr>
        <p:spPr>
          <a:xfrm>
            <a:off x="2614951" y="1748867"/>
            <a:ext cx="7274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Garamond" panose="02020404030301010803" pitchFamily="18" charset="0"/>
              </a:rPr>
              <a:t>Expression 1 ? Expression 2 : Expression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1EBF79D-CD43-48D9-AB85-6FAEC0BEC562}"/>
              </a:ext>
            </a:extLst>
          </p:cNvPr>
          <p:cNvSpPr/>
          <p:nvPr/>
        </p:nvSpPr>
        <p:spPr>
          <a:xfrm>
            <a:off x="5058347" y="1773836"/>
            <a:ext cx="2131102" cy="609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866631C-767D-461A-A04A-195FBE3BAB94}"/>
              </a:ext>
            </a:extLst>
          </p:cNvPr>
          <p:cNvSpPr/>
          <p:nvPr/>
        </p:nvSpPr>
        <p:spPr>
          <a:xfrm>
            <a:off x="7467600" y="1736454"/>
            <a:ext cx="2131102" cy="60960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ular Callout 18">
            <a:extLst>
              <a:ext uri="{FF2B5EF4-FFF2-40B4-BE49-F238E27FC236}">
                <a16:creationId xmlns:a16="http://schemas.microsoft.com/office/drawing/2014/main" xmlns="" id="{5E9963FD-6AAD-4526-A107-5812D067C25B}"/>
              </a:ext>
            </a:extLst>
          </p:cNvPr>
          <p:cNvSpPr/>
          <p:nvPr/>
        </p:nvSpPr>
        <p:spPr>
          <a:xfrm>
            <a:off x="6817476" y="237336"/>
            <a:ext cx="2809957" cy="827758"/>
          </a:xfrm>
          <a:prstGeom prst="wedgeRectCallout">
            <a:avLst>
              <a:gd name="adj1" fmla="val -144984"/>
              <a:gd name="adj2" fmla="val 13687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question being asked here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182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6" grpId="0"/>
      <p:bldP spid="17" grpId="0" animBg="1"/>
      <p:bldP spid="1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The Conditional Operator: Some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094" y="1405201"/>
            <a:ext cx="11270105" cy="507179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a = (</a:t>
            </a:r>
            <a:r>
              <a:rPr lang="en-GB" sz="3000" dirty="0" err="1">
                <a:latin typeface="Garamond" panose="02020404030301010803" pitchFamily="18" charset="0"/>
              </a:rPr>
              <a:t>i</a:t>
            </a:r>
            <a:r>
              <a:rPr lang="en-GB" sz="3000" dirty="0">
                <a:latin typeface="Garamond" panose="02020404030301010803" pitchFamily="18" charset="0"/>
              </a:rPr>
              <a:t>&gt;0) ? 100 : 10;        /* a will be 100 or 10 depending on </a:t>
            </a:r>
            <a:r>
              <a:rPr lang="en-GB" sz="3000" dirty="0" err="1">
                <a:latin typeface="Garamond" panose="02020404030301010803" pitchFamily="18" charset="0"/>
              </a:rPr>
              <a:t>i</a:t>
            </a:r>
            <a:r>
              <a:rPr lang="en-GB" sz="3000" dirty="0">
                <a:latin typeface="Garamond" panose="02020404030301010803" pitchFamily="18" charset="0"/>
              </a:rPr>
              <a:t> */ </a:t>
            </a:r>
          </a:p>
          <a:p>
            <a:pPr marL="0" indent="0">
              <a:buNone/>
            </a:pPr>
            <a:endParaRPr lang="en-GB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a = (</a:t>
            </a:r>
            <a:r>
              <a:rPr lang="en-GB" sz="3000" dirty="0" err="1">
                <a:latin typeface="Garamond" panose="02020404030301010803" pitchFamily="18" charset="0"/>
              </a:rPr>
              <a:t>i</a:t>
            </a:r>
            <a:r>
              <a:rPr lang="en-GB" sz="3000" dirty="0">
                <a:latin typeface="Garamond" panose="02020404030301010803" pitchFamily="18" charset="0"/>
              </a:rPr>
              <a:t>&gt;0)? 10.0 : 5;          /* RHS result will be a float */</a:t>
            </a:r>
          </a:p>
          <a:p>
            <a:pPr marL="0" indent="0">
              <a:buNone/>
            </a:pPr>
            <a:endParaRPr lang="en-GB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A sophisticated example (expression 1 consisting of multiple operators)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600" dirty="0">
                <a:latin typeface="Garamond" panose="02020404030301010803" pitchFamily="18" charset="0"/>
              </a:rPr>
              <a:t>c += ( a&gt;0 &amp;&amp; a&lt;=10 ) ? ++a : a/b;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600" dirty="0">
                <a:latin typeface="Garamond" panose="02020404030301010803" pitchFamily="18" charset="0"/>
              </a:rPr>
              <a:t>The above will first evaluate </a:t>
            </a:r>
            <a:r>
              <a:rPr lang="en-GB" dirty="0">
                <a:latin typeface="Garamond" panose="02020404030301010803" pitchFamily="18" charset="0"/>
              </a:rPr>
              <a:t>a&gt;0 &amp;&amp; a&lt;=10 and then choose ++a or a/b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600" dirty="0">
                <a:latin typeface="Garamond" panose="02020404030301010803" pitchFamily="18" charset="0"/>
              </a:rPr>
              <a:t>Result from RHS will be added to c (c = c + result)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3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3000" dirty="0">
                <a:latin typeface="Garamond" panose="02020404030301010803" pitchFamily="18" charset="0"/>
              </a:rPr>
              <a:t>	</a:t>
            </a:r>
          </a:p>
          <a:p>
            <a:pPr marL="0" indent="0">
              <a:buNone/>
            </a:pPr>
            <a:r>
              <a:rPr lang="en-GB" sz="3000" dirty="0">
                <a:latin typeface="Garamond" panose="02020404030301010803" pitchFamily="18" charset="0"/>
              </a:rPr>
              <a:t>		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	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3967A33D-E8ED-4BFE-B2BB-7DCF2142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905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ueGrid">
  <a:themeElements>
    <a:clrScheme name="BlueGri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D882"/>
      </a:accent1>
      <a:accent2>
        <a:srgbClr val="B2B2B2"/>
      </a:accent2>
      <a:accent3>
        <a:srgbClr val="8F8F8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FF"/>
      </a:hlink>
      <a:folHlink>
        <a:srgbClr val="FF00FF"/>
      </a:folHlink>
    </a:clrScheme>
    <a:fontScheme name="BlueGri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lueGr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10435</TotalTime>
  <Words>1581</Words>
  <Application>Microsoft Office PowerPoint</Application>
  <PresentationFormat>Custom</PresentationFormat>
  <Paragraphs>348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1_Office Theme</vt:lpstr>
      <vt:lpstr>ESC101: Fundamentals of Computing</vt:lpstr>
      <vt:lpstr>Recap: Operators</vt:lpstr>
      <vt:lpstr>Plan for today</vt:lpstr>
      <vt:lpstr>Logical Operators</vt:lpstr>
      <vt:lpstr>Logical Operators: Some Examples</vt:lpstr>
      <vt:lpstr>Logical Operators: Truth Table</vt:lpstr>
      <vt:lpstr>Logical Operators: Precedence and Associativity </vt:lpstr>
      <vt:lpstr>The Conditional Operator</vt:lpstr>
      <vt:lpstr>The Conditional Operator: Some Examples</vt:lpstr>
      <vt:lpstr>Now our table is..</vt:lpstr>
      <vt:lpstr>Note: Ensure Your Expressions Say What You Mean</vt:lpstr>
      <vt:lpstr>Some Useful Tips on using correct Data Types</vt:lpstr>
      <vt:lpstr>Precision</vt:lpstr>
      <vt:lpstr>   Programs with Conditional Statements</vt:lpstr>
      <vt:lpstr>Branching using if statement</vt:lpstr>
      <vt:lpstr>Branching using if-else statement</vt:lpstr>
      <vt:lpstr>Various ways of using if and else</vt:lpstr>
      <vt:lpstr>Be Careful with Braces when using if-else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ESC101: Fundamentals of Computing</dc:title>
  <dc:creator>Nisheeth Srivastava</dc:creator>
  <cp:lastModifiedBy>nisheeth</cp:lastModifiedBy>
  <cp:revision>747</cp:revision>
  <dcterms:modified xsi:type="dcterms:W3CDTF">2020-01-21T05:28:40Z</dcterms:modified>
</cp:coreProperties>
</file>