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  <p:sldMasterId id="2147483678" r:id="rId3"/>
    <p:sldMasterId id="2147483702" r:id="rId4"/>
    <p:sldMasterId id="2147483714" r:id="rId5"/>
  </p:sldMasterIdLst>
  <p:notesMasterIdLst>
    <p:notesMasterId r:id="rId24"/>
  </p:notesMasterIdLst>
  <p:sldIdLst>
    <p:sldId id="256" r:id="rId6"/>
    <p:sldId id="304" r:id="rId7"/>
    <p:sldId id="270" r:id="rId8"/>
    <p:sldId id="337" r:id="rId9"/>
    <p:sldId id="339" r:id="rId10"/>
    <p:sldId id="324" r:id="rId11"/>
    <p:sldId id="258" r:id="rId12"/>
    <p:sldId id="268" r:id="rId13"/>
    <p:sldId id="325" r:id="rId14"/>
    <p:sldId id="266" r:id="rId15"/>
    <p:sldId id="267" r:id="rId16"/>
    <p:sldId id="327" r:id="rId17"/>
    <p:sldId id="329" r:id="rId18"/>
    <p:sldId id="333" r:id="rId19"/>
    <p:sldId id="328" r:id="rId20"/>
    <p:sldId id="331" r:id="rId21"/>
    <p:sldId id="332" r:id="rId22"/>
    <p:sldId id="338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=""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552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1825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72260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3581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939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3571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2364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4291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064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90D-B11D-40E2-8E9A-CF7C1BB21258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48C-A18E-4D98-8607-4067610B87C2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31BC-2635-4EFD-AF61-CB85A550275C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202-9447-4818-B01D-3FFF616F6C05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060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3091-5A15-4993-8AFC-69CE44352B8A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013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038D-B2C2-4E29-AE17-B40F3E075A7D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24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91CA-1388-42C2-A40C-1FDDF135E259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061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7500-428A-430E-88D7-3F359ECD90FD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68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36F-270B-4D61-AD69-E3904593FC2F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9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527-471E-4270-9E37-25BFBFC74F20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0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8B8F-FBFF-4921-AD7C-2DFB0DA39C0A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4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F8B-FB84-46F8-8AC9-9914CA15DD46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AB-74B3-400C-85FA-DB59DC66DFC1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943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2C27-811B-4BE6-8F91-A355C6C7DF84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38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C44-3AF9-475F-8B08-A5CD06772554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874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5D76DA-CF01-4D24-99DE-516EBE2219B8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203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39C9-10F4-42CD-82C9-701FB42E3802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3696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D52D-A4F3-4706-9CC2-47270CE3BCBB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9287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15D5-A0D0-4AF8-BFB7-45E04AC23038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017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A73B-799F-4143-A692-F3DD160F4CAF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807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27D-87FF-40A4-9D3C-285CDAF8DA56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8912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664-7CA1-4470-8F21-6848A8CD73D9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45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A0F-FDAA-4E21-9131-F8DE9D9730A6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1A9-2A9D-4BE6-A724-1610A05DB708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970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ABA8D5-C376-41E8-A1BF-E16143D7C46F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71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655-7B68-4421-A2D7-197EFF7ED020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298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74E-9F18-4C1E-8C06-8F54F911883B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4143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EB55690-2E00-4CDA-8E68-5658CCE059B0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655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562F-02A0-4AB5-896F-90122A8B6A8A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712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9A79-607D-48F4-94F2-AA7C0ED9866F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287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C794-393D-4BCF-9CA1-93FF0136692B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4392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A4B4-D79F-4D43-9425-DF1CA90BA8AF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849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3F52-7A37-44E6-8CC1-CE217A356CEC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5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EDD-56FA-4301-BCBB-72DA42B3BFFE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1A23-08D8-43ED-BE55-EE0F37A62C23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0466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B628-B7D8-400F-B03F-01677565F217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46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068FAE-1907-49BD-90E4-49B7A50A6D0E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867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6EF2-7FCE-4DE3-A146-2FB9FCA36C93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979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B83A-F8B6-4C02-8E1C-5E4E18F47DC1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2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94CB-029B-4BA5-BD5B-9C66801863F5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50948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244F-0E52-4B16-8B01-ADCAC173F7B7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324375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AEC-FDA6-4DE0-9FF2-C05D47AD9F43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28438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A3F-FD60-4EA6-A8CE-BCB10FAD4FA1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3625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5DD8-575B-4723-90CF-8F6D8A130FF9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686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32B-D9B8-45F4-9DF6-D9260FF3B383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5B6-81CF-40DC-9EE9-E24E9FCEC57F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675578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A11D-985F-456B-8BE7-C69DACFAED3A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186995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C574-CA9E-4969-9236-BE554110829C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907133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88E6-28E9-4485-9B97-3C5CF35431BB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881681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870A-9964-4654-98FA-9D61E7B400B2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393126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2FAD-CEBF-4A62-AD39-A6DB0F9FD652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865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63D-BAB7-4804-9F37-8D7208FF0AAF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D73-9E4D-47AF-A44E-0029DD3DF159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81B-6FCB-4BA5-82D6-76CAAE583CCE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AF9C-C7F5-49C7-9BF1-00943C2364A3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F297-1D52-4B88-A00F-4829D0F51D45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4E0-E9C6-480A-BBCE-55BE3292875A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4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5A734F-598B-47B1-8231-C8D5167C70E5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72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41E9F5-13EC-4D04-A010-DA025F2CEF68}" type="datetime1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512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D172-8DB9-4A85-9222-EEEC707F7555}" type="datetime1">
              <a:rPr lang="en-US" smtClean="0"/>
              <a:pPr/>
              <a:t>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607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11734800" cy="2133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Branching Structure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(wrapping up if-else, switch statement)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/>
              <a:t>The English word default can mean failure to fulfil a promise (</a:t>
            </a:r>
            <a:r>
              <a:rPr lang="en-IN" i="1" dirty="0"/>
              <a:t>bank loan default</a:t>
            </a:r>
            <a:r>
              <a:rPr lang="en-IN" dirty="0"/>
              <a:t>)</a:t>
            </a:r>
          </a:p>
          <a:p>
            <a:r>
              <a:rPr lang="en-IN" dirty="0"/>
              <a:t>… or it can mean a rule that applies when no other rule </a:t>
            </a:r>
            <a:r>
              <a:rPr lang="en-IN" dirty="0" smtClean="0"/>
              <a:t>applies</a:t>
            </a:r>
            <a:endParaRPr lang="en-IN" i="1" dirty="0"/>
          </a:p>
          <a:p>
            <a:r>
              <a:rPr lang="en-IN" dirty="0"/>
              <a:t>In switch case, whatever we write in default is executed if none of the labels match – used to handle incorrect input</a:t>
            </a:r>
          </a:p>
          <a:p>
            <a:r>
              <a:rPr lang="en-IN" dirty="0"/>
              <a:t>Can put the default </a:t>
            </a:r>
            <a:r>
              <a:rPr lang="en-IN" dirty="0">
                <a:solidFill>
                  <a:srgbClr val="0000FF"/>
                </a:solidFill>
              </a:rPr>
              <a:t>anywhere, not necessarily at end</a:t>
            </a:r>
          </a:p>
          <a:p>
            <a:r>
              <a:rPr lang="en-IN" dirty="0"/>
              <a:t>Need not put default case at all. If we don’t put a default case, Mr C will do nothing if no labels match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105EDAB-9A27-4E8F-9C6B-041815F1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Default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25A1F3B-2688-42C4-A865-15BC7355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7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809050" cy="5300823"/>
          </a:xfrm>
        </p:spPr>
        <p:txBody>
          <a:bodyPr/>
          <a:lstStyle/>
          <a:p>
            <a:r>
              <a:rPr lang="en-IN" dirty="0"/>
              <a:t>The switch case statement behaves in a funny manner</a:t>
            </a:r>
          </a:p>
          <a:p>
            <a:r>
              <a:rPr lang="en-IN" dirty="0"/>
              <a:t>Mr C finds the label that matches (else default if none match) but keeps executing all statements (</a:t>
            </a:r>
            <a:r>
              <a:rPr lang="en-IN" b="1" dirty="0"/>
              <a:t>even those of other labels and default</a:t>
            </a:r>
            <a:r>
              <a:rPr lang="en-IN" dirty="0"/>
              <a:t>) till encounters a </a:t>
            </a:r>
            <a:r>
              <a:rPr lang="en-IN" i="1" dirty="0"/>
              <a:t>break;</a:t>
            </a:r>
            <a:endParaRPr lang="en-IN" dirty="0"/>
          </a:p>
          <a:p>
            <a:r>
              <a:rPr lang="en-IN" dirty="0"/>
              <a:t>This behaviour is called </a:t>
            </a:r>
            <a:r>
              <a:rPr lang="en-IN" i="1" dirty="0">
                <a:solidFill>
                  <a:srgbClr val="FF0000"/>
                </a:solidFill>
              </a:rPr>
              <a:t>fall-through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Once </a:t>
            </a:r>
            <a:r>
              <a:rPr lang="en-IN" i="1" dirty="0"/>
              <a:t>break;</a:t>
            </a:r>
            <a:r>
              <a:rPr lang="en-IN" dirty="0"/>
              <a:t> is encountered, Mr C claims he is done with the switch statement – </a:t>
            </a:r>
            <a:r>
              <a:rPr lang="en-IN" i="1" dirty="0"/>
              <a:t>break;</a:t>
            </a:r>
            <a:r>
              <a:rPr lang="en-IN" dirty="0"/>
              <a:t> stops Mr C’s fall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82" y="4767936"/>
            <a:ext cx="2090064" cy="20900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35585" y="4581939"/>
            <a:ext cx="4825457" cy="1073426"/>
            <a:chOff x="1813881" y="4283765"/>
            <a:chExt cx="4825457" cy="1073426"/>
          </a:xfrm>
        </p:grpSpPr>
        <p:sp>
          <p:nvSpPr>
            <p:cNvPr id="6" name="Rectangular Callout 5"/>
            <p:cNvSpPr/>
            <p:nvPr/>
          </p:nvSpPr>
          <p:spPr>
            <a:xfrm>
              <a:off x="1813881" y="4283765"/>
              <a:ext cx="4825457" cy="1073426"/>
            </a:xfrm>
            <a:prstGeom prst="wedgeRectCallout">
              <a:avLst>
                <a:gd name="adj1" fmla="val -62538"/>
                <a:gd name="adj2" fmla="val 87175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That is why no brackets needed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0452" y="4610471"/>
              <a:ext cx="34323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case 2: { ... } break;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519688" y="495207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52067" y="49409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159128" y="5982071"/>
            <a:ext cx="1928334" cy="690782"/>
          </a:xfrm>
          <a:prstGeom prst="wedgeRectCallout">
            <a:avLst>
              <a:gd name="adj1" fmla="val 61510"/>
              <a:gd name="adj2" fmla="val -1219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281530" y="5860613"/>
            <a:ext cx="3630143" cy="877446"/>
          </a:xfrm>
          <a:prstGeom prst="wedgeRectCallout">
            <a:avLst>
              <a:gd name="adj1" fmla="val 70400"/>
              <a:gd name="adj2" fmla="val 314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the break; statement tells me when to stop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B88F596A-6230-49E7-AA26-4B44DB98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Break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ED26CF7-5C46-474D-A44E-C406A7A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2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17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switch: Some More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3998B2-7D2B-441A-AFB4-7D513FF3F834}"/>
              </a:ext>
            </a:extLst>
          </p:cNvPr>
          <p:cNvSpPr txBox="1"/>
          <p:nvPr/>
        </p:nvSpPr>
        <p:spPr>
          <a:xfrm>
            <a:off x="2286000" y="1981200"/>
            <a:ext cx="7010400" cy="3693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>
                <a:solidFill>
                  <a:schemeClr val="bg1"/>
                </a:solidFill>
              </a:rPr>
              <a:t> int main() { </a:t>
            </a:r>
          </a:p>
          <a:p>
            <a:r>
              <a:rPr lang="en-GB" dirty="0">
                <a:solidFill>
                  <a:schemeClr val="bg1"/>
                </a:solidFill>
              </a:rPr>
              <a:t>	char 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 = 65; </a:t>
            </a:r>
          </a:p>
          <a:p>
            <a:r>
              <a:rPr lang="en-GB" dirty="0">
                <a:solidFill>
                  <a:schemeClr val="bg1"/>
                </a:solidFill>
              </a:rPr>
              <a:t>	switch(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) {</a:t>
            </a:r>
          </a:p>
          <a:p>
            <a:r>
              <a:rPr lang="en-GB" dirty="0">
                <a:solidFill>
                  <a:schemeClr val="bg1"/>
                </a:solidFill>
              </a:rPr>
              <a:t>		 case 'A': printf("Apple");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	 case 'B': printf("Bing");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 </a:t>
            </a:r>
          </a:p>
          <a:p>
            <a:r>
              <a:rPr lang="en-GB" dirty="0">
                <a:solidFill>
                  <a:schemeClr val="bg1"/>
                </a:solidFill>
              </a:rPr>
              <a:t>		default: printf("Bye");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 } </a:t>
            </a:r>
          </a:p>
          <a:p>
            <a:r>
              <a:rPr lang="en-GB" dirty="0">
                <a:solidFill>
                  <a:schemeClr val="bg1"/>
                </a:solidFill>
              </a:rPr>
              <a:t>	return 0;</a:t>
            </a:r>
          </a:p>
          <a:p>
            <a:r>
              <a:rPr lang="en-GB" dirty="0">
                <a:solidFill>
                  <a:schemeClr val="bg1"/>
                </a:solidFill>
              </a:rPr>
              <a:t> 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DF9B0CF-B0AF-4D2D-AC85-3553BEBE42CB}"/>
              </a:ext>
            </a:extLst>
          </p:cNvPr>
          <p:cNvGrpSpPr/>
          <p:nvPr/>
        </p:nvGrpSpPr>
        <p:grpSpPr>
          <a:xfrm>
            <a:off x="9802809" y="4267200"/>
            <a:ext cx="1858617" cy="904461"/>
            <a:chOff x="3286682" y="2292350"/>
            <a:chExt cx="1858617" cy="904461"/>
          </a:xfrm>
        </p:grpSpPr>
        <p:sp>
          <p:nvSpPr>
            <p:cNvPr id="9" name="Rounded Rectangle 10">
              <a:extLst>
                <a:ext uri="{FF2B5EF4-FFF2-40B4-BE49-F238E27FC236}">
                  <a16:creationId xmlns="" xmlns:a16="http://schemas.microsoft.com/office/drawing/2014/main" id="{9064C33A-579F-40EA-8469-3B126149BD9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2E1EE4C-602A-4C65-BB53-7B92D581C515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D8E7AC5-036C-41E1-8508-FC763FF821C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8">
            <a:extLst>
              <a:ext uri="{FF2B5EF4-FFF2-40B4-BE49-F238E27FC236}">
                <a16:creationId xmlns="" xmlns:a16="http://schemas.microsoft.com/office/drawing/2014/main" id="{2A7CF996-9A34-49DF-BACF-B3B945C47412}"/>
              </a:ext>
            </a:extLst>
          </p:cNvPr>
          <p:cNvSpPr/>
          <p:nvPr/>
        </p:nvSpPr>
        <p:spPr>
          <a:xfrm>
            <a:off x="9912481" y="3355817"/>
            <a:ext cx="1444255" cy="533400"/>
          </a:xfrm>
          <a:prstGeom prst="wedgeRectCallout">
            <a:avLst>
              <a:gd name="adj1" fmla="val -1797"/>
              <a:gd name="adj2" fmla="val 1017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7B1F3C4-9265-4624-8D08-9B37B1C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427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switch: Some More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3998B2-7D2B-441A-AFB4-7D513FF3F834}"/>
              </a:ext>
            </a:extLst>
          </p:cNvPr>
          <p:cNvSpPr txBox="1"/>
          <p:nvPr/>
        </p:nvSpPr>
        <p:spPr>
          <a:xfrm>
            <a:off x="1981200" y="1143000"/>
            <a:ext cx="6451710" cy="56323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>
                <a:solidFill>
                  <a:schemeClr val="bg1"/>
                </a:solidFill>
              </a:rPr>
              <a:t> int main() { </a:t>
            </a:r>
          </a:p>
          <a:p>
            <a:r>
              <a:rPr lang="en-GB" dirty="0">
                <a:solidFill>
                  <a:schemeClr val="bg1"/>
                </a:solidFill>
              </a:rPr>
              <a:t>	char 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err="1">
                <a:solidFill>
                  <a:schemeClr val="bg1"/>
                </a:solidFill>
              </a:rPr>
              <a:t>scanf</a:t>
            </a:r>
            <a:r>
              <a:rPr lang="en-GB" dirty="0">
                <a:solidFill>
                  <a:schemeClr val="bg1"/>
                </a:solidFill>
              </a:rPr>
              <a:t>(“%c”,&amp;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  <a:p>
            <a:r>
              <a:rPr lang="en-GB" dirty="0">
                <a:solidFill>
                  <a:schemeClr val="bg1"/>
                </a:solidFill>
              </a:rPr>
              <a:t>	switch(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) {</a:t>
            </a:r>
          </a:p>
          <a:p>
            <a:r>
              <a:rPr lang="en-GB" dirty="0">
                <a:solidFill>
                  <a:schemeClr val="bg1"/>
                </a:solidFill>
              </a:rPr>
              <a:t>		 case ‘a’:</a:t>
            </a:r>
          </a:p>
          <a:p>
            <a:r>
              <a:rPr lang="en-GB" dirty="0">
                <a:solidFill>
                  <a:schemeClr val="bg1"/>
                </a:solidFill>
              </a:rPr>
              <a:t>		 case 'A': printf("Apple");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	 case ‘b’: </a:t>
            </a:r>
          </a:p>
          <a:p>
            <a:r>
              <a:rPr lang="en-GB" dirty="0">
                <a:solidFill>
                  <a:schemeClr val="bg1"/>
                </a:solidFill>
              </a:rPr>
              <a:t>		 case 'B': </a:t>
            </a:r>
            <a:r>
              <a:rPr lang="en-GB" dirty="0" err="1">
                <a:solidFill>
                  <a:schemeClr val="bg1"/>
                </a:solidFill>
              </a:rPr>
              <a:t>printf</a:t>
            </a:r>
            <a:r>
              <a:rPr lang="en-GB" dirty="0">
                <a:solidFill>
                  <a:schemeClr val="bg1"/>
                </a:solidFill>
              </a:rPr>
              <a:t>(“Banana");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 </a:t>
            </a:r>
          </a:p>
          <a:p>
            <a:r>
              <a:rPr lang="en-GB" dirty="0">
                <a:solidFill>
                  <a:schemeClr val="bg1"/>
                </a:solidFill>
              </a:rPr>
              <a:t>		 case ‘c’:</a:t>
            </a:r>
          </a:p>
          <a:p>
            <a:r>
              <a:rPr lang="en-GB" dirty="0">
                <a:solidFill>
                  <a:schemeClr val="bg1"/>
                </a:solidFill>
              </a:rPr>
              <a:t>		 case ‘C’: </a:t>
            </a:r>
            <a:r>
              <a:rPr lang="en-GB" dirty="0" err="1">
                <a:solidFill>
                  <a:schemeClr val="bg1"/>
                </a:solidFill>
              </a:rPr>
              <a:t>printf</a:t>
            </a:r>
            <a:r>
              <a:rPr lang="en-GB" dirty="0">
                <a:solidFill>
                  <a:schemeClr val="bg1"/>
                </a:solidFill>
              </a:rPr>
              <a:t>(“Cherry”);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	 default: printf("Bye");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 } </a:t>
            </a:r>
          </a:p>
          <a:p>
            <a:r>
              <a:rPr lang="en-GB" dirty="0">
                <a:solidFill>
                  <a:schemeClr val="bg1"/>
                </a:solidFill>
              </a:rPr>
              <a:t>	return 0;</a:t>
            </a:r>
          </a:p>
          <a:p>
            <a:r>
              <a:rPr lang="en-GB" dirty="0">
                <a:solidFill>
                  <a:schemeClr val="bg1"/>
                </a:solidFill>
              </a:rPr>
              <a:t> 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A264D64-A8CA-4B8D-A734-28D59784F560}"/>
              </a:ext>
            </a:extLst>
          </p:cNvPr>
          <p:cNvGrpSpPr/>
          <p:nvPr/>
        </p:nvGrpSpPr>
        <p:grpSpPr>
          <a:xfrm>
            <a:off x="9196753" y="3700669"/>
            <a:ext cx="1858617" cy="904461"/>
            <a:chOff x="3286682" y="2292350"/>
            <a:chExt cx="1858617" cy="904461"/>
          </a:xfrm>
        </p:grpSpPr>
        <p:sp>
          <p:nvSpPr>
            <p:cNvPr id="9" name="Rounded Rectangle 10">
              <a:extLst>
                <a:ext uri="{FF2B5EF4-FFF2-40B4-BE49-F238E27FC236}">
                  <a16:creationId xmlns="" xmlns:a16="http://schemas.microsoft.com/office/drawing/2014/main" id="{728972EB-A033-47D4-BBFC-F6E677A875E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001D8F6-42D0-42C4-87F9-0B2FCF56974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449BC6EB-800B-4BA1-B6B5-6D09FB4A6D9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8">
            <a:extLst>
              <a:ext uri="{FF2B5EF4-FFF2-40B4-BE49-F238E27FC236}">
                <a16:creationId xmlns="" xmlns:a16="http://schemas.microsoft.com/office/drawing/2014/main" id="{EEB483A4-9FB6-49D4-99BB-2471F90BC521}"/>
              </a:ext>
            </a:extLst>
          </p:cNvPr>
          <p:cNvSpPr/>
          <p:nvPr/>
        </p:nvSpPr>
        <p:spPr>
          <a:xfrm>
            <a:off x="8534400" y="609600"/>
            <a:ext cx="2743200" cy="2362200"/>
          </a:xfrm>
          <a:prstGeom prst="wedgeRectCallout">
            <a:avLst>
              <a:gd name="adj1" fmla="val -170"/>
              <a:gd name="adj2" fmla="val 817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or A both will print Apple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or B both will print Banana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or C both will print Cherry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B3791C3-98F1-4FBB-BE7A-767AE81E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3" name="Rectangular Callout 18">
            <a:extLst>
              <a:ext uri="{FF2B5EF4-FFF2-40B4-BE49-F238E27FC236}">
                <a16:creationId xmlns="" xmlns:a16="http://schemas.microsoft.com/office/drawing/2014/main" id="{C4BB37B8-25A6-421F-A8E6-D4892AE264A6}"/>
              </a:ext>
            </a:extLst>
          </p:cNvPr>
          <p:cNvSpPr/>
          <p:nvPr/>
        </p:nvSpPr>
        <p:spPr>
          <a:xfrm>
            <a:off x="9001431" y="4968876"/>
            <a:ext cx="2523138" cy="1752600"/>
          </a:xfrm>
          <a:prstGeom prst="wedgeRectCallout">
            <a:avLst>
              <a:gd name="adj1" fmla="val -1274"/>
              <a:gd name="adj2" fmla="val -735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Without break; I will “fall through” all cases until I see break;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87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switch: Some More Examples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A264D64-A8CA-4B8D-A734-28D59784F560}"/>
              </a:ext>
            </a:extLst>
          </p:cNvPr>
          <p:cNvGrpSpPr/>
          <p:nvPr/>
        </p:nvGrpSpPr>
        <p:grpSpPr>
          <a:xfrm>
            <a:off x="9196753" y="3700669"/>
            <a:ext cx="1858617" cy="904461"/>
            <a:chOff x="3286682" y="2292350"/>
            <a:chExt cx="1858617" cy="904461"/>
          </a:xfrm>
        </p:grpSpPr>
        <p:sp>
          <p:nvSpPr>
            <p:cNvPr id="9" name="Rounded Rectangle 10">
              <a:extLst>
                <a:ext uri="{FF2B5EF4-FFF2-40B4-BE49-F238E27FC236}">
                  <a16:creationId xmlns="" xmlns:a16="http://schemas.microsoft.com/office/drawing/2014/main" id="{728972EB-A033-47D4-BBFC-F6E677A875E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001D8F6-42D0-42C4-87F9-0B2FCF56974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449BC6EB-800B-4BA1-B6B5-6D09FB4A6D9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8">
            <a:extLst>
              <a:ext uri="{FF2B5EF4-FFF2-40B4-BE49-F238E27FC236}">
                <a16:creationId xmlns="" xmlns:a16="http://schemas.microsoft.com/office/drawing/2014/main" id="{EEB483A4-9FB6-49D4-99BB-2471F90BC521}"/>
              </a:ext>
            </a:extLst>
          </p:cNvPr>
          <p:cNvSpPr/>
          <p:nvPr/>
        </p:nvSpPr>
        <p:spPr>
          <a:xfrm>
            <a:off x="8974524" y="609600"/>
            <a:ext cx="2760276" cy="2362200"/>
          </a:xfrm>
          <a:prstGeom prst="wedgeRectCallout">
            <a:avLst>
              <a:gd name="adj1" fmla="val -170"/>
              <a:gd name="adj2" fmla="val 817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n is 2/3/4/5/6, will print Weekday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n is 1 or 7, will print Weekend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B3791C3-98F1-4FBB-BE7A-767AE81E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3" name="Rectangular Callout 18">
            <a:extLst>
              <a:ext uri="{FF2B5EF4-FFF2-40B4-BE49-F238E27FC236}">
                <a16:creationId xmlns="" xmlns:a16="http://schemas.microsoft.com/office/drawing/2014/main" id="{C4BB37B8-25A6-421F-A8E6-D4892AE264A6}"/>
              </a:ext>
            </a:extLst>
          </p:cNvPr>
          <p:cNvSpPr/>
          <p:nvPr/>
        </p:nvSpPr>
        <p:spPr>
          <a:xfrm>
            <a:off x="9001431" y="4968876"/>
            <a:ext cx="2523138" cy="1752600"/>
          </a:xfrm>
          <a:prstGeom prst="wedgeRectCallout">
            <a:avLst>
              <a:gd name="adj1" fmla="val -1274"/>
              <a:gd name="adj2" fmla="val -735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Without break; I will “fall through” all cases until I see break;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C2AE745-44A4-4C35-AA04-6B755A5E8A5A}"/>
              </a:ext>
            </a:extLst>
          </p:cNvPr>
          <p:cNvSpPr/>
          <p:nvPr/>
        </p:nvSpPr>
        <p:spPr>
          <a:xfrm>
            <a:off x="1905000" y="1524000"/>
            <a:ext cx="63246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int main(){</a:t>
            </a:r>
          </a:p>
          <a:p>
            <a:r>
              <a:rPr lang="en-GB" sz="2000" dirty="0"/>
              <a:t>    int n;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scanf</a:t>
            </a:r>
            <a:r>
              <a:rPr lang="en-GB" sz="2000" dirty="0"/>
              <a:t>(“%</a:t>
            </a:r>
            <a:r>
              <a:rPr lang="en-GB" sz="2000" dirty="0" err="1"/>
              <a:t>d”,&amp;n</a:t>
            </a:r>
            <a:r>
              <a:rPr lang="en-GB" sz="2000" dirty="0"/>
              <a:t>); // read the day number</a:t>
            </a:r>
          </a:p>
          <a:p>
            <a:r>
              <a:rPr lang="en-GB" sz="2000" dirty="0"/>
              <a:t>    switch(n){</a:t>
            </a:r>
          </a:p>
          <a:p>
            <a:r>
              <a:rPr lang="en-GB" sz="2000" dirty="0"/>
              <a:t>        case 2: </a:t>
            </a:r>
          </a:p>
          <a:p>
            <a:r>
              <a:rPr lang="en-GB" sz="2000" dirty="0"/>
              <a:t>        case 3: </a:t>
            </a:r>
          </a:p>
          <a:p>
            <a:r>
              <a:rPr lang="en-GB" sz="2000" dirty="0"/>
              <a:t>        case 4: </a:t>
            </a:r>
          </a:p>
          <a:p>
            <a:r>
              <a:rPr lang="en-GB" sz="2000" dirty="0"/>
              <a:t>        case 5: </a:t>
            </a:r>
          </a:p>
          <a:p>
            <a:r>
              <a:rPr lang="en-GB" sz="2000" dirty="0"/>
              <a:t>        case 6: </a:t>
            </a:r>
            <a:r>
              <a:rPr lang="en-GB" sz="2000" dirty="0" err="1"/>
              <a:t>printf</a:t>
            </a:r>
            <a:r>
              <a:rPr lang="en-GB" sz="2000" dirty="0"/>
              <a:t>("Weekday"); break;</a:t>
            </a:r>
          </a:p>
          <a:p>
            <a:r>
              <a:rPr lang="en-GB" sz="2000" dirty="0"/>
              <a:t>        case 1: </a:t>
            </a:r>
          </a:p>
          <a:p>
            <a:r>
              <a:rPr lang="en-GB" sz="2000" dirty="0"/>
              <a:t>        case 7: </a:t>
            </a:r>
            <a:r>
              <a:rPr lang="en-GB" sz="2000" dirty="0" err="1"/>
              <a:t>printf</a:t>
            </a:r>
            <a:r>
              <a:rPr lang="en-GB" sz="2000" dirty="0"/>
              <a:t>("Weekend"); break;</a:t>
            </a:r>
          </a:p>
          <a:p>
            <a:r>
              <a:rPr lang="en-GB" sz="2000" dirty="0"/>
              <a:t>        default: </a:t>
            </a:r>
            <a:r>
              <a:rPr lang="en-GB" sz="2000" dirty="0" err="1"/>
              <a:t>printf</a:t>
            </a:r>
            <a:r>
              <a:rPr lang="en-GB" sz="2000" dirty="0"/>
              <a:t>("Illegal day"); break;</a:t>
            </a:r>
          </a:p>
          <a:p>
            <a:r>
              <a:rPr lang="en-GB" sz="2000" dirty="0"/>
              <a:t>    }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5689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 vs if-else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Some limitations of switch as compared to if-else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float expressions can’t be tested in switch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Can’t use variables for case labels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Advantages of switch over if-else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switch is much faster than if-else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Reason: Compiler creates a “jump table” for switch internally. In contrast, if-else conditions are evaluated at run-time (thus slower especially if the conditions are very complex)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But we now know both. </a:t>
            </a:r>
            <a:r>
              <a:rPr lang="en-IN" dirty="0">
                <a:latin typeface="Garamond" panose="02020404030301010803" pitchFamily="18" charset="0"/>
                <a:sym typeface="Wingdings" panose="05000000000000000000" pitchFamily="2" charset="2"/>
              </a:rPr>
              <a:t> Can even mix-and-match if-else and switch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A20AD2-AC74-4D62-B6A4-7DD7A90C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247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Small Quiz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What will the following piece of code do?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Compile error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Run-time error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Output 1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Output 0 ?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="" xmlns:a16="http://schemas.microsoft.com/office/drawing/2014/main" id="{A3242108-C03B-45E7-B338-A5F669050EDF}"/>
              </a:ext>
            </a:extLst>
          </p:cNvPr>
          <p:cNvSpPr/>
          <p:nvPr/>
        </p:nvSpPr>
        <p:spPr bwMode="auto">
          <a:xfrm>
            <a:off x="3200400" y="21336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(5&lt;2) &amp;&amp; (3/0)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F68746-B83C-459D-B7D4-C95EE720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162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Short-circuit evaluation of Logical Operators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Mr. C does not evaluate the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second operand </a:t>
            </a:r>
            <a:r>
              <a:rPr lang="en-US" dirty="0">
                <a:latin typeface="Garamond" panose="02020404030301010803" pitchFamily="18" charset="0"/>
              </a:rPr>
              <a:t>of </a:t>
            </a:r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binary logical operator </a:t>
            </a:r>
            <a:r>
              <a:rPr lang="en-US" dirty="0">
                <a:latin typeface="Garamond" panose="02020404030301010803" pitchFamily="18" charset="0"/>
              </a:rPr>
              <a:t>if the final result can be deduced from </a:t>
            </a:r>
            <a:r>
              <a:rPr lang="en-US" b="1" dirty="0">
                <a:solidFill>
                  <a:srgbClr val="0000FF"/>
                </a:solidFill>
                <a:latin typeface="Garamond" panose="02020404030301010803" pitchFamily="18" charset="0"/>
              </a:rPr>
              <a:t>first operand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Now answer what will the output of the following?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	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                      </a:t>
            </a:r>
            <a:r>
              <a:rPr lang="en-US" sz="4000" dirty="0"/>
              <a:t>!( (2&gt;5) &amp;&amp;  (3/0) ) || (4/0)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="" xmlns:a16="http://schemas.microsoft.com/office/drawing/2014/main" id="{A3242108-C03B-45E7-B338-A5F669050EDF}"/>
              </a:ext>
            </a:extLst>
          </p:cNvPr>
          <p:cNvSpPr/>
          <p:nvPr/>
        </p:nvSpPr>
        <p:spPr bwMode="auto">
          <a:xfrm>
            <a:off x="3352800" y="24384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>
                <a:solidFill>
                  <a:srgbClr val="0000FF"/>
                </a:solidFill>
                <a:latin typeface="Verdana" pitchFamily="34" charset="0"/>
              </a:rPr>
              <a:t>(5&lt;2) </a:t>
            </a:r>
            <a:r>
              <a:rPr lang="en-US" sz="3600" dirty="0">
                <a:solidFill>
                  <a:srgbClr val="00B050"/>
                </a:solidFill>
                <a:latin typeface="Verdana" pitchFamily="34" charset="0"/>
              </a:rPr>
              <a:t>&amp;&amp;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Verdana" pitchFamily="34" charset="0"/>
              </a:rPr>
              <a:t>(3/0)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E67D9A0-E864-4262-9F75-D93F2B9AB094}"/>
              </a:ext>
            </a:extLst>
          </p:cNvPr>
          <p:cNvSpPr/>
          <p:nvPr/>
        </p:nvSpPr>
        <p:spPr>
          <a:xfrm>
            <a:off x="3124200" y="5397795"/>
            <a:ext cx="1143000" cy="457200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ular Callout 18">
            <a:extLst>
              <a:ext uri="{FF2B5EF4-FFF2-40B4-BE49-F238E27FC236}">
                <a16:creationId xmlns="" xmlns:a16="http://schemas.microsoft.com/office/drawing/2014/main" id="{6B175D23-0E02-4A48-A6DE-8EAB75F07D06}"/>
              </a:ext>
            </a:extLst>
          </p:cNvPr>
          <p:cNvSpPr/>
          <p:nvPr/>
        </p:nvSpPr>
        <p:spPr>
          <a:xfrm>
            <a:off x="3505200" y="6235995"/>
            <a:ext cx="628650" cy="533400"/>
          </a:xfrm>
          <a:prstGeom prst="wedgeRectCallout">
            <a:avLst>
              <a:gd name="adj1" fmla="val -31475"/>
              <a:gd name="adj2" fmla="val -11384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51363C7-BA65-4108-9106-CCE8CE2F0995}"/>
              </a:ext>
            </a:extLst>
          </p:cNvPr>
          <p:cNvSpPr/>
          <p:nvPr/>
        </p:nvSpPr>
        <p:spPr>
          <a:xfrm>
            <a:off x="2838450" y="5377392"/>
            <a:ext cx="36195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ular Callout 18">
            <a:extLst>
              <a:ext uri="{FF2B5EF4-FFF2-40B4-BE49-F238E27FC236}">
                <a16:creationId xmlns="" xmlns:a16="http://schemas.microsoft.com/office/drawing/2014/main" id="{BF160592-D769-43EB-B048-A796F03A2FA1}"/>
              </a:ext>
            </a:extLst>
          </p:cNvPr>
          <p:cNvSpPr/>
          <p:nvPr/>
        </p:nvSpPr>
        <p:spPr>
          <a:xfrm>
            <a:off x="4257675" y="3199932"/>
            <a:ext cx="628650" cy="533400"/>
          </a:xfrm>
          <a:prstGeom prst="wedgeRectCallout">
            <a:avLst>
              <a:gd name="adj1" fmla="val -44371"/>
              <a:gd name="adj2" fmla="val -857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374BE36-2DE2-4695-A39A-2BFFFCFC085E}"/>
              </a:ext>
            </a:extLst>
          </p:cNvPr>
          <p:cNvSpPr/>
          <p:nvPr/>
        </p:nvSpPr>
        <p:spPr>
          <a:xfrm>
            <a:off x="2667000" y="5385390"/>
            <a:ext cx="3962400" cy="45720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ular Callout 18">
            <a:extLst>
              <a:ext uri="{FF2B5EF4-FFF2-40B4-BE49-F238E27FC236}">
                <a16:creationId xmlns="" xmlns:a16="http://schemas.microsoft.com/office/drawing/2014/main" id="{2B298C0F-41A3-42FB-A7FD-6BAE71818DB3}"/>
              </a:ext>
            </a:extLst>
          </p:cNvPr>
          <p:cNvSpPr/>
          <p:nvPr/>
        </p:nvSpPr>
        <p:spPr>
          <a:xfrm>
            <a:off x="2215753" y="4710188"/>
            <a:ext cx="628650" cy="533400"/>
          </a:xfrm>
          <a:prstGeom prst="wedgeRectCallout">
            <a:avLst>
              <a:gd name="adj1" fmla="val 45798"/>
              <a:gd name="adj2" fmla="val 7633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8">
            <a:extLst>
              <a:ext uri="{FF2B5EF4-FFF2-40B4-BE49-F238E27FC236}">
                <a16:creationId xmlns="" xmlns:a16="http://schemas.microsoft.com/office/drawing/2014/main" id="{70AE1681-7B96-4E5C-98BA-15407544CB56}"/>
              </a:ext>
            </a:extLst>
          </p:cNvPr>
          <p:cNvSpPr/>
          <p:nvPr/>
        </p:nvSpPr>
        <p:spPr>
          <a:xfrm>
            <a:off x="4879181" y="4767348"/>
            <a:ext cx="628650" cy="533400"/>
          </a:xfrm>
          <a:prstGeom prst="wedgeRectCallout">
            <a:avLst>
              <a:gd name="adj1" fmla="val -95111"/>
              <a:gd name="adj2" fmla="val 8035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193D2C-D5C3-482C-B87C-15EACE44DF3B}"/>
              </a:ext>
            </a:extLst>
          </p:cNvPr>
          <p:cNvSpPr txBox="1"/>
          <p:nvPr/>
        </p:nvSpPr>
        <p:spPr>
          <a:xfrm>
            <a:off x="8229600" y="2459438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Result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CFC0651-832D-4C8D-AEE0-F76675F330DF}"/>
              </a:ext>
            </a:extLst>
          </p:cNvPr>
          <p:cNvSpPr txBox="1"/>
          <p:nvPr/>
        </p:nvSpPr>
        <p:spPr>
          <a:xfrm>
            <a:off x="8759811" y="5249817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Result = 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155C2837-BB7C-44AC-8C8C-3B808E6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922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4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A Large Quiz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up next Wednesday</a:t>
            </a:r>
          </a:p>
          <a:p>
            <a:r>
              <a:rPr lang="en-US" dirty="0" smtClean="0"/>
              <a:t>Syllabus </a:t>
            </a:r>
          </a:p>
          <a:p>
            <a:pPr lvl="1"/>
            <a:r>
              <a:rPr lang="en-US" dirty="0" smtClean="0"/>
              <a:t> everything covered up to today</a:t>
            </a:r>
          </a:p>
          <a:p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In class, during class hours on Wednesday, 29</a:t>
            </a:r>
            <a:r>
              <a:rPr lang="en-US" baseline="30000" dirty="0" smtClean="0"/>
              <a:t>th</a:t>
            </a:r>
            <a:r>
              <a:rPr lang="en-US" dirty="0" smtClean="0"/>
              <a:t> January</a:t>
            </a:r>
          </a:p>
          <a:p>
            <a:pPr lvl="1"/>
            <a:r>
              <a:rPr lang="en-US" dirty="0" smtClean="0"/>
              <a:t>Please be in your seat at noon</a:t>
            </a:r>
          </a:p>
          <a:p>
            <a:pPr lvl="1"/>
            <a:r>
              <a:rPr lang="en-US" dirty="0" smtClean="0"/>
              <a:t>Ok to bring one sheet of paper with notes on it</a:t>
            </a:r>
          </a:p>
          <a:p>
            <a:pPr lvl="1"/>
            <a:r>
              <a:rPr lang="en-US" dirty="0" smtClean="0"/>
              <a:t>Please don’t bring cell phones to the class that 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15" y="274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Recap: Various ways of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and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else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Content Placeholder 10">
            <a:extLst>
              <a:ext uri="{FF2B5EF4-FFF2-40B4-BE49-F238E27FC236}">
                <a16:creationId xmlns=""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454703" y="3925679"/>
            <a:ext cx="3581400" cy="2819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="" xmlns:a16="http://schemas.microsoft.com/office/drawing/2014/main" id="{380C7430-389B-43FF-AE1A-A723938546DE}"/>
              </a:ext>
            </a:extLst>
          </p:cNvPr>
          <p:cNvSpPr txBox="1">
            <a:spLocks/>
          </p:cNvSpPr>
          <p:nvPr/>
        </p:nvSpPr>
        <p:spPr>
          <a:xfrm>
            <a:off x="4543686" y="1185471"/>
            <a:ext cx="3429000" cy="53721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-3)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-N)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IN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US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D9260CF-E1D7-4ABD-BAB6-AE075EECA072}"/>
              </a:ext>
            </a:extLst>
          </p:cNvPr>
          <p:cNvCxnSpPr>
            <a:cxnSpLocks/>
          </p:cNvCxnSpPr>
          <p:nvPr/>
        </p:nvCxnSpPr>
        <p:spPr>
          <a:xfrm>
            <a:off x="6172200" y="3846938"/>
            <a:ext cx="0" cy="60960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>
            <a:extLst>
              <a:ext uri="{FF2B5EF4-FFF2-40B4-BE49-F238E27FC236}">
                <a16:creationId xmlns="" xmlns:a16="http://schemas.microsoft.com/office/drawing/2014/main" id="{775FE92D-0245-4F5A-86F5-26E33065FE60}"/>
              </a:ext>
            </a:extLst>
          </p:cNvPr>
          <p:cNvSpPr txBox="1">
            <a:spLocks/>
          </p:cNvSpPr>
          <p:nvPr/>
        </p:nvSpPr>
        <p:spPr>
          <a:xfrm>
            <a:off x="479687" y="1937423"/>
            <a:ext cx="3581400" cy="190951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21" name="Content Placeholder 10">
            <a:extLst>
              <a:ext uri="{FF2B5EF4-FFF2-40B4-BE49-F238E27FC236}">
                <a16:creationId xmlns="" xmlns:a16="http://schemas.microsoft.com/office/drawing/2014/main" id="{C2934B48-9C71-431B-8618-35E1704F0E6F}"/>
              </a:ext>
            </a:extLst>
          </p:cNvPr>
          <p:cNvSpPr txBox="1">
            <a:spLocks/>
          </p:cNvSpPr>
          <p:nvPr/>
        </p:nvSpPr>
        <p:spPr>
          <a:xfrm>
            <a:off x="479687" y="981702"/>
            <a:ext cx="3581400" cy="87104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(condition)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15451064-21F3-4ACD-895A-190EF42B84A7}"/>
              </a:ext>
            </a:extLst>
          </p:cNvPr>
          <p:cNvSpPr txBox="1">
            <a:spLocks/>
          </p:cNvSpPr>
          <p:nvPr/>
        </p:nvSpPr>
        <p:spPr>
          <a:xfrm>
            <a:off x="8306415" y="1250951"/>
            <a:ext cx="3581400" cy="5105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(condition-1)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(condition-2) {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(condition-3) {</a:t>
            </a:r>
          </a:p>
          <a:p>
            <a:pPr lvl="1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1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5" name="Rectangular Callout 11">
            <a:extLst>
              <a:ext uri="{FF2B5EF4-FFF2-40B4-BE49-F238E27FC236}">
                <a16:creationId xmlns="" xmlns:a16="http://schemas.microsoft.com/office/drawing/2014/main" id="{F711D633-3BA2-4067-8BB4-C6C3AFC37476}"/>
              </a:ext>
            </a:extLst>
          </p:cNvPr>
          <p:cNvSpPr/>
          <p:nvPr/>
        </p:nvSpPr>
        <p:spPr>
          <a:xfrm>
            <a:off x="9432648" y="2123676"/>
            <a:ext cx="1692551" cy="424382"/>
          </a:xfrm>
          <a:prstGeom prst="wedgeRectCallout">
            <a:avLst>
              <a:gd name="adj1" fmla="val -73220"/>
              <a:gd name="adj2" fmla="val -592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“nested” 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0C4F080-D058-4595-8B23-51689EA3404D}"/>
              </a:ext>
            </a:extLst>
          </p:cNvPr>
          <p:cNvGrpSpPr/>
          <p:nvPr/>
        </p:nvGrpSpPr>
        <p:grpSpPr>
          <a:xfrm>
            <a:off x="5638800" y="5861949"/>
            <a:ext cx="1858617" cy="904461"/>
            <a:chOff x="3286682" y="2292350"/>
            <a:chExt cx="1858617" cy="904461"/>
          </a:xfrm>
        </p:grpSpPr>
        <p:sp>
          <p:nvSpPr>
            <p:cNvPr id="25" name="Rounded Rectangle 9">
              <a:extLst>
                <a:ext uri="{FF2B5EF4-FFF2-40B4-BE49-F238E27FC236}">
                  <a16:creationId xmlns="" xmlns:a16="http://schemas.microsoft.com/office/drawing/2014/main" id="{0CF5ADAC-BCE0-494C-912D-AEEB5AB59CE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F3DFA9D1-B139-4B78-9FA7-59F643B06E2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B161D8F1-F4AC-4679-8463-38CD1722820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2">
            <a:extLst>
              <a:ext uri="{FF2B5EF4-FFF2-40B4-BE49-F238E27FC236}">
                <a16:creationId xmlns="" xmlns:a16="http://schemas.microsoft.com/office/drawing/2014/main" id="{39D5F686-DEA5-493C-A51E-A602FF4707BB}"/>
              </a:ext>
            </a:extLst>
          </p:cNvPr>
          <p:cNvSpPr/>
          <p:nvPr/>
        </p:nvSpPr>
        <p:spPr>
          <a:xfrm>
            <a:off x="7949648" y="5887341"/>
            <a:ext cx="4166152" cy="857737"/>
          </a:xfrm>
          <a:prstGeom prst="wedgeRectCallout">
            <a:avLst>
              <a:gd name="adj1" fmla="val -65110"/>
              <a:gd name="adj2" fmla="val 93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Each else must have a matching if (also,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if 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be </a:t>
            </a:r>
            <a:r>
              <a:rPr lang="en-IN" kern="12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 to or more than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 of else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BA32F41-E6B2-4A05-BD44-C8D046B6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11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" grpId="0" animBg="1"/>
      <p:bldP spid="20" grpId="0" animBg="1"/>
      <p:bldP spid="21" grpId="0" animBg="1"/>
      <p:bldP spid="14" grpId="0" animBg="1"/>
      <p:bldP spid="1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/>
              <a:t>If you do not put curly braces, Mr. C will try to put them for you (and maybe in a way that you don’t want him to)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328693" y="2597398"/>
            <a:ext cx="5563247" cy="279239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if((a != 0) &amp;&amp; (b != 0))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if(a * b &gt;= 0)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(“One number is zero”);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182886" y="2582971"/>
            <a:ext cx="5563247" cy="388168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if((a != 0) &amp;&amp; (b != 0)){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if(a * b &gt;= 0){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(“One number is zero”);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353" y="589138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52487" y="5368026"/>
            <a:ext cx="3909774" cy="773318"/>
          </a:xfrm>
          <a:prstGeom prst="wedgeRectCallout">
            <a:avLst>
              <a:gd name="adj1" fmla="val -58765"/>
              <a:gd name="adj2" fmla="val 717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do not put brackets, 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match else to closest if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241184"/>
            <a:ext cx="5352700" cy="487680"/>
          </a:xfrm>
          <a:prstGeom prst="wedgeRectCallout">
            <a:avLst>
              <a:gd name="adj1" fmla="val -60065"/>
              <a:gd name="adj2" fmla="val 85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not care how you did indentation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866B82A8-ECC0-407F-B4C3-BA283A5C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93" y="72821"/>
            <a:ext cx="11600328" cy="1143000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Be Careful with Braces when using if-else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95C12D7-A7CB-4E9F-A845-E64D549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858967-35E0-49F1-80D2-B7EEDF0C640B}"/>
              </a:ext>
            </a:extLst>
          </p:cNvPr>
          <p:cNvSpPr txBox="1"/>
          <p:nvPr/>
        </p:nvSpPr>
        <p:spPr>
          <a:xfrm>
            <a:off x="1182661" y="218705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you write like this….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32F8E21-9442-45A1-926D-684BDAE26E53}"/>
              </a:ext>
            </a:extLst>
          </p:cNvPr>
          <p:cNvSpPr txBox="1"/>
          <p:nvPr/>
        </p:nvSpPr>
        <p:spPr>
          <a:xfrm>
            <a:off x="6774648" y="2150428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Mr. C will treat it like this internally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E9FBC3F-7A05-4E92-ABB9-829ED7FB1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57" y="5283984"/>
            <a:ext cx="1430143" cy="1430143"/>
          </a:xfrm>
          <a:prstGeom prst="rect">
            <a:avLst/>
          </a:prstGeom>
        </p:spPr>
      </p:pic>
      <p:sp>
        <p:nvSpPr>
          <p:cNvPr id="18" name="Rectangular Callout 38">
            <a:extLst>
              <a:ext uri="{FF2B5EF4-FFF2-40B4-BE49-F238E27FC236}">
                <a16:creationId xmlns="" xmlns:a16="http://schemas.microsoft.com/office/drawing/2014/main" id="{0D9B0750-7F2D-4D7F-86E9-9985F17FDC84}"/>
              </a:ext>
            </a:extLst>
          </p:cNvPr>
          <p:cNvSpPr/>
          <p:nvPr/>
        </p:nvSpPr>
        <p:spPr>
          <a:xfrm>
            <a:off x="8458200" y="5636400"/>
            <a:ext cx="2123749" cy="678957"/>
          </a:xfrm>
          <a:prstGeom prst="wedgeRectCallout">
            <a:avLst>
              <a:gd name="adj1" fmla="val 78155"/>
              <a:gd name="adj2" fmla="val 195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But that is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not what I meant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8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3" grpId="0" animBg="1"/>
      <p:bldP spid="14" grpId="0" animBg="1"/>
      <p:bldP spid="4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One Last If-Else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Example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37DED3D-DB82-4FFC-A5F0-287E868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FAC1B4-C006-45E0-868E-4415A656E6B1}"/>
              </a:ext>
            </a:extLst>
          </p:cNvPr>
          <p:cNvSpPr txBox="1"/>
          <p:nvPr/>
        </p:nvSpPr>
        <p:spPr>
          <a:xfrm>
            <a:off x="533400" y="2445492"/>
            <a:ext cx="8686800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#include&lt;stdio.h&gt;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int main() { </a:t>
            </a:r>
          </a:p>
          <a:p>
            <a:r>
              <a:rPr lang="en-GB" sz="2400" dirty="0">
                <a:solidFill>
                  <a:schemeClr val="tx1"/>
                </a:solidFill>
              </a:rPr>
              <a:t>	int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= 5, j = 6, k = 7; </a:t>
            </a:r>
          </a:p>
          <a:p>
            <a:r>
              <a:rPr lang="en-GB" sz="2400" dirty="0">
                <a:solidFill>
                  <a:schemeClr val="tx1"/>
                </a:solidFill>
              </a:rPr>
              <a:t>	if(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&gt; j == k)</a:t>
            </a:r>
          </a:p>
          <a:p>
            <a:r>
              <a:rPr lang="en-GB" sz="2400" dirty="0">
                <a:solidFill>
                  <a:schemeClr val="tx1"/>
                </a:solidFill>
              </a:rPr>
              <a:t>		 printf("%d %d %d",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++, ++j, --k);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	 else </a:t>
            </a:r>
          </a:p>
          <a:p>
            <a:r>
              <a:rPr lang="en-GB" sz="2400" dirty="0">
                <a:solidFill>
                  <a:schemeClr val="tx1"/>
                </a:solidFill>
              </a:rPr>
              <a:t>		printf("%d %d %d",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, j, k);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	 return 0;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}</a:t>
            </a:r>
            <a:endParaRPr lang="en-GB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76887C8-9C49-4B95-A4B3-15041507151B}"/>
              </a:ext>
            </a:extLst>
          </p:cNvPr>
          <p:cNvGrpSpPr/>
          <p:nvPr/>
        </p:nvGrpSpPr>
        <p:grpSpPr>
          <a:xfrm>
            <a:off x="7743669" y="1313005"/>
            <a:ext cx="1858617" cy="904461"/>
            <a:chOff x="3286682" y="2292350"/>
            <a:chExt cx="1858617" cy="904461"/>
          </a:xfrm>
        </p:grpSpPr>
        <p:sp>
          <p:nvSpPr>
            <p:cNvPr id="12" name="Rounded Rectangle 9">
              <a:extLst>
                <a:ext uri="{FF2B5EF4-FFF2-40B4-BE49-F238E27FC236}">
                  <a16:creationId xmlns="" xmlns:a16="http://schemas.microsoft.com/office/drawing/2014/main" id="{EE438553-BD84-430F-91BB-EA4778E763B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CE2473D-3690-4A42-936E-DF31B4A8703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A810E1FA-E903-4150-A04D-905316FCB10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5" name="Rectangular Callout 12">
            <a:extLst>
              <a:ext uri="{FF2B5EF4-FFF2-40B4-BE49-F238E27FC236}">
                <a16:creationId xmlns="" xmlns:a16="http://schemas.microsoft.com/office/drawing/2014/main" id="{D4346A6A-7FFC-4148-9965-B3CDBC07C065}"/>
              </a:ext>
            </a:extLst>
          </p:cNvPr>
          <p:cNvSpPr/>
          <p:nvPr/>
        </p:nvSpPr>
        <p:spPr>
          <a:xfrm>
            <a:off x="10054517" y="1338397"/>
            <a:ext cx="1499152" cy="857737"/>
          </a:xfrm>
          <a:prstGeom prst="wedgeRectCallout">
            <a:avLst>
              <a:gd name="adj1" fmla="val -87608"/>
              <a:gd name="adj2" fmla="val 587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5 6 7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12">
            <a:extLst>
              <a:ext uri="{FF2B5EF4-FFF2-40B4-BE49-F238E27FC236}">
                <a16:creationId xmlns="" xmlns:a16="http://schemas.microsoft.com/office/drawing/2014/main" id="{EEE99AD6-141E-40B2-8911-CFCA6AA19EDB}"/>
              </a:ext>
            </a:extLst>
          </p:cNvPr>
          <p:cNvSpPr/>
          <p:nvPr/>
        </p:nvSpPr>
        <p:spPr>
          <a:xfrm>
            <a:off x="9906000" y="2819400"/>
            <a:ext cx="1828800" cy="2895600"/>
          </a:xfrm>
          <a:prstGeom prst="wedgeRectCallout">
            <a:avLst>
              <a:gd name="adj1" fmla="val -85943"/>
              <a:gd name="adj2" fmla="val -7851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Reason: Left-to-right associativity of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relational operators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baseline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 &gt; 6) == 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== 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baseline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58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Clarification: conditional operator associativity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Associativity goes from right to left</a:t>
            </a:r>
          </a:p>
          <a:p>
            <a:r>
              <a:rPr lang="en-US" dirty="0" smtClean="0"/>
              <a:t>Applies only when there is more than one conditional operator to evaluate in an expression</a:t>
            </a:r>
          </a:p>
          <a:p>
            <a:pPr lvl="1"/>
            <a:r>
              <a:rPr lang="en-US" dirty="0" smtClean="0"/>
              <a:t>Does not affect the order of evaluation of expressions within the conditional operator (I think I said otherwise in the last class; that was not correct)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4600" y="54218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answer </a:t>
            </a:r>
            <a:r>
              <a:rPr lang="en-GB" dirty="0" smtClean="0"/>
              <a:t>= a &gt; b ?  a &gt; c ? a: c  :  b &gt; c ? b: c  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816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294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6576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441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Reminder: Use Indentation..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37D34CA-D70F-4B89-A325-E26BF4DC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690"/>
            <a:ext cx="10363200" cy="51055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This is a main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This is a dependent statement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Main statements are statements in the main control flow of your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Dependent statements branch off from the main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Indent them, for easier understanding of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Matters more in some languages, like Python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Garamond" panose="02020404030301010803" pitchFamily="18" charset="0"/>
              </a:rPr>
              <a:t>U</a:t>
            </a:r>
            <a:r>
              <a:rPr lang="en-GB" dirty="0" smtClean="0">
                <a:latin typeface="Garamond" panose="02020404030301010803" pitchFamily="18" charset="0"/>
              </a:rPr>
              <a:t>se </a:t>
            </a:r>
            <a:r>
              <a:rPr lang="en-GB" dirty="0">
                <a:latin typeface="Garamond" panose="02020404030301010803" pitchFamily="18" charset="0"/>
              </a:rPr>
              <a:t>4 spaces instead of tab to indent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37DED3D-DB82-4FFC-A5F0-287E868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825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if(n == 1)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(“Monday”);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2)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(“Tuesday”);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3)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(“Wednesday”);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4)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(“Thursday”);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5)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(“Friday”);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6)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(“Saturday”);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7)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(“Sunday”);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034145"/>
            <a:ext cx="5563247" cy="4749981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switch(n){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1: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(“Monday”);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2: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(“Tuesday”);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3: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(“Wednesday”);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4: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(“Thursday”);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5: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(“Friday”);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6: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(“Saturday”);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case 7: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(“Sunday”);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1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if(n == 1)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(“Monday”);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 if(n == 2)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(“Tuesday”);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 if(n == 3)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(“Wednesday”);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 if(n == 4)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(“Thursday”);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 if(n == 5)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(“Friday”);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 if(n == 6)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(“Saturday”);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else if(n == 7)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(“Sunday”);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7" y="4770838"/>
            <a:ext cx="2087161" cy="2087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59" y="4770336"/>
            <a:ext cx="2087664" cy="208766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232443" y="5833598"/>
            <a:ext cx="1679230" cy="904461"/>
          </a:xfrm>
          <a:prstGeom prst="wedgeRectCallout">
            <a:avLst>
              <a:gd name="adj1" fmla="val 78581"/>
              <a:gd name="adj2" fmla="val -18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switch statement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455350" y="5616083"/>
            <a:ext cx="2365237" cy="1121976"/>
          </a:xfrm>
          <a:prstGeom prst="wedgeRectCallout">
            <a:avLst>
              <a:gd name="adj1" fmla="val 74574"/>
              <a:gd name="adj2" fmla="val 10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whole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block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one valid statement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60" y="4769136"/>
            <a:ext cx="2090064" cy="209006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59230" y="6062896"/>
            <a:ext cx="3184264" cy="795103"/>
          </a:xfrm>
          <a:prstGeom prst="wedgeRectCallout">
            <a:avLst>
              <a:gd name="adj1" fmla="val -77712"/>
              <a:gd name="adj2" fmla="val -440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Sometimes not indenting looks neater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859230" y="4250678"/>
            <a:ext cx="3184264" cy="795103"/>
          </a:xfrm>
          <a:prstGeom prst="wedgeRectCallout">
            <a:avLst>
              <a:gd name="adj1" fmla="val -74279"/>
              <a:gd name="adj2" fmla="val 1084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like if-else block is a single statement!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859230" y="5147838"/>
            <a:ext cx="3184264" cy="795103"/>
          </a:xfrm>
          <a:prstGeom prst="wedgeRectCallout">
            <a:avLst>
              <a:gd name="adj1" fmla="val -77088"/>
              <a:gd name="adj2" fmla="val 54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Still too much code – any shortcuts?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896872" y="5042638"/>
            <a:ext cx="3305948" cy="723910"/>
          </a:xfrm>
          <a:prstGeom prst="wedgeRectCallout">
            <a:avLst>
              <a:gd name="adj1" fmla="val 47314"/>
              <a:gd name="adj2" fmla="val 750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can use switch inside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if,else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52011CDD-FAB6-4A10-B384-925B508F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Print the name of the day of the week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7DE8944-9167-4027-ACB5-2990ED3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47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16" grpId="0" animBg="1"/>
      <p:bldP spid="17" grpId="0" animBg="1"/>
      <p:bldP spid="10" grpId="0" animBg="1"/>
      <p:bldP spid="20" grpId="0" animBg="1"/>
      <p:bldP spid="1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52359" y="1698032"/>
            <a:ext cx="597448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switch(integer expression){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case label-1: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case label-2: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case label-N: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default: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53353" y="853596"/>
            <a:ext cx="4765908" cy="844436"/>
          </a:xfrm>
          <a:prstGeom prst="wedgeRectCallout">
            <a:avLst>
              <a:gd name="adj1" fmla="val 98653"/>
              <a:gd name="adj2" fmla="val 88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be an integer expression,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a, b+2, c*3 where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a,b,c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03040" y="822608"/>
            <a:ext cx="2947047" cy="875423"/>
          </a:xfrm>
          <a:prstGeom prst="wedgeRectCallout">
            <a:avLst>
              <a:gd name="adj1" fmla="val 61409"/>
              <a:gd name="adj2" fmla="val 73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Double, float expressions banned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333866" y="814765"/>
            <a:ext cx="3858133" cy="883266"/>
          </a:xfrm>
          <a:prstGeom prst="wedgeRectCallout">
            <a:avLst>
              <a:gd name="adj1" fmla="val -223"/>
              <a:gd name="adj2" fmla="val 731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relational expressions, Mr C will warn but 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74" y="4801737"/>
            <a:ext cx="2092982" cy="20929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887172" y="5909922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6864618" y="5848228"/>
            <a:ext cx="3383205" cy="583962"/>
          </a:xfrm>
          <a:prstGeom prst="wedgeRectCallout">
            <a:avLst>
              <a:gd name="adj1" fmla="val -66813"/>
              <a:gd name="adj2" fmla="val 97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Careful about brackets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210427" y="179484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25302" y="5826835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2159495" y="1816274"/>
            <a:ext cx="3455355" cy="859726"/>
          </a:xfrm>
          <a:prstGeom prst="wedgeRectCallout">
            <a:avLst>
              <a:gd name="adj1" fmla="val 104446"/>
              <a:gd name="adj2" fmla="val 44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Labels must be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690794" y="5151932"/>
            <a:ext cx="3328467" cy="852626"/>
          </a:xfrm>
          <a:prstGeom prst="wedgeRectCallout">
            <a:avLst>
              <a:gd name="adj1" fmla="val 44051"/>
              <a:gd name="adj2" fmla="val 69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Relational expressions generate value 0 or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32800" y="3572278"/>
            <a:ext cx="1926695" cy="1513300"/>
          </a:xfrm>
          <a:prstGeom prst="wedgeRectCallout">
            <a:avLst>
              <a:gd name="adj1" fmla="val 81843"/>
              <a:gd name="adj2" fmla="val 61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I’ll give a warning but interpret 0, 1 as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3353" y="1825388"/>
            <a:ext cx="1761069" cy="829185"/>
          </a:xfrm>
          <a:prstGeom prst="wedgeRectCallout">
            <a:avLst>
              <a:gd name="adj1" fmla="val 76296"/>
              <a:gd name="adj2" fmla="val 2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case a+2: wrong label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2697938" y="3811955"/>
            <a:ext cx="3457986" cy="1236548"/>
          </a:xfrm>
          <a:prstGeom prst="wedgeRectCallout">
            <a:avLst>
              <a:gd name="adj1" fmla="val 141609"/>
              <a:gd name="adj2" fmla="val -1141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put any number of statements here, math formulae,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if-else, another switch (nested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2594" y="2778748"/>
            <a:ext cx="1928334" cy="690782"/>
          </a:xfrm>
          <a:prstGeom prst="wedgeRectCallout">
            <a:avLst>
              <a:gd name="adj1" fmla="val 83157"/>
              <a:gd name="adj2" fmla="val -75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Labels must not repeat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178550" y="6140209"/>
            <a:ext cx="1016467" cy="652355"/>
          </a:xfrm>
          <a:prstGeom prst="wedgeRectCallout">
            <a:avLst>
              <a:gd name="adj1" fmla="val -137812"/>
              <a:gd name="adj2" fmla="val -767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079533" y="5105654"/>
            <a:ext cx="1016467" cy="652355"/>
          </a:xfrm>
          <a:prstGeom prst="wedgeRectCallout">
            <a:avLst>
              <a:gd name="adj1" fmla="val 100645"/>
              <a:gd name="adj2" fmla="val 200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8519113" y="3787900"/>
            <a:ext cx="1016467" cy="652355"/>
          </a:xfrm>
          <a:prstGeom prst="wedgeRectCallout">
            <a:avLst>
              <a:gd name="adj1" fmla="val 94906"/>
              <a:gd name="adj2" fmla="val 71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2821119A-354C-4889-97EC-6F5D07A3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183511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Structure of Switch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ECD65D5-7951-4598-B1F2-41389C1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" name="Rectangular Callout 27">
            <a:extLst>
              <a:ext uri="{FF2B5EF4-FFF2-40B4-BE49-F238E27FC236}">
                <a16:creationId xmlns="" xmlns:a16="http://schemas.microsoft.com/office/drawing/2014/main" id="{BDA23541-1EAE-46D3-9437-EF56A8DD1D8C}"/>
              </a:ext>
            </a:extLst>
          </p:cNvPr>
          <p:cNvSpPr/>
          <p:nvPr/>
        </p:nvSpPr>
        <p:spPr>
          <a:xfrm>
            <a:off x="2888145" y="2781262"/>
            <a:ext cx="2726705" cy="925431"/>
          </a:xfrm>
          <a:prstGeom prst="wedgeRectCallout">
            <a:avLst>
              <a:gd name="adj1" fmla="val -88962"/>
              <a:gd name="adj2" fmla="val 45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Labels can be in any order (not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necessarily increasing/decreasing)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6">
            <a:extLst>
              <a:ext uri="{FF2B5EF4-FFF2-40B4-BE49-F238E27FC236}">
                <a16:creationId xmlns="" xmlns:a16="http://schemas.microsoft.com/office/drawing/2014/main" id="{F8BA4867-D91C-4DE2-813A-A401B9D17BB3}"/>
              </a:ext>
            </a:extLst>
          </p:cNvPr>
          <p:cNvSpPr/>
          <p:nvPr/>
        </p:nvSpPr>
        <p:spPr>
          <a:xfrm>
            <a:off x="7239000" y="167688"/>
            <a:ext cx="2947047" cy="441610"/>
          </a:xfrm>
          <a:prstGeom prst="wedgeRectCallout">
            <a:avLst>
              <a:gd name="adj1" fmla="val -45154"/>
              <a:gd name="adj2" fmla="val 1274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Unless typecast to </a:t>
            </a:r>
            <a:r>
              <a:rPr kumimoji="0" lang="en-I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7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22" grpId="0" animBg="1"/>
      <p:bldP spid="27" grpId="0" animBg="1"/>
      <p:bldP spid="30" grpId="0" animBg="1"/>
      <p:bldP spid="28" grpId="0" animBg="1"/>
      <p:bldP spid="13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599005" cy="5300823"/>
          </a:xfrm>
        </p:spPr>
        <p:txBody>
          <a:bodyPr/>
          <a:lstStyle/>
          <a:p>
            <a:r>
              <a:rPr lang="en-IN" dirty="0"/>
              <a:t>First, value v of the integer expression calculated</a:t>
            </a:r>
          </a:p>
          <a:p>
            <a:r>
              <a:rPr lang="en-IN" dirty="0"/>
              <a:t>v is compared to all labels see if it is equal to any one</a:t>
            </a:r>
          </a:p>
          <a:p>
            <a:r>
              <a:rPr lang="en-IN" dirty="0"/>
              <a:t>If label matches, execute statements next to it till break is encountered</a:t>
            </a:r>
          </a:p>
          <a:p>
            <a:r>
              <a:rPr lang="en-IN" dirty="0"/>
              <a:t>In case no label matches execute statements next to </a:t>
            </a:r>
            <a:r>
              <a:rPr lang="en-IN" dirty="0">
                <a:solidFill>
                  <a:srgbClr val="0000FF"/>
                </a:solidFill>
              </a:rPr>
              <a:t>default</a:t>
            </a:r>
            <a:r>
              <a:rPr lang="en-US" dirty="0"/>
              <a:t> (if no default, do nothing)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852359" y="1111624"/>
            <a:ext cx="597448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switch(integer expression){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case label-1: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case label-2: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case label-N: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default: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150805" y="5725851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6251178" y="4481581"/>
            <a:ext cx="4173505" cy="1115348"/>
          </a:xfrm>
          <a:prstGeom prst="wedgeRectCallout">
            <a:avLst>
              <a:gd name="adj1" fmla="val 49177"/>
              <a:gd name="adj2" fmla="val 834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Switch-case is a shortcut that only checks for equality and that too only with integers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1876047" y="5603086"/>
            <a:ext cx="2752438" cy="1149989"/>
          </a:xfrm>
          <a:prstGeom prst="wedgeRectCallout">
            <a:avLst>
              <a:gd name="adj1" fmla="val -75351"/>
              <a:gd name="adj2" fmla="val -22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there some way to check if v is less than the labels?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78" y="2708091"/>
            <a:ext cx="2055725" cy="2055725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1312772" y="1278008"/>
            <a:ext cx="4174434" cy="1491543"/>
          </a:xfrm>
          <a:prstGeom prst="wedgeRectCallout">
            <a:avLst>
              <a:gd name="adj1" fmla="val -56065"/>
              <a:gd name="adj2" fmla="val 764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want to check for inequality or work with float etc, we can always write if-else statements ourselves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8425108" y="5722256"/>
            <a:ext cx="1347330" cy="663117"/>
          </a:xfrm>
          <a:prstGeom prst="wedgeRectCallout">
            <a:avLst>
              <a:gd name="adj1" fmla="val 91225"/>
              <a:gd name="adj2" fmla="val 624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Exactly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2C15AD81-16D5-454A-B2AF-36236306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Working of Switch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71D0E5A-B15B-44EA-AD00-EF81EF68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183" y="4775819"/>
            <a:ext cx="2056263" cy="2056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97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4" grpId="0" animBg="1"/>
      <p:bldP spid="33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13410</TotalTime>
  <Words>1628</Words>
  <Application>Microsoft Office PowerPoint</Application>
  <PresentationFormat>Custom</PresentationFormat>
  <Paragraphs>306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Office Theme</vt:lpstr>
      <vt:lpstr>1_Office Theme</vt:lpstr>
      <vt:lpstr>Metropolitan</vt:lpstr>
      <vt:lpstr>1_Metropolitan</vt:lpstr>
      <vt:lpstr>3_Office Theme</vt:lpstr>
      <vt:lpstr>ESC101: Fundamentals of Computing</vt:lpstr>
      <vt:lpstr>Recap: Various ways of using if and else</vt:lpstr>
      <vt:lpstr>Be Careful with Braces when using if-else</vt:lpstr>
      <vt:lpstr>One Last If-Else Example</vt:lpstr>
      <vt:lpstr>Clarification: conditional operator associativity</vt:lpstr>
      <vt:lpstr>Reminder: Use Indentation..</vt:lpstr>
      <vt:lpstr>Print the name of the day of the week</vt:lpstr>
      <vt:lpstr>Structure of Switch Statement</vt:lpstr>
      <vt:lpstr>The Working of Switch Statement</vt:lpstr>
      <vt:lpstr>The Default Case</vt:lpstr>
      <vt:lpstr>The Break Statement</vt:lpstr>
      <vt:lpstr>switch: Some More Examples</vt:lpstr>
      <vt:lpstr>switch: Some More Examples</vt:lpstr>
      <vt:lpstr>switch: Some More Examples</vt:lpstr>
      <vt:lpstr>switch vs if-else</vt:lpstr>
      <vt:lpstr>A Small Quiz</vt:lpstr>
      <vt:lpstr>Short-circuit evaluation of Logical Operators</vt:lpstr>
      <vt:lpstr>A Large 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Nisheeth Srivastava</dc:creator>
  <cp:lastModifiedBy>nisheeth</cp:lastModifiedBy>
  <cp:revision>973</cp:revision>
  <dcterms:modified xsi:type="dcterms:W3CDTF">2020-01-22T05:41:13Z</dcterms:modified>
</cp:coreProperties>
</file>