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3440" y="388044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740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344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31680" y="1111680"/>
            <a:ext cx="6643440" cy="5300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31680" y="1111680"/>
            <a:ext cx="6643440" cy="5300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53440" y="36360"/>
            <a:ext cx="11599920" cy="498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344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9740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53440" y="388044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53440" y="388044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9740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5344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31680" y="1111680"/>
            <a:ext cx="6643440" cy="53006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31680" y="1111680"/>
            <a:ext cx="6643440" cy="5300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53440" y="36360"/>
            <a:ext cx="11599920" cy="498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5344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9740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53440" y="388044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53440" y="388044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9740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25344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731680" y="1111680"/>
            <a:ext cx="6643440" cy="53006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731680" y="1111680"/>
            <a:ext cx="6643440" cy="5300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53440" y="36360"/>
            <a:ext cx="11599920" cy="498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344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53006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7400" y="388044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344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7400" y="1111680"/>
            <a:ext cx="566064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53440" y="3880440"/>
            <a:ext cx="11599920" cy="2528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07/02/20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B06586-A594-456A-97AC-D35CB072B4E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07/02/20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7211E9-479D-45F4-AA34-5BD626D879EC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896480" y="5442120"/>
            <a:ext cx="1294920" cy="1415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537920" y="6427080"/>
            <a:ext cx="174780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ESC101: Fundamentals of Computing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8" descr=""/>
          <p:cNvPicPr/>
          <p:nvPr/>
        </p:nvPicPr>
        <p:blipFill>
          <a:blip r:embed="rId2"/>
          <a:stretch/>
        </p:blipFill>
        <p:spPr>
          <a:xfrm>
            <a:off x="10708920" y="5073120"/>
            <a:ext cx="1406160" cy="140616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0641240" y="5073120"/>
            <a:ext cx="1541520" cy="173664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253440" y="36360"/>
            <a:ext cx="11599920" cy="1074960"/>
          </a:xfrm>
          <a:prstGeom prst="rect">
            <a:avLst/>
          </a:prstGeom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</a:t>
            </a: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 </a:t>
            </a: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Master </a:t>
            </a: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title </a:t>
            </a: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53440" y="1111680"/>
            <a:ext cx="11599920" cy="5300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i="1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i="1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548640" indent="-5482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i="1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822960" indent="-82260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1097280" indent="-10969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32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07/02/20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ftr"/>
          </p:nvPr>
        </p:nvSpPr>
        <p:spPr>
          <a:xfrm>
            <a:off x="253440" y="6412320"/>
            <a:ext cx="8673840" cy="3704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sldNum"/>
          </p:nvPr>
        </p:nvSpPr>
        <p:spPr>
          <a:xfrm>
            <a:off x="9266040" y="42120"/>
            <a:ext cx="2925720" cy="1068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9557CF2-CA25-4A5C-967B-70D6C7B5DE79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50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71280" y="3948120"/>
            <a:ext cx="10362960" cy="182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Gill Sans"/>
              </a:rPr>
              <a:t>ESC101: Fundamentals of Computing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6440" y="1765080"/>
            <a:ext cx="11734560" cy="22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Gill Sans"/>
              </a:rPr>
              <a:t>Programs with Loops: The </a:t>
            </a:r>
            <a:r>
              <a:rPr b="0" lang="en-IN" sz="5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Gill Sans"/>
              </a:rPr>
              <a:t>for</a:t>
            </a:r>
            <a:r>
              <a:rPr b="0" lang="en-IN" sz="5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Gill Sans"/>
              </a:rPr>
              <a:t> Loop)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69120" y="5181480"/>
            <a:ext cx="28692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Verdana"/>
              </a:rPr>
              <a:t>  </a:t>
            </a: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Verdana"/>
              </a:rPr>
              <a:t>Nisheeth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use of bitwise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53440" y="1111680"/>
            <a:ext cx="11938320" cy="545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use “masks” to extract certain bits of a 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Suppose I want to look at the last 6 bits of a number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mask with only last bits set to 1 and take &amp; with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021E26-17D8-4376-BC6A-A3C624E191FD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8328960" y="2877120"/>
            <a:ext cx="3524400" cy="264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427;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p = 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q = p &lt;&lt; 6;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 = q – 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r = a &amp; m;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printf("%d", r); // 43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348120" y="3161520"/>
            <a:ext cx="7796880" cy="191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= 0000 0000  0000 0000  0000 0001  1010 1011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= 0000 0000  0000 0000  0000 0000  0000 0001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 = 0000 0000  0000 0000  0000 0000  0100 0000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0000 0000  0000 0000  0000 0000  0011 1111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=  0000 0000  0000 0000  0000 0000  0010 1011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0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09480" y="244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Precedence Table with Bitwise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BDEA37D-9737-4581-BDF1-59562B9B81C0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2221200" y="864360"/>
          <a:ext cx="7412400" cy="3848760"/>
        </p:xfrm>
        <a:graphic>
          <a:graphicData uri="http://schemas.openxmlformats.org/drawingml/2006/table">
            <a:tbl>
              <a:tblPr/>
              <a:tblGrid>
                <a:gridCol w="1769760"/>
                <a:gridCol w="4162320"/>
                <a:gridCol w="1480320"/>
              </a:tblGrid>
              <a:tr h="36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Associativity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64a2"/>
                    </a:solidFill>
                  </a:tcPr>
                </a:tc>
              </a:tr>
              <a:tr h="638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unary + -, ++, --, type, sizeof, </a:t>
                      </a:r>
                      <a:r>
                        <a:rPr b="0" lang="en-IN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~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Unary plus/minus, increment/decrement, typecast, sizeof, bitwise complement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Right to left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  <a:tr h="41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* / 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Arithmetic: Multiply, divide, remainder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  <a:tr h="41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 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Arithmetic: Add, subtract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  <a:tr h="41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&lt;&lt;  &gt;&gt;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Bitwise left-shift, bitwise right shift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  <a:tr h="41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  &gt;  &gt;=  &lt;=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Relational operators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  <a:tr h="41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==    !=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Relational operators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  <a:tr h="36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Bitwise AND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  <a:tr h="415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^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Bitwise XOR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</a:tbl>
          </a:graphicData>
        </a:graphic>
      </p:graphicFrame>
      <p:sp>
        <p:nvSpPr>
          <p:cNvPr id="164" name="CustomShape 4"/>
          <p:cNvSpPr/>
          <p:nvPr/>
        </p:nvSpPr>
        <p:spPr>
          <a:xfrm>
            <a:off x="1162440" y="1111680"/>
            <a:ext cx="609120" cy="52858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1132560" y="6452640"/>
            <a:ext cx="62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1167120" y="742320"/>
            <a:ext cx="6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 rot="16200000">
            <a:off x="317880" y="3192480"/>
            <a:ext cx="126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Precedence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8" name="Table 8"/>
          <p:cNvGraphicFramePr/>
          <p:nvPr/>
        </p:nvGraphicFramePr>
        <p:xfrm>
          <a:off x="2209680" y="5074920"/>
          <a:ext cx="7412400" cy="612720"/>
        </p:xfrm>
        <a:graphic>
          <a:graphicData uri="http://schemas.openxmlformats.org/drawingml/2006/table">
            <a:tbl>
              <a:tblPr/>
              <a:tblGrid>
                <a:gridCol w="1769760"/>
                <a:gridCol w="4173480"/>
                <a:gridCol w="1469160"/>
              </a:tblGrid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&amp;&amp;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Logical AND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||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Logical 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: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Conditional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Right to left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=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Assignment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Right to left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9"/>
          <p:cNvGraphicFramePr/>
          <p:nvPr/>
        </p:nvGraphicFramePr>
        <p:xfrm>
          <a:off x="2215440" y="4709160"/>
          <a:ext cx="7412400" cy="364320"/>
        </p:xfrm>
        <a:graphic>
          <a:graphicData uri="http://schemas.openxmlformats.org/drawingml/2006/table">
            <a:tbl>
              <a:tblPr/>
              <a:tblGrid>
                <a:gridCol w="1769760"/>
                <a:gridCol w="4167720"/>
                <a:gridCol w="1474920"/>
              </a:tblGrid>
              <a:tr h="36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|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Bitwise 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e 10"/>
          <p:cNvGraphicFramePr/>
          <p:nvPr/>
        </p:nvGraphicFramePr>
        <p:xfrm>
          <a:off x="2215440" y="5806440"/>
          <a:ext cx="7412400" cy="404280"/>
        </p:xfrm>
        <a:graphic>
          <a:graphicData uri="http://schemas.openxmlformats.org/drawingml/2006/table">
            <a:tbl>
              <a:tblPr/>
              <a:tblGrid>
                <a:gridCol w="1769760"/>
                <a:gridCol w="4167720"/>
                <a:gridCol w="1474920"/>
              </a:tblGrid>
              <a:tr h="40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? :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Conditional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Right to left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a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Table 11"/>
          <p:cNvGraphicFramePr/>
          <p:nvPr/>
        </p:nvGraphicFramePr>
        <p:xfrm>
          <a:off x="2221200" y="5440680"/>
          <a:ext cx="7412400" cy="364320"/>
        </p:xfrm>
        <a:graphic>
          <a:graphicData uri="http://schemas.openxmlformats.org/drawingml/2006/table">
            <a:tbl>
              <a:tblPr/>
              <a:tblGrid>
                <a:gridCol w="1769760"/>
                <a:gridCol w="4162320"/>
                <a:gridCol w="1480320"/>
              </a:tblGrid>
              <a:tr h="36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||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Logical 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Left to 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2"/>
          <p:cNvGraphicFramePr/>
          <p:nvPr/>
        </p:nvGraphicFramePr>
        <p:xfrm>
          <a:off x="2209680" y="6172200"/>
          <a:ext cx="7412400" cy="364320"/>
        </p:xfrm>
        <a:graphic>
          <a:graphicData uri="http://schemas.openxmlformats.org/drawingml/2006/table">
            <a:tbl>
              <a:tblPr/>
              <a:tblGrid>
                <a:gridCol w="1769760"/>
                <a:gridCol w="4173480"/>
                <a:gridCol w="1469160"/>
              </a:tblGrid>
              <a:tr h="36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=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Assignment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Right to left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2d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527560" y="2140920"/>
            <a:ext cx="7344720" cy="191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4117a9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Programs with 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3907ACE-67EB-470E-AD6C-1D3B488EC900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Printing the multiplication table of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7290FA-040C-444C-BAE5-E75CAD9645C1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335640" y="1111680"/>
            <a:ext cx="5562720" cy="5568120"/>
          </a:xfrm>
          <a:prstGeom prst="roundRect">
            <a:avLst>
              <a:gd name="adj" fmla="val 8843"/>
            </a:avLst>
          </a:pr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1 = 2\n”);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2 = 4\n”);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3 = 6\n”);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4 = 8\n”);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5 = 10\n”);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6 = 12\n”);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7 = 14\n”);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8 = 16\n”);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9 = 18\n”);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printf(“2 x 10 = 20\n”);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57400" y="1468800"/>
            <a:ext cx="5562720" cy="5211000"/>
          </a:xfrm>
          <a:prstGeom prst="roundRect">
            <a:avLst>
              <a:gd name="adj" fmla="val 0"/>
            </a:avLst>
          </a:prstGeom>
          <a:solidFill>
            <a:srgbClr val="333333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1 =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2 =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3 =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4 = 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5 = 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6 = 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7 = 14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8 = 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9 = 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10 = 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9" descr=""/>
          <p:cNvPicPr/>
          <p:nvPr/>
        </p:nvPicPr>
        <p:blipFill>
          <a:blip r:embed="rId1"/>
          <a:stretch/>
        </p:blipFill>
        <p:spPr>
          <a:xfrm>
            <a:off x="253440" y="965160"/>
            <a:ext cx="5566680" cy="503280"/>
          </a:xfrm>
          <a:prstGeom prst="rect">
            <a:avLst/>
          </a:prstGeom>
          <a:ln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6343200" y="1111680"/>
            <a:ext cx="5562720" cy="556812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2, b = 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b++;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b++;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b++;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b++;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Picture 24" descr=""/>
          <p:cNvPicPr/>
          <p:nvPr/>
        </p:nvPicPr>
        <p:blipFill>
          <a:blip r:embed="rId2"/>
          <a:stretch/>
        </p:blipFill>
        <p:spPr>
          <a:xfrm>
            <a:off x="-65520" y="4748040"/>
            <a:ext cx="2069280" cy="206928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808200" y="3471480"/>
            <a:ext cx="5562720" cy="1205280"/>
          </a:xfrm>
          <a:prstGeom prst="wedgeRectCallout">
            <a:avLst>
              <a:gd name="adj1" fmla="val -43012"/>
              <a:gd name="adj2" fmla="val 136702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new program now has </a:t>
            </a:r>
            <a:r>
              <a:rPr b="0" lang="en-IN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exact same statements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repeated multiple times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 b++;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30760" y="96516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8"/>
          <p:cNvSpPr/>
          <p:nvPr/>
        </p:nvSpPr>
        <p:spPr>
          <a:xfrm>
            <a:off x="504720" y="117360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9"/>
          <p:cNvSpPr/>
          <p:nvPr/>
        </p:nvSpPr>
        <p:spPr>
          <a:xfrm>
            <a:off x="1297080" y="117360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0"/>
          <p:cNvSpPr/>
          <p:nvPr/>
        </p:nvSpPr>
        <p:spPr>
          <a:xfrm>
            <a:off x="627480" y="2284200"/>
            <a:ext cx="5566680" cy="853200"/>
          </a:xfrm>
          <a:prstGeom prst="wedgeRectCallout">
            <a:avLst>
              <a:gd name="adj1" fmla="val -40874"/>
              <a:gd name="adj2" fmla="val -125615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don’t have to repeat them multiple times if you put them in a “loop”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Printing the multiplication table of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59A9A4-4FCE-4441-8568-86EE26D38E60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57400" y="1468800"/>
            <a:ext cx="5562720" cy="5211000"/>
          </a:xfrm>
          <a:prstGeom prst="roundRect">
            <a:avLst>
              <a:gd name="adj" fmla="val 0"/>
            </a:avLst>
          </a:prstGeom>
          <a:solidFill>
            <a:srgbClr val="333333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1 =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2 = 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3 =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4 = 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5 = 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6 = 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7 = 14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8 = 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9 = 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 x 10 = 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6" descr=""/>
          <p:cNvPicPr/>
          <p:nvPr/>
        </p:nvPicPr>
        <p:blipFill>
          <a:blip r:embed="rId1"/>
          <a:stretch/>
        </p:blipFill>
        <p:spPr>
          <a:xfrm>
            <a:off x="253440" y="965160"/>
            <a:ext cx="5566680" cy="50328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6007680" y="1111680"/>
            <a:ext cx="5992920" cy="218952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2, b;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for(b = 1; b &lt;= 10; b++){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922400" y="164628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6"/>
          <p:cNvSpPr/>
          <p:nvPr/>
        </p:nvSpPr>
        <p:spPr>
          <a:xfrm>
            <a:off x="2196360" y="185436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2988720" y="185436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1877040" y="2874240"/>
            <a:ext cx="4135320" cy="1318680"/>
          </a:xfrm>
          <a:prstGeom prst="wedgeRectCallout">
            <a:avLst>
              <a:gd name="adj1" fmla="val -41590"/>
              <a:gd name="adj2" fmla="val -81273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this out on Prutor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Exer: table of 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Exer: table of 2 from 10 to 20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6007680" y="3466800"/>
            <a:ext cx="5992920" cy="72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1080" algn="ctr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1" lang="en-IN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does this code mean?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10"/>
          <p:cNvSpPr txBox="1"/>
          <p:nvPr/>
        </p:nvSpPr>
        <p:spPr>
          <a:xfrm>
            <a:off x="6007680" y="3925800"/>
            <a:ext cx="6089040" cy="2754000"/>
          </a:xfrm>
          <a:prstGeom prst="rect">
            <a:avLst/>
          </a:prstGeom>
          <a:noFill/>
          <a:ln w="28440">
            <a:solidFill>
              <a:srgbClr val="60b1f2"/>
            </a:solidFill>
            <a:round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262626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Let a = 2, b be integer variables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262626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First set b = 1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514440" indent="-514080">
              <a:lnSpc>
                <a:spcPct val="100000"/>
              </a:lnSpc>
              <a:buClr>
                <a:srgbClr val="262626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Then check if b &lt;= 10 or not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70400" indent="-514080">
              <a:lnSpc>
                <a:spcPct val="100000"/>
              </a:lnSpc>
              <a:buClr>
                <a:srgbClr val="262626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true, execute printf, execute b++ (or ++b or b=b+1), go to step 3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70400" indent="-514080">
              <a:lnSpc>
                <a:spcPct val="100000"/>
              </a:lnSpc>
              <a:buClr>
                <a:srgbClr val="262626"/>
              </a:buClr>
              <a:buFont typeface="Calibri Light"/>
              <a:buAutoNum type="arabicPeriod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false (i.e. b &gt; 10), stop looping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9004320" y="869040"/>
            <a:ext cx="2996280" cy="725040"/>
          </a:xfrm>
          <a:prstGeom prst="wedgeRectCallout">
            <a:avLst>
              <a:gd name="adj1" fmla="val -56615"/>
              <a:gd name="adj2" fmla="val 72592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++b or b = b + 1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also fine 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2440440" y="4627080"/>
            <a:ext cx="3277800" cy="1838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Each run of the loop is called an “iteration”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This for loop program runs for 10 iterations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4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Does My Problem Need Loops?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253440" y="1111680"/>
            <a:ext cx="11599920" cy="530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 the problem carefully and identify some tasks that have to be repeated again and again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this variable that is changing as the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loop counter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7A06C6-AD77-413C-B324-86876941C2F2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0164240" y="579780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10438200" y="600624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6"/>
          <p:cNvSpPr/>
          <p:nvPr/>
        </p:nvSpPr>
        <p:spPr>
          <a:xfrm>
            <a:off x="11230560" y="600624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Picture 12" descr=""/>
          <p:cNvPicPr/>
          <p:nvPr/>
        </p:nvPicPr>
        <p:blipFill>
          <a:blip r:embed="rId1"/>
          <a:stretch/>
        </p:blipFill>
        <p:spPr>
          <a:xfrm>
            <a:off x="10317600" y="3624840"/>
            <a:ext cx="2091240" cy="2091240"/>
          </a:xfrm>
          <a:prstGeom prst="rect">
            <a:avLst/>
          </a:prstGeom>
          <a:ln>
            <a:noFill/>
          </a:ln>
        </p:spPr>
      </p:pic>
      <p:sp>
        <p:nvSpPr>
          <p:cNvPr id="207" name="CustomShape 7"/>
          <p:cNvSpPr/>
          <p:nvPr/>
        </p:nvSpPr>
        <p:spPr>
          <a:xfrm>
            <a:off x="5539680" y="2703600"/>
            <a:ext cx="5434920" cy="1503360"/>
          </a:xfrm>
          <a:prstGeom prst="wedgeRectCallout">
            <a:avLst>
              <a:gd name="adj1" fmla="val 54456"/>
              <a:gd name="adj2" fmla="val 85606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Yes, but we could write the same code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do all the tasks by simply changing the value of variable b again and again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8103960" y="4980960"/>
            <a:ext cx="1721520" cy="570600"/>
          </a:xfrm>
          <a:prstGeom prst="wedgeRectCallout">
            <a:avLst>
              <a:gd name="adj1" fmla="val 78344"/>
              <a:gd name="adj2" fmla="val 150916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Good!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6194880" y="5692680"/>
            <a:ext cx="3630600" cy="881280"/>
          </a:xfrm>
          <a:prstGeom prst="wedgeRectCallout">
            <a:avLst>
              <a:gd name="adj1" fmla="val 67243"/>
              <a:gd name="adj2" fmla="val 48242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tasks may be slightly different from each other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498600" y="2708280"/>
            <a:ext cx="4795560" cy="218952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2, b;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for(b = 1; b &lt;= 10; b++){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printf(“%d x %d = %d\n”, a, b, a*b);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10" descr=""/>
          <p:cNvPicPr/>
          <p:nvPr/>
        </p:nvPicPr>
        <p:blipFill>
          <a:blip r:embed="rId2"/>
          <a:stretch/>
        </p:blipFill>
        <p:spPr>
          <a:xfrm>
            <a:off x="-84960" y="4767120"/>
            <a:ext cx="2090520" cy="2090520"/>
          </a:xfrm>
          <a:prstGeom prst="rect">
            <a:avLst/>
          </a:prstGeom>
          <a:ln>
            <a:noFill/>
          </a:ln>
        </p:spPr>
      </p:pic>
      <p:sp>
        <p:nvSpPr>
          <p:cNvPr id="212" name="CustomShape 11"/>
          <p:cNvSpPr/>
          <p:nvPr/>
        </p:nvSpPr>
        <p:spPr>
          <a:xfrm>
            <a:off x="1734120" y="4314960"/>
            <a:ext cx="5813280" cy="1271520"/>
          </a:xfrm>
          <a:prstGeom prst="wedgeRectCallout">
            <a:avLst>
              <a:gd name="adj1" fmla="val -59805"/>
              <a:gd name="adj2" fmla="val 89583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Yes, in the multiplication table example, the tasks were slightly different. First print 2 x 1 = 2, then print 2 x 2 = 4 etc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Syntax and Flow of the for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53440" y="1111680"/>
            <a:ext cx="11599920" cy="530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General form of the for loop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C579E1-615A-406A-B3DA-9787E75E96C5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53440" y="1517040"/>
            <a:ext cx="8065440" cy="39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for(init_expr; stopping_expr; update_expr){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statement2;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statement3;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statement4;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920520" y="1590120"/>
            <a:ext cx="1653120" cy="6026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4889520" y="2409480"/>
            <a:ext cx="5845680" cy="72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91440" indent="-91080">
              <a:lnSpc>
                <a:spcPct val="85000"/>
              </a:lnSpc>
              <a:buClr>
                <a:srgbClr val="262626"/>
              </a:buClr>
              <a:buFont typeface="Arial"/>
              <a:buChar char=" "/>
            </a:pPr>
            <a:r>
              <a:rPr b="1" lang="en-IN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does this piece of code mean?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3580560" y="3090960"/>
            <a:ext cx="8463600" cy="3515760"/>
          </a:xfrm>
          <a:prstGeom prst="roundRect">
            <a:avLst>
              <a:gd name="adj" fmla="val 7661"/>
            </a:avLst>
          </a:prstGeom>
          <a:noFill/>
          <a:ln w="2844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 First do as specified in initialization expression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 Then check the stopping expression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 If stopping expression is true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Execute all statements inside braces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Execute update expression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 back to step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">
              <a:lnSpc>
                <a:spcPct val="100000"/>
              </a:lnSpc>
            </a:pP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</a:t>
            </a:r>
            <a:r>
              <a:rPr b="0" lang="en-IN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Else stop looping and execute rest of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7881480" y="3126240"/>
            <a:ext cx="4016880" cy="4798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9"/>
          <p:cNvSpPr/>
          <p:nvPr/>
        </p:nvSpPr>
        <p:spPr>
          <a:xfrm>
            <a:off x="2753640" y="1590120"/>
            <a:ext cx="2652840" cy="6026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0"/>
          <p:cNvSpPr/>
          <p:nvPr/>
        </p:nvSpPr>
        <p:spPr>
          <a:xfrm>
            <a:off x="6888600" y="3606480"/>
            <a:ext cx="3549600" cy="6026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1"/>
          <p:cNvSpPr/>
          <p:nvPr/>
        </p:nvSpPr>
        <p:spPr>
          <a:xfrm>
            <a:off x="712800" y="2245680"/>
            <a:ext cx="2377440" cy="171216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5901480" y="4579560"/>
            <a:ext cx="4878000" cy="4644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3"/>
          <p:cNvSpPr/>
          <p:nvPr/>
        </p:nvSpPr>
        <p:spPr>
          <a:xfrm>
            <a:off x="5586480" y="1590120"/>
            <a:ext cx="2374560" cy="6026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4"/>
          <p:cNvSpPr/>
          <p:nvPr/>
        </p:nvSpPr>
        <p:spPr>
          <a:xfrm>
            <a:off x="5901480" y="5054040"/>
            <a:ext cx="3289320" cy="5313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5"/>
          <p:cNvSpPr/>
          <p:nvPr/>
        </p:nvSpPr>
        <p:spPr>
          <a:xfrm>
            <a:off x="330840" y="4647960"/>
            <a:ext cx="2242800" cy="17643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6"/>
          <p:cNvSpPr/>
          <p:nvPr/>
        </p:nvSpPr>
        <p:spPr>
          <a:xfrm>
            <a:off x="9402480" y="5932080"/>
            <a:ext cx="2196360" cy="479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7809840" y="1547640"/>
            <a:ext cx="327600" cy="703080"/>
          </a:xfrm>
          <a:prstGeom prst="ellipse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>
            <a:off x="253440" y="3517920"/>
            <a:ext cx="327600" cy="703080"/>
          </a:xfrm>
          <a:prstGeom prst="ellipse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10090440" y="23436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>
            <a:off x="10364400" y="44280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>
            <a:off x="11156760" y="44280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2"/>
          <p:cNvSpPr/>
          <p:nvPr/>
        </p:nvSpPr>
        <p:spPr>
          <a:xfrm>
            <a:off x="4859640" y="230400"/>
            <a:ext cx="4795920" cy="853920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Brackets essential if you want me to do many things while looping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3"/>
          <p:cNvSpPr/>
          <p:nvPr/>
        </p:nvSpPr>
        <p:spPr>
          <a:xfrm>
            <a:off x="9035640" y="1278720"/>
            <a:ext cx="2865240" cy="1130040"/>
          </a:xfrm>
          <a:prstGeom prst="wedgeRectCallout">
            <a:avLst>
              <a:gd name="adj1" fmla="val 2606"/>
              <a:gd name="adj2" fmla="val 114774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Initialization expression is executed only once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4"/>
          <p:cNvSpPr/>
          <p:nvPr/>
        </p:nvSpPr>
        <p:spPr>
          <a:xfrm>
            <a:off x="2436120" y="1517040"/>
            <a:ext cx="226440" cy="75960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5"/>
          <p:cNvSpPr/>
          <p:nvPr/>
        </p:nvSpPr>
        <p:spPr>
          <a:xfrm>
            <a:off x="5183280" y="1542960"/>
            <a:ext cx="226440" cy="759600"/>
          </a:xfrm>
          <a:prstGeom prst="ellipse">
            <a:avLst/>
          </a:prstGeom>
          <a:noFill/>
          <a:ln w="25560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08" dur="indefinite" restart="never" nodeType="tmRoot">
          <p:childTnLst>
            <p:seq>
              <p:cTn id="409" dur="indefinite" nodeType="mainSeq">
                <p:childTnLst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3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4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6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9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19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0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Syntax of the for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22640" y="3666240"/>
            <a:ext cx="11430720" cy="319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entire for loop is considered one statement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</a:t>
            </a:r>
            <a:r>
              <a:rPr b="0" lang="en-US" sz="2800" spc="-1" strike="noStrike" u="sng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also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put inside for loop: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printf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statements,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if-else/switch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statements, another </a:t>
            </a:r>
            <a:r>
              <a:rPr b="0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loop statement (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nested for </a:t>
            </a:r>
            <a:r>
              <a:rPr b="0" lang="en-US" sz="2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loop)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Usually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init_expr, stopping_expr, update_expr involve the same variable, e.g. b in multiplication table example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Lovingly called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variable of the loop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loop counter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F94921-F1C0-4011-A83B-82941657E09F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53440" y="1111680"/>
            <a:ext cx="11599920" cy="25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for(init_expr; stopping_expr; update_expr){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statement1;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   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statement2;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253440" y="1111680"/>
            <a:ext cx="8194680" cy="2554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25" dur="indefinite" restart="never" nodeType="tmRoot">
          <p:childTnLst>
            <p:seq>
              <p:cTn id="526" dur="indefinite" nodeType="mainSeq">
                <p:childTnLst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69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8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Syntax of the for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22640" y="3666240"/>
            <a:ext cx="11430720" cy="319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stopping_expr must give true/false value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Usually done by making stopping_expr a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relational expression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Warning: you can say b * 2 in stopping_expr but dangerous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347400" indent="-34272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init_expr and update_expr can be anything you want</a:t>
            </a:r>
            <a:endParaRPr b="0" i="1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init_expr and update_expr can even be empty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05DC4A-2AF7-4474-BE17-9E99E25B1332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253440" y="1111680"/>
            <a:ext cx="115999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for(init_expr; stopping_expr; update_expr){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statement1;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statement2;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Picture 6" descr=""/>
          <p:cNvPicPr/>
          <p:nvPr/>
        </p:nvPicPr>
        <p:blipFill>
          <a:blip r:embed="rId1"/>
          <a:stretch/>
        </p:blipFill>
        <p:spPr>
          <a:xfrm>
            <a:off x="10326240" y="36360"/>
            <a:ext cx="2089080" cy="208908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>
            <a:off x="3189960" y="5834880"/>
            <a:ext cx="61826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for(;stopping_expr;){ ... 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10276200" y="223560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10549800" y="244404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8"/>
          <p:cNvSpPr/>
          <p:nvPr/>
        </p:nvSpPr>
        <p:spPr>
          <a:xfrm>
            <a:off x="11342160" y="244404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5200920" y="1211760"/>
            <a:ext cx="5214240" cy="872640"/>
          </a:xfrm>
          <a:prstGeom prst="wedgeRectCallout">
            <a:avLst>
              <a:gd name="adj1" fmla="val 61621"/>
              <a:gd name="adj2" fmla="val -50307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 C considers 0 to be FALSE and 1 (or anything non-zero) to be TRUE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5645520" y="262800"/>
            <a:ext cx="4680360" cy="872640"/>
          </a:xfrm>
          <a:prstGeom prst="wedgeRectCallout">
            <a:avLst>
              <a:gd name="adj1" fmla="val 61240"/>
              <a:gd name="adj2" fmla="val 40770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expressions generate values, even assignment/relational ones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1"/>
          <p:cNvSpPr/>
          <p:nvPr/>
        </p:nvSpPr>
        <p:spPr>
          <a:xfrm>
            <a:off x="5200920" y="2161080"/>
            <a:ext cx="4466520" cy="1118880"/>
          </a:xfrm>
          <a:prstGeom prst="wedgeRectCallout">
            <a:avLst>
              <a:gd name="adj1" fmla="val 66767"/>
              <a:gd name="adj2" fmla="val -16153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Yes, you can write the init_expr before the loop and the update_expr inside the loop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3" dur="indefinite" restart="never" nodeType="tmRoot">
          <p:childTnLst>
            <p:seq>
              <p:cTn id="554" dur="indefinite" nodeType="mainSeq">
                <p:childTnLst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5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60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1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60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Some common errors in 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253440" y="1111680"/>
            <a:ext cx="11599920" cy="5300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Initialization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forget to do it or did wrong initialization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Update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Forget to do update step or wrong update step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Termination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wrong or missing termination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for(b=1;</a:t>
            </a: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b&lt;10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;b++){…} not same as for(b=1;</a:t>
            </a: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b&lt;=10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;b++){…}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1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Infinite loop</a:t>
            </a: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The loop goes on forever. Never terminates.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 algn="ctr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for(b=2;b&gt;=1,b++){…}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91440" indent="-91080">
              <a:lnSpc>
                <a:spcPct val="100000"/>
              </a:lnSpc>
              <a:buClr>
                <a:srgbClr val="262626"/>
              </a:buClr>
              <a:buFont typeface="Arial"/>
              <a:buChar char=" "/>
            </a:pPr>
            <a:r>
              <a:rPr b="0" lang="en-US" sz="3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Prutor will give “TLE” error (time limit exceeded error)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C43262-925B-4F0B-ACCD-06CB2738DBD7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03" dur="indefinite" restart="never" nodeType="tmRoot">
          <p:childTnLst>
            <p:seq>
              <p:cTn id="604" dur="indefinite" nodeType="mainSeq">
                <p:childTnLst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1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5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1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70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91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4920" y="255240"/>
            <a:ext cx="10972440" cy="759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117a9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Announcements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520D9D-15AA-400D-8C1D-FB446BDCA49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04920" y="1196280"/>
            <a:ext cx="11787480" cy="53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Major Quiz 1 this Wednesday, Jan 29, 12pm-1pm, L-20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Don’t be late. Don’t be absent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Must carry your Student ID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 material allowed except one haA4 sheet of paper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Answers to be written on question paper itself (just like minor quizzes)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Have to write name and roll number on both sides of each sheet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Any sheet missing both details will not be graded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Carry pencil, eraser, sharpener, pen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Must write final answers using pen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	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" dur="500"/>
                                        <p:tgtEl>
                                          <p:spTgt spid="126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5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85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4" dur="500"/>
                                        <p:tgtEl>
                                          <p:spTgt spid="126">
                                            <p:txEl>
                                              <p:pRg st="11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6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9" dur="500"/>
                                        <p:tgtEl>
                                          <p:spTgt spid="126">
                                            <p:txEl>
                                              <p:pRg st="164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37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4" dur="500"/>
                                        <p:tgtEl>
                                          <p:spTgt spid="126">
                                            <p:txEl>
                                              <p:pRg st="237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0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9" dur="500"/>
                                        <p:tgtEl>
                                          <p:spTgt spid="126">
                                            <p:txEl>
                                              <p:pRg st="300" end="3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50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" dur="500"/>
                                        <p:tgtEl>
                                          <p:spTgt spid="126">
                                            <p:txEl>
                                              <p:pRg st="350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87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9" dur="500"/>
                                        <p:tgtEl>
                                          <p:spTgt spid="126">
                                            <p:txEl>
                                              <p:pRg st="387" end="4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206280" y="4212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Example: Find the smallest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E2A120-DC75-4044-AF79-D42BFCB89F13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530640" y="1111680"/>
            <a:ext cx="7048080" cy="566604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total_num,curr_num,i;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min = INT_MAX; // initialize min as a very large integer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scanf(“%d”,total_num); // read total number of inputs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for(i = 1; i &lt;= total_num; i++){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scanf(“%d\n”,&amp;curr_num); // read a number (each on a new line)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if(curr_num &lt;= min){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 = curr_num;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printf(“Smallest number = %d”, min);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7176960" y="1527120"/>
            <a:ext cx="4908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Note: Need limit.h for INT_MAX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3" dur="indefinite" restart="never" nodeType="tmRoot">
          <p:childTnLst>
            <p:seq>
              <p:cTn id="634" dur="indefinite" nodeType="mainSeq">
                <p:childTnLst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3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44" dur="500"/>
                                        <p:tgtEl>
                                          <p:spTgt spid="260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49" dur="500"/>
                                        <p:tgtEl>
                                          <p:spTgt spid="260">
                                            <p:txEl>
                                              <p:pRg st="1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4" dur="500"/>
                                        <p:tgtEl>
                                          <p:spTgt spid="260">
                                            <p:txEl>
                                              <p:pRg st="4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0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59" dur="500"/>
                                        <p:tgtEl>
                                          <p:spTgt spid="260">
                                            <p:txEl>
                                              <p:pRg st="108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6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64" dur="500"/>
                                        <p:tgtEl>
                                          <p:spTgt spid="260">
                                            <p:txEl>
                                              <p:pRg st="166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03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69" dur="500"/>
                                        <p:tgtEl>
                                          <p:spTgt spid="260">
                                            <p:txEl>
                                              <p:pRg st="203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74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74" dur="500"/>
                                        <p:tgtEl>
                                          <p:spTgt spid="260">
                                            <p:txEl>
                                              <p:pRg st="274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0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79" dur="500"/>
                                        <p:tgtEl>
                                          <p:spTgt spid="260">
                                            <p:txEl>
                                              <p:pRg st="303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31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84" dur="500"/>
                                        <p:tgtEl>
                                          <p:spTgt spid="260">
                                            <p:txEl>
                                              <p:pRg st="331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41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89" dur="500"/>
                                        <p:tgtEl>
                                          <p:spTgt spid="260">
                                            <p:txEl>
                                              <p:pRg st="341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47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94" dur="500"/>
                                        <p:tgtEl>
                                          <p:spTgt spid="260">
                                            <p:txEl>
                                              <p:pRg st="347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84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99" dur="500"/>
                                        <p:tgtEl>
                                          <p:spTgt spid="260">
                                            <p:txEl>
                                              <p:pRg st="384" end="3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94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04" dur="500"/>
                                        <p:tgtEl>
                                          <p:spTgt spid="260">
                                            <p:txEl>
                                              <p:pRg st="394" end="3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06280" y="4212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</a:t>
            </a: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Example: Print tables of 2 to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CE4D14-2D6A-4BFE-A191-732B6C22B0AB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07080" y="1007280"/>
            <a:ext cx="4936680" cy="569808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i,j,val;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for(i = 2; i &lt;= 10; i++){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for(j=1; j &lt;= 10; j++){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 = i*j;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if(val &lt; 10)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printf("0%d\t",val); // prefix 0 if value &lt; 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printf("%d\t",val);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printf("\n"); // start a new 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Picture 4" descr=""/>
          <p:cNvPicPr/>
          <p:nvPr/>
        </p:nvPicPr>
        <p:blipFill>
          <a:blip r:embed="rId1"/>
          <a:stretch/>
        </p:blipFill>
        <p:spPr>
          <a:xfrm>
            <a:off x="5519880" y="3081600"/>
            <a:ext cx="6009840" cy="3066840"/>
          </a:xfrm>
          <a:prstGeom prst="rect">
            <a:avLst/>
          </a:prstGeom>
          <a:ln>
            <a:noFill/>
          </a:ln>
        </p:spPr>
      </p:pic>
      <p:sp>
        <p:nvSpPr>
          <p:cNvPr id="266" name="CustomShape 4"/>
          <p:cNvSpPr/>
          <p:nvPr/>
        </p:nvSpPr>
        <p:spPr>
          <a:xfrm>
            <a:off x="9947880" y="136440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5"/>
          <p:cNvSpPr/>
          <p:nvPr/>
        </p:nvSpPr>
        <p:spPr>
          <a:xfrm>
            <a:off x="10221840" y="157284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6"/>
          <p:cNvSpPr/>
          <p:nvPr/>
        </p:nvSpPr>
        <p:spPr>
          <a:xfrm>
            <a:off x="11014200" y="157284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6252120" y="1245240"/>
            <a:ext cx="2926080" cy="1205280"/>
          </a:xfrm>
          <a:prstGeom prst="wedgeRectCallout">
            <a:avLst>
              <a:gd name="adj1" fmla="val 79198"/>
              <a:gd name="adj2" fmla="val 25998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nested for loop (for loop inside a for loop)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05" dur="indefinite" restart="never" nodeType="tmRoot">
          <p:childTnLst>
            <p:seq>
              <p:cTn id="706" dur="indefinite" nodeType="mainSeq">
                <p:childTnLst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16" dur="500"/>
                                        <p:tgtEl>
                                          <p:spTgt spid="26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21" dur="500"/>
                                        <p:tgtEl>
                                          <p:spTgt spid="264">
                                            <p:txEl>
                                              <p:pRg st="12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26" dur="500"/>
                                        <p:tgtEl>
                                          <p:spTgt spid="264">
                                            <p:txEl>
                                              <p:pRg st="2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1" dur="500"/>
                                        <p:tgtEl>
                                          <p:spTgt spid="264">
                                            <p:txEl>
                                              <p:pRg st="51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36" dur="500"/>
                                        <p:tgtEl>
                                          <p:spTgt spid="264">
                                            <p:txEl>
                                              <p:pRg st="7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41" dur="500"/>
                                        <p:tgtEl>
                                          <p:spTgt spid="264">
                                            <p:txEl>
                                              <p:pRg st="99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2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46" dur="500"/>
                                        <p:tgtEl>
                                          <p:spTgt spid="264">
                                            <p:txEl>
                                              <p:pRg st="121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81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51" dur="500"/>
                                        <p:tgtEl>
                                          <p:spTgt spid="264">
                                            <p:txEl>
                                              <p:pRg st="181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9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56" dur="500"/>
                                        <p:tgtEl>
                                          <p:spTgt spid="264">
                                            <p:txEl>
                                              <p:pRg st="195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2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61" dur="500"/>
                                        <p:tgtEl>
                                          <p:spTgt spid="264">
                                            <p:txEl>
                                              <p:pRg st="228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3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66" dur="500"/>
                                        <p:tgtEl>
                                          <p:spTgt spid="264">
                                            <p:txEl>
                                              <p:pRg st="234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72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71" dur="500"/>
                                        <p:tgtEl>
                                          <p:spTgt spid="264">
                                            <p:txEl>
                                              <p:pRg st="272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7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76" dur="500"/>
                                        <p:tgtEl>
                                          <p:spTgt spid="264">
                                            <p:txEl>
                                              <p:pRg st="274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8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81" dur="500"/>
                                        <p:tgtEl>
                                          <p:spTgt spid="264">
                                            <p:txEl>
                                              <p:pRg st="284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79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79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253440" y="36360"/>
            <a:ext cx="11599920" cy="107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0" lang="en-US" sz="5400" spc="-117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 of break/continue in 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9266040" y="42120"/>
            <a:ext cx="2925720" cy="1068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1A47D1-9BC6-461A-A57B-7F421D694962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03920" y="1504080"/>
            <a:ext cx="11787480" cy="53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	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636120" y="1441080"/>
            <a:ext cx="10438560" cy="540540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i, curr_num, sum = 0; // no numbers seen yet. Sum initialized to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for(i = 1; i &lt;= 10; i++){             // loop will run (a maximum of) 10 times       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scanf(“%d\n”,&amp;curr_num); // read a number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if(curr_num == 0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break;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if input equals 0, quit the loop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if (curr_num &lt; 0) </a:t>
            </a:r>
            <a:r>
              <a:rPr b="0" lang="en-IN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continue;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if input &lt; 0, skip and go to next iteration of for loop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sum = sum + curr_num;    // if input &gt; 0, add it to the sum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printf(“Sum = %d”, sum);   // print the sum of inputs that were &gt;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10052280" y="4098960"/>
            <a:ext cx="1858320" cy="903960"/>
          </a:xfrm>
          <a:prstGeom prst="roundRect">
            <a:avLst>
              <a:gd name="adj" fmla="val 39133"/>
            </a:avLst>
          </a:prstGeom>
          <a:solidFill>
            <a:schemeClr val="tx1">
              <a:lumMod val="50000"/>
              <a:lumOff val="50000"/>
            </a:schemeClr>
          </a:solidFill>
          <a:ln w="1270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10326240" y="430740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11118600" y="4307400"/>
            <a:ext cx="487440" cy="487440"/>
          </a:xfrm>
          <a:prstGeom prst="ellipse">
            <a:avLst/>
          </a:prstGeom>
          <a:solidFill>
            <a:schemeClr val="tx1"/>
          </a:solidFill>
          <a:ln w="92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8"/>
          <p:cNvSpPr/>
          <p:nvPr/>
        </p:nvSpPr>
        <p:spPr>
          <a:xfrm>
            <a:off x="9771120" y="2801520"/>
            <a:ext cx="2420280" cy="851400"/>
          </a:xfrm>
          <a:prstGeom prst="wedgeRectCallout">
            <a:avLst>
              <a:gd name="adj1" fmla="val 8939"/>
              <a:gd name="adj2" fmla="val 99886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break;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exit the loop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8984520" y="5454720"/>
            <a:ext cx="3164040" cy="1319760"/>
          </a:xfrm>
          <a:prstGeom prst="wedgeRectCallout">
            <a:avLst>
              <a:gd name="adj1" fmla="val 20028"/>
              <a:gd name="adj2" fmla="val -95359"/>
            </a:avLst>
          </a:prstGeom>
          <a:solidFill>
            <a:schemeClr val="bg1"/>
          </a:solidFill>
          <a:ln w="44280">
            <a:solidFill>
              <a:schemeClr val="accent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continue; to skip the current iteration and go to next 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-1460160" y="939240"/>
            <a:ext cx="15278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Program to read 10 numbers and compute sum of those that are &gt; 0. Stop reading if user enters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9388440" y="998640"/>
            <a:ext cx="2464920" cy="117828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 nested loops, break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continue only break from and skip the loop 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which they are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6" dur="indefinite" restart="never" nodeType="tmRoot">
          <p:childTnLst>
            <p:seq>
              <p:cTn id="797" dur="indefinite" nodeType="mainSeq">
                <p:childTnLst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0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0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12" dur="500"/>
                                        <p:tgtEl>
                                          <p:spTgt spid="27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17" dur="500"/>
                                        <p:tgtEl>
                                          <p:spTgt spid="273">
                                            <p:txEl>
                                              <p:pRg st="12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22" dur="500"/>
                                        <p:tgtEl>
                                          <p:spTgt spid="273">
                                            <p:txEl>
                                              <p:pRg st="87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8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27" dur="500"/>
                                        <p:tgtEl>
                                          <p:spTgt spid="273">
                                            <p:txEl>
                                              <p:pRg st="183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33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32" dur="500"/>
                                        <p:tgtEl>
                                          <p:spTgt spid="273">
                                            <p:txEl>
                                              <p:pRg st="233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05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37" dur="500"/>
                                        <p:tgtEl>
                                          <p:spTgt spid="273">
                                            <p:txEl>
                                              <p:pRg st="305" end="4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06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42" dur="500"/>
                                        <p:tgtEl>
                                          <p:spTgt spid="273">
                                            <p:txEl>
                                              <p:pRg st="406" end="4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79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47" dur="500"/>
                                        <p:tgtEl>
                                          <p:spTgt spid="273">
                                            <p:txEl>
                                              <p:pRg st="479" end="4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85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52" dur="500"/>
                                        <p:tgtEl>
                                          <p:spTgt spid="273">
                                            <p:txEl>
                                              <p:pRg st="485" end="5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57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57" dur="500"/>
                                        <p:tgtEl>
                                          <p:spTgt spid="273">
                                            <p:txEl>
                                              <p:pRg st="557" end="5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71" end="5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62" dur="500"/>
                                        <p:tgtEl>
                                          <p:spTgt spid="273">
                                            <p:txEl>
                                              <p:pRg st="571" end="5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7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7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09480" y="17964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Operators (not in Major Quiz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6F8971-B92B-4FDD-9D29-109D418AF5FB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568440" y="1111680"/>
          <a:ext cx="10969920" cy="4501440"/>
        </p:xfrm>
        <a:graphic>
          <a:graphicData uri="http://schemas.openxmlformats.org/drawingml/2006/table">
            <a:tbl>
              <a:tblPr/>
              <a:tblGrid>
                <a:gridCol w="2644920"/>
                <a:gridCol w="2217600"/>
                <a:gridCol w="1017720"/>
                <a:gridCol w="1017720"/>
                <a:gridCol w="1017720"/>
                <a:gridCol w="1017720"/>
                <a:gridCol w="1017720"/>
                <a:gridCol w="1018800"/>
              </a:tblGrid>
              <a:tr h="71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 Code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4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BITWISE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 = a &amp;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4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BITWISE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 = a |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4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BITWISE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 = a ^ b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0100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4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BITWISE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COMPLEMENT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 = ~a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0001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AND Operator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3440" y="1111680"/>
            <a:ext cx="11599920" cy="202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output of bitwise AND is 1 if the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corresponding bits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two operands are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both 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If either bit of an operand is 0, the result of corresponding bit is evaluated to 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 Programming, bitwise AND operator is denoted by &amp;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35A1016-671B-449B-AA7A-30B9E3168843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386000" y="3137760"/>
            <a:ext cx="4507200" cy="2650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00001100 (In Binary)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= 00011001 (In Binary)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AND of 12 and 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0000 1100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 0001 1001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1000  = 8 (In decimal)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355800" y="3137760"/>
            <a:ext cx="5004720" cy="26499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12, b = 25;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printf("Output = %d", a &amp; 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6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OR Operator 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53440" y="1111680"/>
            <a:ext cx="11599920" cy="202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output of bitwise OR is 1 if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least one of the corresponding bit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two operands is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 Programming, bitwise OR operator is denoted by |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C7004E0-5613-4388-B680-BB7ADD3833AD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86000" y="3137760"/>
            <a:ext cx="4507200" cy="2650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00001100 (In Binary)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= 00011001 (In Binary)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OR of 12 and 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0000 1100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0001 1001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00011101  = 29 (In decimal)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355800" y="3137760"/>
            <a:ext cx="5047920" cy="26499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12, b = 25;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printf("Output = %d", a | 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XOR Operator 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53440" y="1111680"/>
            <a:ext cx="11599920" cy="202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 of bitwise XOR operator is 1 if the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corresponding bits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two operands are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opposite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i.e. one is 1 and the other is 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 Programming, bitwise XOR operator is denoted by ^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9013DDE-12AF-4CF3-BBE1-BF8E90312BA6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386000" y="3137760"/>
            <a:ext cx="4507200" cy="26506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00001100 (In Binary)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= 00011001 (In Binary)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Bitwise XOR of 12 and 25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00001100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^ 00011001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00010101  = 21 (In decimal)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355800" y="3137760"/>
            <a:ext cx="5065200" cy="26499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12, b = 25;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printf("Output = %d", a^b);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Bitwise Complement Operator ~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53440" y="1111680"/>
            <a:ext cx="11599920" cy="202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unary operator that simply flips each bit of the 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 Programming, bitwise complement operator is denoted by ~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439A93-2CAA-45CD-9DBF-B00BCB595D07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53440" y="3137760"/>
            <a:ext cx="7186680" cy="264996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 = 0000 0000  0000 0000  0000 0000  0000 1100 Bitwise complement of 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0000 0000  0000 0000  0000 0000  0000 1100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_____________________________________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1111 1111   1111  1111    1111 1111   1111  0011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-13 (decimal)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7637760" y="3137760"/>
            <a:ext cx="4215600" cy="2284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a = 12;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printf("Output = %d", ~a);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Operator 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3440" y="1111680"/>
            <a:ext cx="11599920" cy="574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operator shifts all bits towards right by a certain number of locations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 that “fall off” from the right most end are lost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Blank spaces in the leftmost positions are filled with sign bits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= 0000 0000    0000 0000    0000 0000    1101 0100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0 = 0000 0000    0000 0000    0000 0000    1101 0100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4 = 0000 0000    0000 0000    0000 0000    0000 1101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6 = 0000 0000    0000 0000    0000 0000    0000 0011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&gt;&gt; 3 = 0000 0000    0000 0000    0000 0000    0001 1010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Right shift by k is equivalent to integer division with 2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D4DCC6-4B84-45DD-9E3C-B743C3DD1956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38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0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58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18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78" end="4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38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98" end="5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Operator &lt;&lt;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3440" y="1111680"/>
            <a:ext cx="11938320" cy="574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operator shifts all bits towards left by a certain number of locations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Bits that “fall off” from the left most end are lost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Blank spaces in the right positions are filled with 0s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= 0000 0000    0000 0000    0000 0000    1101 0100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0 = 0000 0000    0000 0000    0000 0000    1101 0100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4 = 0000 0000    0000 0000    0000 1101    0100 0000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6 = 0000 0000    0000 0000    0011 0101    0000 0000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212 &lt;&lt; 28 = 0100 0000    0000 0000    0000 0000    0000 0000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Left shift by k is equivalent to integer multiplication with 2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008B06-FD73-47EC-925C-15C215D2DD3A}" type="slidenum">
              <a:rPr b="0" lang="en-IN" sz="8000" spc="-1" strike="noStrike">
                <a:solidFill>
                  <a:srgbClr val="f03b5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35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9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45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0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65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25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86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4087</TotalTime>
  <Application>LibreOffice/5.1.6.2$Linux_X86_64 LibreOffice_project/10m0$Build-2</Application>
  <Words>2475</Words>
  <Paragraphs>418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2018-07-30T05:08:11Z</dcterms:created>
  <dc:creator>Nisheeth Srivastava</dc:creator>
  <dc:description/>
  <dc:language>en-IN</dc:language>
  <cp:lastModifiedBy/>
  <dcterms:modified xsi:type="dcterms:W3CDTF">2020-02-07T15:58:29Z</dcterms:modified>
  <cp:revision>301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