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</p:sldMasterIdLst>
  <p:notesMasterIdLst>
    <p:notesMasterId r:id="rId18"/>
  </p:notesMasterIdLst>
  <p:sldIdLst>
    <p:sldId id="268" r:id="rId3"/>
    <p:sldId id="321" r:id="rId4"/>
    <p:sldId id="317" r:id="rId5"/>
    <p:sldId id="318" r:id="rId6"/>
    <p:sldId id="319" r:id="rId7"/>
    <p:sldId id="320" r:id="rId8"/>
    <p:sldId id="322" r:id="rId9"/>
    <p:sldId id="293" r:id="rId10"/>
    <p:sldId id="274" r:id="rId11"/>
    <p:sldId id="299" r:id="rId12"/>
    <p:sldId id="263" r:id="rId13"/>
    <p:sldId id="257" r:id="rId14"/>
    <p:sldId id="300" r:id="rId15"/>
    <p:sldId id="302" r:id="rId16"/>
    <p:sldId id="31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5" autoAdjust="0"/>
    <p:restoredTop sz="94722" autoAdjust="0"/>
  </p:normalViewPr>
  <p:slideViewPr>
    <p:cSldViewPr snapToGrid="0">
      <p:cViewPr varScale="1">
        <p:scale>
          <a:sx n="110" d="100"/>
          <a:sy n="110" d="100"/>
        </p:scale>
        <p:origin x="-35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5126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E7B1E-ABB1-46B6-B8A6-8D4F0CECF6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550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7B9-2450-418B-A046-E2C3879C9A42}" type="datetime1">
              <a:rPr lang="en-GB" smtClean="0"/>
              <a:pPr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14C-5DC3-4DFA-8506-51ED6866BDB0}" type="datetime1">
              <a:rPr lang="en-GB" smtClean="0"/>
              <a:pPr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4FD8-E0E0-4CA4-975E-26121655B062}" type="datetime1">
              <a:rPr lang="en-GB" smtClean="0"/>
              <a:pPr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pPr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6602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7646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9408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3744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pPr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1003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pPr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0079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pPr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8617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457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E87-F954-4869-AABD-0958FA21C327}" type="datetime1">
              <a:rPr lang="en-GB" smtClean="0"/>
              <a:pPr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pPr/>
              <a:t>2/4/2020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7787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1032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989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833-7875-4AD4-8FAF-2C1F41414C94}" type="datetime1">
              <a:rPr lang="en-GB" smtClean="0"/>
              <a:pPr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2C4-CF18-4CDE-963D-19EC2605ED30}" type="datetime1">
              <a:rPr lang="en-GB" smtClean="0"/>
              <a:pPr/>
              <a:t>04/02/2020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109-BF1D-413A-9590-3057D8392182}" type="datetime1">
              <a:rPr lang="en-GB" smtClean="0"/>
              <a:pPr/>
              <a:t>04/02/2020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741-5885-4609-A50C-9EC62ED18CA9}" type="datetime1">
              <a:rPr lang="en-GB" smtClean="0"/>
              <a:pPr/>
              <a:t>04/02/2020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574F-C630-4ED2-977A-52EAC37A5B84}" type="datetime1">
              <a:rPr lang="en-GB" smtClean="0"/>
              <a:pPr/>
              <a:t>04/02/2020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E9A-D3E7-4F97-908B-87FCF430F91B}" type="datetime1">
              <a:rPr lang="en-GB" smtClean="0"/>
              <a:pPr/>
              <a:t>04/02/2020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7FE-A912-4E50-86A1-2B812F5CFFF3}" type="datetime1">
              <a:rPr lang="en-GB" smtClean="0"/>
              <a:pPr/>
              <a:t>04/02/2020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1F12-36B0-4561-816E-B9D31E845C6A}" type="datetime1">
              <a:rPr lang="en-GB" smtClean="0"/>
              <a:pPr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05937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20733" y="2514600"/>
            <a:ext cx="11950534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More </a:t>
            </a:r>
            <a:r>
              <a:rPr lang="en-IN" sz="60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about </a:t>
            </a:r>
            <a:r>
              <a:rPr lang="en-IN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</a:t>
            </a:r>
            <a:r>
              <a:rPr kumimoji="0" lang="en-IN" sz="4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Nisheeth</a:t>
            </a:r>
            <a:endParaRPr kumimoji="0" lang="en-IN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6 Basic Rules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b="1" dirty="0"/>
              <a:t>RULE 1</a:t>
            </a:r>
            <a:r>
              <a:rPr lang="en-IN" dirty="0"/>
              <a:t>: When we give a </a:t>
            </a:r>
            <a:r>
              <a:rPr lang="en-IN" dirty="0">
                <a:solidFill>
                  <a:srgbClr val="0000FF"/>
                </a:solidFill>
              </a:rPr>
              <a:t>variable as input</a:t>
            </a:r>
            <a:r>
              <a:rPr lang="en-IN" dirty="0"/>
              <a:t>, the </a:t>
            </a:r>
            <a:r>
              <a:rPr lang="en-IN" u="sng" dirty="0">
                <a:solidFill>
                  <a:schemeClr val="tx1"/>
                </a:solidFill>
              </a:rPr>
              <a:t>value</a:t>
            </a:r>
            <a:r>
              <a:rPr lang="en-IN" u="sng" dirty="0"/>
              <a:t> stored inside that variable</a:t>
            </a:r>
            <a:r>
              <a:rPr lang="en-IN" dirty="0"/>
              <a:t> gets passed as an argument</a:t>
            </a:r>
          </a:p>
          <a:p>
            <a:endParaRPr lang="en-IN" b="1" dirty="0" smtClean="0"/>
          </a:p>
          <a:p>
            <a:r>
              <a:rPr lang="en-IN" b="1" dirty="0" smtClean="0"/>
              <a:t>RULE </a:t>
            </a:r>
            <a:r>
              <a:rPr lang="en-IN" b="1" dirty="0"/>
              <a:t>2</a:t>
            </a:r>
            <a:r>
              <a:rPr lang="en-IN" dirty="0"/>
              <a:t>: When we give an </a:t>
            </a:r>
            <a:r>
              <a:rPr lang="en-IN" dirty="0">
                <a:solidFill>
                  <a:srgbClr val="0000FF"/>
                </a:solidFill>
              </a:rPr>
              <a:t>expression as input</a:t>
            </a:r>
            <a:r>
              <a:rPr lang="en-IN" dirty="0"/>
              <a:t>, the </a:t>
            </a:r>
            <a:r>
              <a:rPr lang="en-IN" u="sng" dirty="0"/>
              <a:t>value generated by that expression</a:t>
            </a:r>
            <a:r>
              <a:rPr lang="en-IN" dirty="0"/>
              <a:t> gets passed as argument</a:t>
            </a:r>
          </a:p>
          <a:p>
            <a:endParaRPr lang="en-IN" b="1" dirty="0" smtClean="0"/>
          </a:p>
          <a:p>
            <a:r>
              <a:rPr lang="en-IN" b="1" dirty="0" smtClean="0"/>
              <a:t>RULE </a:t>
            </a:r>
            <a:r>
              <a:rPr lang="en-IN" b="1" dirty="0"/>
              <a:t>3</a:t>
            </a:r>
            <a:r>
              <a:rPr lang="en-IN" dirty="0"/>
              <a:t>: In case of a mismatch b/w type of </a:t>
            </a:r>
            <a:r>
              <a:rPr lang="en-IN" dirty="0" err="1"/>
              <a:t>arg</a:t>
            </a:r>
            <a:r>
              <a:rPr lang="en-IN" dirty="0"/>
              <a:t> promised and type of </a:t>
            </a:r>
            <a:r>
              <a:rPr lang="en-IN" dirty="0" err="1"/>
              <a:t>arg</a:t>
            </a:r>
            <a:r>
              <a:rPr lang="en-IN" dirty="0"/>
              <a:t> passed, typecasting will be attempted</a:t>
            </a:r>
          </a:p>
          <a:p>
            <a:pPr lvl="1"/>
            <a:r>
              <a:rPr lang="en-IN" dirty="0"/>
              <a:t>WARNING: may cause loss of information or unexpected </a:t>
            </a:r>
            <a:r>
              <a:rPr lang="en-IN" dirty="0" err="1"/>
              <a:t>behavior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72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6 Basic Rules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b="1" dirty="0"/>
              <a:t>RULE 4</a:t>
            </a:r>
            <a:r>
              <a:rPr lang="en-IN" dirty="0"/>
              <a:t>: All values passed to a function get stored in a fresh variable inside that function</a:t>
            </a:r>
          </a:p>
          <a:p>
            <a:pPr lvl="1"/>
            <a:r>
              <a:rPr lang="en-IN" dirty="0"/>
              <a:t>Modifying that value inside the function will </a:t>
            </a:r>
            <a:r>
              <a:rPr lang="en-IN" b="1" dirty="0"/>
              <a:t>NOT</a:t>
            </a:r>
            <a:r>
              <a:rPr lang="en-IN" dirty="0"/>
              <a:t> change the original value </a:t>
            </a:r>
          </a:p>
          <a:p>
            <a:pPr lvl="1"/>
            <a:r>
              <a:rPr lang="en-IN" dirty="0"/>
              <a:t>Does not matter whether the value passed is char or long or an address</a:t>
            </a:r>
            <a:br>
              <a:rPr lang="en-IN" dirty="0"/>
            </a:br>
            <a:endParaRPr lang="en-IN" dirty="0"/>
          </a:p>
          <a:p>
            <a:r>
              <a:rPr lang="en-IN" b="1" dirty="0"/>
              <a:t>RULE 5</a:t>
            </a:r>
            <a:r>
              <a:rPr lang="en-IN" dirty="0"/>
              <a:t>: Value returned by a function can be used freely in any way values of that data-type could have been used</a:t>
            </a:r>
          </a:p>
          <a:p>
            <a:pPr lvl="1"/>
            <a:r>
              <a:rPr lang="en-IN" dirty="0"/>
              <a:t>If function is returning a float, feel free to take square root with it</a:t>
            </a:r>
          </a:p>
          <a:p>
            <a:pPr lvl="1"/>
            <a:r>
              <a:rPr lang="en-IN" dirty="0"/>
              <a:t>If function is returning an </a:t>
            </a:r>
            <a:r>
              <a:rPr lang="en-IN" dirty="0" err="1"/>
              <a:t>int</a:t>
            </a:r>
            <a:r>
              <a:rPr lang="en-IN" dirty="0"/>
              <a:t>, feel fee to use it as an array index</a:t>
            </a:r>
          </a:p>
          <a:p>
            <a:endParaRPr lang="en-IN" b="1" dirty="0" smtClean="0"/>
          </a:p>
          <a:p>
            <a:r>
              <a:rPr lang="en-IN" b="1" dirty="0" smtClean="0"/>
              <a:t>RULE </a:t>
            </a:r>
            <a:r>
              <a:rPr lang="en-IN" b="1" dirty="0"/>
              <a:t>6</a:t>
            </a:r>
            <a:r>
              <a:rPr lang="en-IN" dirty="0"/>
              <a:t>: All clones share the memory address space</a:t>
            </a:r>
          </a:p>
          <a:p>
            <a:pPr lvl="1"/>
            <a:r>
              <a:rPr lang="en-IN" dirty="0"/>
              <a:t>Let us look at this rule more closely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09237" y="36191"/>
            <a:ext cx="1982762" cy="1982762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5902687" y="159220"/>
            <a:ext cx="4086137" cy="829373"/>
          </a:xfrm>
          <a:prstGeom prst="wedgeRectCallout">
            <a:avLst>
              <a:gd name="adj1" fmla="val 72703"/>
              <a:gd name="adj2" fmla="val 670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However, verify that the float returned is not negative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902687" y="2018953"/>
            <a:ext cx="4086137" cy="829373"/>
          </a:xfrm>
          <a:prstGeom prst="wedgeRectCallout">
            <a:avLst>
              <a:gd name="adj1" fmla="val 75560"/>
              <a:gd name="adj2" fmla="val -1303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However, verify that the address returned isn’t NULL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902687" y="1105558"/>
            <a:ext cx="4086137" cy="829373"/>
          </a:xfrm>
          <a:prstGeom prst="wedgeRectCallout">
            <a:avLst>
              <a:gd name="adj1" fmla="val 71943"/>
              <a:gd name="adj2" fmla="val -315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However, verify that the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gives an index within bounds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988825" y="2676980"/>
            <a:ext cx="1981961" cy="1981961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4508434" y="3828767"/>
            <a:ext cx="5797163" cy="830174"/>
          </a:xfrm>
          <a:prstGeom prst="wedgeRectCallout">
            <a:avLst>
              <a:gd name="adj1" fmla="val 64494"/>
              <a:gd name="adj2" fmla="val -5032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 terminates a function the moment any return statement is seen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53353" y="1482700"/>
            <a:ext cx="1858617" cy="904461"/>
            <a:chOff x="3286682" y="2292350"/>
            <a:chExt cx="1858617" cy="904461"/>
          </a:xfrm>
        </p:grpSpPr>
        <p:sp>
          <p:nvSpPr>
            <p:cNvPr id="12" name="Rounded Rectangle 11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5" name="Rectangular Callout 14"/>
          <p:cNvSpPr/>
          <p:nvPr/>
        </p:nvSpPr>
        <p:spPr>
          <a:xfrm>
            <a:off x="560888" y="106222"/>
            <a:ext cx="5034264" cy="1160794"/>
          </a:xfrm>
          <a:prstGeom prst="wedgeRectCallout">
            <a:avLst>
              <a:gd name="adj1" fmla="val -40790"/>
              <a:gd name="adj2" fmla="val 7659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you may have multiple return statements but the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dream world clone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 die the moment any one of them is seen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758217" y="2507166"/>
            <a:ext cx="5034264" cy="1160794"/>
          </a:xfrm>
          <a:prstGeom prst="wedgeRectCallout">
            <a:avLst>
              <a:gd name="adj1" fmla="val -40395"/>
              <a:gd name="adj2" fmla="val -664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Careful, all return statements must return only one value, and that too of the type promised in the function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511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7" grpId="0" animBg="1"/>
      <p:bldP spid="10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RULE 6</a:t>
            </a:r>
            <a:r>
              <a:rPr lang="en-IN" dirty="0"/>
              <a:t>: the address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9012564" cy="5300823"/>
          </a:xfrm>
        </p:spPr>
        <p:txBody>
          <a:bodyPr/>
          <a:lstStyle/>
          <a:p>
            <a:r>
              <a:rPr lang="en-IN" dirty="0"/>
              <a:t>We have seen that the clones do not care what names other clones have given to variables – all passed values are copied</a:t>
            </a:r>
          </a:p>
          <a:p>
            <a:r>
              <a:rPr lang="en-IN" dirty="0"/>
              <a:t>However, all clones see and work with the same shared memory</a:t>
            </a:r>
          </a:p>
          <a:p>
            <a:r>
              <a:rPr lang="en-IN" dirty="0"/>
              <a:t>Consider an address 000008 – no matter which clone tries to read from, or write to, address 000008, they will all do so from the exact same address</a:t>
            </a:r>
          </a:p>
          <a:p>
            <a:r>
              <a:rPr lang="en-IN" dirty="0"/>
              <a:t>Will exploit this feature very soon!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6" name="Rectangle 5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423682" y="5895332"/>
            <a:ext cx="1858617" cy="904461"/>
            <a:chOff x="3286682" y="2292350"/>
            <a:chExt cx="1858617" cy="904461"/>
          </a:xfrm>
        </p:grpSpPr>
        <p:sp>
          <p:nvSpPr>
            <p:cNvPr id="217" name="Rounded Rectangle 21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8" name="Oval 21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20" name="Rectangle 219"/>
          <p:cNvSpPr/>
          <p:nvPr/>
        </p:nvSpPr>
        <p:spPr>
          <a:xfrm>
            <a:off x="9960467" y="2149222"/>
            <a:ext cx="2064872" cy="9558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2697663" y="5895332"/>
            <a:ext cx="1858617" cy="904461"/>
            <a:chOff x="3286682" y="2292350"/>
            <a:chExt cx="1858617" cy="904461"/>
          </a:xfrm>
        </p:grpSpPr>
        <p:sp>
          <p:nvSpPr>
            <p:cNvPr id="222" name="Rounded Rectangle 221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4971644" y="5895332"/>
            <a:ext cx="1858617" cy="904461"/>
            <a:chOff x="3286682" y="2292350"/>
            <a:chExt cx="1858617" cy="904461"/>
          </a:xfrm>
        </p:grpSpPr>
        <p:sp>
          <p:nvSpPr>
            <p:cNvPr id="226" name="Rounded Rectangle 22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8" name="Oval 22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7245624" y="5895332"/>
            <a:ext cx="1858617" cy="904461"/>
            <a:chOff x="3286682" y="2292350"/>
            <a:chExt cx="1858617" cy="904461"/>
          </a:xfrm>
        </p:grpSpPr>
        <p:sp>
          <p:nvSpPr>
            <p:cNvPr id="230" name="Rounded Rectangle 22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1" name="Oval 23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2" name="Oval 23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8282406" y="2104201"/>
            <a:ext cx="919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10554519" y="2136097"/>
            <a:ext cx="887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42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35" name="Rectangular Callout 234"/>
          <p:cNvSpPr/>
          <p:nvPr/>
        </p:nvSpPr>
        <p:spPr>
          <a:xfrm>
            <a:off x="257215" y="4458523"/>
            <a:ext cx="2481314" cy="1160794"/>
          </a:xfrm>
          <a:prstGeom prst="wedgeRectCallout">
            <a:avLst>
              <a:gd name="adj1" fmla="val -15555"/>
              <a:gd name="adj2" fmla="val 8686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location 000008 stores the integer 42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6" name="Rectangular Callout 235"/>
          <p:cNvSpPr/>
          <p:nvPr/>
        </p:nvSpPr>
        <p:spPr>
          <a:xfrm>
            <a:off x="2841246" y="4485583"/>
            <a:ext cx="2169966" cy="1160794"/>
          </a:xfrm>
          <a:prstGeom prst="wedgeRectCallout">
            <a:avLst>
              <a:gd name="adj1" fmla="val -10788"/>
              <a:gd name="adj2" fmla="val 834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also see 42 at memory location 00008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7" name="Rectangular Callout 236"/>
          <p:cNvSpPr/>
          <p:nvPr/>
        </p:nvSpPr>
        <p:spPr>
          <a:xfrm>
            <a:off x="5111203" y="4949687"/>
            <a:ext cx="2388081" cy="696690"/>
          </a:xfrm>
          <a:prstGeom prst="wedgeRectCallout">
            <a:avLst>
              <a:gd name="adj1" fmla="val -20387"/>
              <a:gd name="adj2" fmla="val 10854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too see 42 at location 000008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8" name="Rectangular Callout 237"/>
          <p:cNvSpPr/>
          <p:nvPr/>
        </p:nvSpPr>
        <p:spPr>
          <a:xfrm>
            <a:off x="7599104" y="4922627"/>
            <a:ext cx="4331184" cy="696690"/>
          </a:xfrm>
          <a:prstGeom prst="wedgeRectCallout">
            <a:avLst>
              <a:gd name="adj1" fmla="val -47461"/>
              <a:gd name="adj2" fmla="val 9856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Guys, I am changing the value at location 000008 to 55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9" name="Rectangular Callout 238"/>
          <p:cNvSpPr/>
          <p:nvPr/>
        </p:nvSpPr>
        <p:spPr>
          <a:xfrm>
            <a:off x="259146" y="4458523"/>
            <a:ext cx="2481314" cy="1160794"/>
          </a:xfrm>
          <a:prstGeom prst="wedgeRectCallout">
            <a:avLst>
              <a:gd name="adj1" fmla="val -15555"/>
              <a:gd name="adj2" fmla="val 8686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location 000008 stores the integer 55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0" name="Rectangular Callout 239"/>
          <p:cNvSpPr/>
          <p:nvPr/>
        </p:nvSpPr>
        <p:spPr>
          <a:xfrm>
            <a:off x="2843177" y="4485583"/>
            <a:ext cx="2169966" cy="1160794"/>
          </a:xfrm>
          <a:prstGeom prst="wedgeRectCallout">
            <a:avLst>
              <a:gd name="adj1" fmla="val -10788"/>
              <a:gd name="adj2" fmla="val 834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also see 55 at memory location 00008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1" name="Rectangular Callout 240"/>
          <p:cNvSpPr/>
          <p:nvPr/>
        </p:nvSpPr>
        <p:spPr>
          <a:xfrm>
            <a:off x="5113134" y="4949687"/>
            <a:ext cx="2388081" cy="696690"/>
          </a:xfrm>
          <a:prstGeom prst="wedgeRectCallout">
            <a:avLst>
              <a:gd name="adj1" fmla="val -20387"/>
              <a:gd name="adj2" fmla="val 10854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too see 55 at location 000008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0554519" y="2135982"/>
            <a:ext cx="887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55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4" grpId="0"/>
      <p:bldP spid="215" grpId="0" animBg="1"/>
      <p:bldP spid="220" grpId="0" animBg="1"/>
      <p:bldP spid="233" grpId="0"/>
      <p:bldP spid="234" grpId="0"/>
      <p:bldP spid="234" grpId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9" grpId="0" animBg="1"/>
      <p:bldP spid="240" grpId="0" animBg="1"/>
      <p:bldP spid="241" grpId="0" animBg="1"/>
      <p:bldP spid="2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8476696" y="5049678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842564" y="5049678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Passing simple variables/expressions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6" y="1111624"/>
            <a:ext cx="11456116" cy="1870264"/>
          </a:xfrm>
        </p:spPr>
        <p:txBody>
          <a:bodyPr/>
          <a:lstStyle/>
          <a:p>
            <a:r>
              <a:rPr lang="en-IN" dirty="0"/>
              <a:t>This is the case when the input to the function is either a variable (Rule 1) or an expression (Rule 2)</a:t>
            </a:r>
          </a:p>
          <a:p>
            <a:pPr lvl="1"/>
            <a:r>
              <a:rPr lang="en-IN" dirty="0"/>
              <a:t>Rule 4 (fresh variables) will always apply no matter what is passed as input</a:t>
            </a:r>
          </a:p>
          <a:p>
            <a:pPr lvl="1"/>
            <a:r>
              <a:rPr lang="en-IN" dirty="0"/>
              <a:t>Books, websites often call this technique </a:t>
            </a:r>
            <a:r>
              <a:rPr lang="en-IN" i="1" dirty="0">
                <a:solidFill>
                  <a:srgbClr val="0000FF"/>
                </a:solidFill>
              </a:rPr>
              <a:t>pass-by-value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115" y="2887682"/>
            <a:ext cx="32500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neg(int a){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-a;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main(void){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 = 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("%d",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neg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(a));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("%d",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neg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(4*2);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12974" y="4732998"/>
            <a:ext cx="7440708" cy="1990825"/>
            <a:chOff x="4412974" y="4732998"/>
            <a:chExt cx="7440708" cy="1990825"/>
          </a:xfrm>
        </p:grpSpPr>
        <p:sp>
          <p:nvSpPr>
            <p:cNvPr id="7" name="Rectangle 6"/>
            <p:cNvSpPr/>
            <p:nvPr/>
          </p:nvSpPr>
          <p:spPr>
            <a:xfrm>
              <a:off x="4412974" y="4974536"/>
              <a:ext cx="7440708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main()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29194" y="5049678"/>
            <a:ext cx="1214175" cy="1808322"/>
            <a:chOff x="4529194" y="5049678"/>
            <a:chExt cx="1214175" cy="1808322"/>
          </a:xfrm>
        </p:grpSpPr>
        <p:sp>
          <p:nvSpPr>
            <p:cNvPr id="19" name="Rectangle 18"/>
            <p:cNvSpPr/>
            <p:nvPr/>
          </p:nvSpPr>
          <p:spPr>
            <a:xfrm>
              <a:off x="4529194" y="5049678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03685" y="6027003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a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42468" y="5223757"/>
              <a:ext cx="3876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2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12974" y="2565186"/>
            <a:ext cx="7440708" cy="1990825"/>
            <a:chOff x="4412974" y="2565186"/>
            <a:chExt cx="7440708" cy="1990825"/>
          </a:xfrm>
        </p:grpSpPr>
        <p:sp>
          <p:nvSpPr>
            <p:cNvPr id="30" name="Rectangle 29"/>
            <p:cNvSpPr/>
            <p:nvPr/>
          </p:nvSpPr>
          <p:spPr>
            <a:xfrm>
              <a:off x="4412974" y="2806724"/>
              <a:ext cx="7440708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799650" y="2565186"/>
              <a:ext cx="1858617" cy="904461"/>
              <a:chOff x="3286682" y="2292350"/>
              <a:chExt cx="1858617" cy="904461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0141004" y="3460116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neg</a:t>
              </a: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()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529194" y="2865736"/>
            <a:ext cx="1214175" cy="1808322"/>
            <a:chOff x="4529194" y="2865736"/>
            <a:chExt cx="1214175" cy="1808322"/>
          </a:xfrm>
        </p:grpSpPr>
        <p:sp>
          <p:nvSpPr>
            <p:cNvPr id="38" name="Rectangle 37"/>
            <p:cNvSpPr/>
            <p:nvPr/>
          </p:nvSpPr>
          <p:spPr>
            <a:xfrm>
              <a:off x="4529194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903685" y="3843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a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942468" y="521999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39584" y="2865736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98016" y="3038437"/>
            <a:ext cx="703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8016" y="3026487"/>
            <a:ext cx="595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9" name="Rectangular Callout 48"/>
          <p:cNvSpPr/>
          <p:nvPr/>
        </p:nvSpPr>
        <p:spPr>
          <a:xfrm>
            <a:off x="8704920" y="4412974"/>
            <a:ext cx="872147" cy="599544"/>
          </a:xfrm>
          <a:prstGeom prst="wedgeRectCallout">
            <a:avLst>
              <a:gd name="adj1" fmla="val 109864"/>
              <a:gd name="adj2" fmla="val 5005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-2-8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60155" y="5049678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61403" y="5219990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8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52010" y="522995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8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325" y="3038437"/>
            <a:ext cx="703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-8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98016" y="3026487"/>
            <a:ext cx="595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-8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135225" y="4568288"/>
            <a:ext cx="289933" cy="294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801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-3.95833E-6 -0.31782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3.75E-6 0.31829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2155 -0.3125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-1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07407E-6 L 0.21757 0.32292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72" y="1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48" grpId="0" animBg="1"/>
      <p:bldP spid="3" grpId="0" uiExpand="1" build="p"/>
      <p:bldP spid="5" grpId="0"/>
      <p:bldP spid="43" grpId="0"/>
      <p:bldP spid="43" grpId="1"/>
      <p:bldP spid="43" grpId="2"/>
      <p:bldP spid="44" grpId="0" animBg="1"/>
      <p:bldP spid="44" grpId="1" animBg="1"/>
      <p:bldP spid="44" grpId="2" animBg="1"/>
      <p:bldP spid="44" grpId="3" animBg="1"/>
      <p:bldP spid="46" grpId="0"/>
      <p:bldP spid="46" grpId="1"/>
      <p:bldP spid="47" grpId="0"/>
      <p:bldP spid="47" grpId="1"/>
      <p:bldP spid="49" grpId="0" animBg="1"/>
      <p:bldP spid="50" grpId="0" animBg="1"/>
      <p:bldP spid="51" grpId="0"/>
      <p:bldP spid="51" grpId="1"/>
      <p:bldP spid="51" grpId="2"/>
      <p:bldP spid="52" grpId="0"/>
      <p:bldP spid="54" grpId="0"/>
      <p:bldP spid="54" grpId="1"/>
      <p:bldP spid="55" grpId="0"/>
      <p:bldP spid="55" grpId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have seen how normal variables (</a:t>
            </a:r>
            <a:r>
              <a:rPr lang="en-IN" dirty="0" err="1"/>
              <a:t>int</a:t>
            </a:r>
            <a:r>
              <a:rPr lang="en-IN" dirty="0"/>
              <a:t>, float, char) can be passed to functions (rule 1) and how expressions of these (rule 2) can be passed to functions</a:t>
            </a:r>
          </a:p>
          <a:p>
            <a:pPr lvl="1"/>
            <a:r>
              <a:rPr lang="en-IN" dirty="0"/>
              <a:t>Sometimes called pass-by-value</a:t>
            </a:r>
          </a:p>
          <a:p>
            <a:r>
              <a:rPr lang="en-IN" dirty="0"/>
              <a:t>We have </a:t>
            </a:r>
            <a:r>
              <a:rPr lang="en-IN" dirty="0" smtClean="0"/>
              <a:t>not yet seen </a:t>
            </a:r>
            <a:r>
              <a:rPr lang="en-IN" dirty="0"/>
              <a:t>how pointers (rule 1) and expressions that generate addresses (rule 2) can be passed to functions</a:t>
            </a:r>
          </a:p>
          <a:p>
            <a:pPr lvl="1"/>
            <a:r>
              <a:rPr lang="en-IN" dirty="0"/>
              <a:t>Sometimes called pass-by-pointer or </a:t>
            </a:r>
            <a:r>
              <a:rPr lang="en-IN" dirty="0" smtClean="0"/>
              <a:t>pass-by-reference</a:t>
            </a:r>
          </a:p>
          <a:p>
            <a:pPr lvl="1"/>
            <a:r>
              <a:rPr lang="en-IN" dirty="0" smtClean="0"/>
              <a:t>We will see this later</a:t>
            </a:r>
            <a:endParaRPr lang="en-IN" dirty="0"/>
          </a:p>
          <a:p>
            <a:r>
              <a:rPr lang="en-IN" dirty="0"/>
              <a:t>Remember - rule 4 always applies, no matter what!</a:t>
            </a:r>
          </a:p>
          <a:p>
            <a:r>
              <a:rPr lang="en-IN" dirty="0"/>
              <a:t>Will see pass-by-array </a:t>
            </a:r>
            <a:r>
              <a:rPr lang="en-IN" dirty="0" smtClean="0"/>
              <a:t>later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152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Class..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3"/>
            <a:ext cx="11938645" cy="5984915"/>
          </a:xfrm>
        </p:spPr>
        <p:txBody>
          <a:bodyPr>
            <a:normAutofit/>
          </a:bodyPr>
          <a:lstStyle/>
          <a:p>
            <a:endParaRPr lang="en-IN" dirty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IN" dirty="0">
                <a:sym typeface="Wingdings" panose="05000000000000000000" pitchFamily="2" charset="2"/>
              </a:rPr>
              <a:t>Static and global variables 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230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605CB80-9779-45AD-9DE5-4244E797E3A7}"/>
              </a:ext>
            </a:extLst>
          </p:cNvPr>
          <p:cNvSpPr txBox="1"/>
          <p:nvPr/>
        </p:nvSpPr>
        <p:spPr>
          <a:xfrm>
            <a:off x="2041460" y="3343759"/>
            <a:ext cx="4752527" cy="3046988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int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main () {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int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x;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x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=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max(6, 4);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</a:rPr>
              <a:t>     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printf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(“%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d”,x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return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66353EA-B775-436A-B442-D565CF2CDFD7}"/>
              </a:ext>
            </a:extLst>
          </p:cNvPr>
          <p:cNvSpPr txBox="1"/>
          <p:nvPr/>
        </p:nvSpPr>
        <p:spPr>
          <a:xfrm>
            <a:off x="3805655" y="175407"/>
            <a:ext cx="4968552" cy="3046988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 max (</a:t>
            </a:r>
            <a:r>
              <a:rPr lang="en-US" sz="32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a, </a:t>
            </a:r>
            <a:r>
              <a:rPr lang="en-US" sz="32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b) {</a:t>
            </a:r>
          </a:p>
          <a:p>
            <a:pPr eaLnBrk="0" hangingPunct="0">
              <a:defRPr/>
            </a:pP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   if (a &gt; b) </a:t>
            </a:r>
          </a:p>
          <a:p>
            <a:pPr eaLnBrk="0" hangingPunct="0">
              <a:defRPr/>
            </a:pP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       </a:t>
            </a: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return a;</a:t>
            </a:r>
            <a:endParaRPr lang="en-US" sz="3200" dirty="0">
              <a:solidFill>
                <a:prstClr val="black"/>
              </a:solidFill>
              <a:latin typeface="Calibri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 pitchFamily="34" charset="-128"/>
                <a:cs typeface="Arial" pitchFamily="34" charset="0"/>
              </a:rPr>
              <a:t>  else</a:t>
            </a: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 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      return b;</a:t>
            </a: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	</a:t>
            </a:r>
            <a:endParaRPr lang="en-US" sz="3200" dirty="0">
              <a:solidFill>
                <a:srgbClr val="EEECE1">
                  <a:lumMod val="50000"/>
                </a:srgbClr>
              </a:solidFill>
              <a:latin typeface="Calibri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}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xmlns="" id="{BD39BDCD-DB7A-4F5C-B63D-E38BBA82A184}"/>
              </a:ext>
            </a:extLst>
          </p:cNvPr>
          <p:cNvGrpSpPr/>
          <p:nvPr/>
        </p:nvGrpSpPr>
        <p:grpSpPr>
          <a:xfrm>
            <a:off x="1048924" y="182626"/>
            <a:ext cx="3294940" cy="1444716"/>
            <a:chOff x="242705" y="324029"/>
            <a:chExt cx="3294940" cy="14447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CC6AFB9-3055-4291-B6ED-2857214DE33A}"/>
                </a:ext>
              </a:extLst>
            </p:cNvPr>
            <p:cNvSpPr txBox="1"/>
            <p:nvPr/>
          </p:nvSpPr>
          <p:spPr>
            <a:xfrm>
              <a:off x="242705" y="1245525"/>
              <a:ext cx="2252540" cy="5232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9525">
              <a:solidFill>
                <a:srgbClr val="1F497D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Return Type</a:t>
              </a:r>
            </a:p>
          </p:txBody>
        </p:sp>
        <p:cxnSp>
          <p:nvCxnSpPr>
            <p:cNvPr id="14" name="Curved Connector 10">
              <a:extLst>
                <a:ext uri="{FF2B5EF4-FFF2-40B4-BE49-F238E27FC236}">
                  <a16:creationId xmlns:a16="http://schemas.microsoft.com/office/drawing/2014/main" xmlns="" id="{86916969-5E40-4213-9300-EB634D927AB8}"/>
                </a:ext>
              </a:extLst>
            </p:cNvPr>
            <p:cNvCxnSpPr>
              <a:stCxn id="13" idx="0"/>
              <a:endCxn id="15" idx="1"/>
            </p:cNvCxnSpPr>
            <p:nvPr/>
          </p:nvCxnSpPr>
          <p:spPr bwMode="auto">
            <a:xfrm rot="5400000" flipH="1" flipV="1">
              <a:off x="1777920" y="167112"/>
              <a:ext cx="669468" cy="1487359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5B045748-F75E-4A4E-93F9-7EFA274BA73A}"/>
                </a:ext>
              </a:extLst>
            </p:cNvPr>
            <p:cNvSpPr/>
            <p:nvPr/>
          </p:nvSpPr>
          <p:spPr bwMode="auto">
            <a:xfrm>
              <a:off x="2856334" y="324029"/>
              <a:ext cx="681311" cy="504056"/>
            </a:xfrm>
            <a:prstGeom prst="rect">
              <a:avLst/>
            </a:prstGeom>
            <a:noFill/>
            <a:ln w="34925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grpSp>
        <p:nvGrpSpPr>
          <p:cNvPr id="3" name="Group 25">
            <a:extLst>
              <a:ext uri="{FF2B5EF4-FFF2-40B4-BE49-F238E27FC236}">
                <a16:creationId xmlns:a16="http://schemas.microsoft.com/office/drawing/2014/main" xmlns="" id="{B0526CB1-7027-4968-8DD1-73A86FD0B2FF}"/>
              </a:ext>
            </a:extLst>
          </p:cNvPr>
          <p:cNvGrpSpPr/>
          <p:nvPr/>
        </p:nvGrpSpPr>
        <p:grpSpPr>
          <a:xfrm>
            <a:off x="1047004" y="198788"/>
            <a:ext cx="4306545" cy="2899484"/>
            <a:chOff x="-5818" y="332656"/>
            <a:chExt cx="4505810" cy="289948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1DA435B3-D17D-4D92-8AA0-287B4BE808DB}"/>
                </a:ext>
              </a:extLst>
            </p:cNvPr>
            <p:cNvSpPr/>
            <p:nvPr/>
          </p:nvSpPr>
          <p:spPr bwMode="auto">
            <a:xfrm>
              <a:off x="3491880" y="332656"/>
              <a:ext cx="1008112" cy="504056"/>
            </a:xfrm>
            <a:prstGeom prst="rect">
              <a:avLst/>
            </a:prstGeom>
            <a:noFill/>
            <a:ln w="381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584D4A6-C2BB-4D34-9C52-0A20F3394E11}"/>
                </a:ext>
              </a:extLst>
            </p:cNvPr>
            <p:cNvSpPr txBox="1"/>
            <p:nvPr/>
          </p:nvSpPr>
          <p:spPr>
            <a:xfrm>
              <a:off x="-5818" y="2708920"/>
              <a:ext cx="2662908" cy="5232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>
              <a:solidFill>
                <a:srgbClr val="1F497D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Function Name</a:t>
              </a:r>
            </a:p>
          </p:txBody>
        </p:sp>
        <p:cxnSp>
          <p:nvCxnSpPr>
            <p:cNvPr id="19" name="Curved Connector 21">
              <a:extLst>
                <a:ext uri="{FF2B5EF4-FFF2-40B4-BE49-F238E27FC236}">
                  <a16:creationId xmlns:a16="http://schemas.microsoft.com/office/drawing/2014/main" xmlns="" id="{0EABB427-CCDE-4C4F-9E28-843D312C53AC}"/>
                </a:ext>
              </a:extLst>
            </p:cNvPr>
            <p:cNvCxnSpPr>
              <a:stCxn id="18" idx="0"/>
              <a:endCxn id="17" idx="2"/>
            </p:cNvCxnSpPr>
            <p:nvPr/>
          </p:nvCxnSpPr>
          <p:spPr bwMode="auto">
            <a:xfrm rot="5400000" flipH="1" flipV="1">
              <a:off x="1724682" y="437666"/>
              <a:ext cx="1872208" cy="2670300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" name="Group 26">
            <a:extLst>
              <a:ext uri="{FF2B5EF4-FFF2-40B4-BE49-F238E27FC236}">
                <a16:creationId xmlns:a16="http://schemas.microsoft.com/office/drawing/2014/main" xmlns="" id="{18F1A6C5-429F-4759-AC9A-1A47D5D90A0F}"/>
              </a:ext>
            </a:extLst>
          </p:cNvPr>
          <p:cNvGrpSpPr/>
          <p:nvPr/>
        </p:nvGrpSpPr>
        <p:grpSpPr>
          <a:xfrm>
            <a:off x="5365876" y="214688"/>
            <a:ext cx="4498795" cy="2506178"/>
            <a:chOff x="3491879" y="332656"/>
            <a:chExt cx="4498795" cy="250617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C3A7806F-EC8B-434C-A2BC-FE4664714B2F}"/>
                </a:ext>
              </a:extLst>
            </p:cNvPr>
            <p:cNvSpPr/>
            <p:nvPr/>
          </p:nvSpPr>
          <p:spPr bwMode="auto">
            <a:xfrm>
              <a:off x="3491879" y="332656"/>
              <a:ext cx="2157859" cy="504056"/>
            </a:xfrm>
            <a:prstGeom prst="rect">
              <a:avLst/>
            </a:prstGeom>
            <a:noFill/>
            <a:ln w="381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6C2D7842-A7BB-4DCF-8BD3-4D021B01B42C}"/>
                </a:ext>
              </a:extLst>
            </p:cNvPr>
            <p:cNvSpPr txBox="1"/>
            <p:nvPr/>
          </p:nvSpPr>
          <p:spPr>
            <a:xfrm>
              <a:off x="5037621" y="1022952"/>
              <a:ext cx="2953053" cy="181588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>
              <a:solidFill>
                <a:srgbClr val="1F497D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2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arguments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a and b,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both of type int.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(formal </a:t>
              </a: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args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)</a:t>
              </a:r>
            </a:p>
          </p:txBody>
        </p:sp>
        <p:cxnSp>
          <p:nvCxnSpPr>
            <p:cNvPr id="23" name="Curved Connector 29">
              <a:extLst>
                <a:ext uri="{FF2B5EF4-FFF2-40B4-BE49-F238E27FC236}">
                  <a16:creationId xmlns:a16="http://schemas.microsoft.com/office/drawing/2014/main" xmlns="" id="{E32FFDB6-B6AF-44B0-978D-17472FBDA0DA}"/>
                </a:ext>
              </a:extLst>
            </p:cNvPr>
            <p:cNvCxnSpPr>
              <a:stCxn id="22" idx="0"/>
              <a:endCxn id="21" idx="2"/>
            </p:cNvCxnSpPr>
            <p:nvPr/>
          </p:nvCxnSpPr>
          <p:spPr bwMode="auto">
            <a:xfrm rot="16200000" flipV="1">
              <a:off x="5449359" y="-41838"/>
              <a:ext cx="186240" cy="1943339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" name="Group 49">
            <a:extLst>
              <a:ext uri="{FF2B5EF4-FFF2-40B4-BE49-F238E27FC236}">
                <a16:creationId xmlns:a16="http://schemas.microsoft.com/office/drawing/2014/main" xmlns="" id="{D665605F-7CAF-43CF-BF3C-7DE93D029C7C}"/>
              </a:ext>
            </a:extLst>
          </p:cNvPr>
          <p:cNvGrpSpPr/>
          <p:nvPr/>
        </p:nvGrpSpPr>
        <p:grpSpPr>
          <a:xfrm>
            <a:off x="3955916" y="769141"/>
            <a:ext cx="6047262" cy="4822387"/>
            <a:chOff x="3024856" y="846318"/>
            <a:chExt cx="6047262" cy="482238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BDA4787-BBE4-4DD6-B174-E2741999A035}"/>
                </a:ext>
              </a:extLst>
            </p:cNvPr>
            <p:cNvSpPr txBox="1"/>
            <p:nvPr/>
          </p:nvSpPr>
          <p:spPr>
            <a:xfrm>
              <a:off x="5745566" y="3421936"/>
              <a:ext cx="3326552" cy="2246769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>
              <a:solidFill>
                <a:srgbClr val="1F497D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Body of the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function, enclosed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inside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{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and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} 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(mandatory)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returns an int.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cxnSp>
          <p:nvCxnSpPr>
            <p:cNvPr id="26" name="Curved Connector 37">
              <a:extLst>
                <a:ext uri="{FF2B5EF4-FFF2-40B4-BE49-F238E27FC236}">
                  <a16:creationId xmlns:a16="http://schemas.microsoft.com/office/drawing/2014/main" xmlns="" id="{D35A6DA9-8762-4F5B-85F9-12604EEAEA43}"/>
                </a:ext>
              </a:extLst>
            </p:cNvPr>
            <p:cNvCxnSpPr>
              <a:stCxn id="25" idx="1"/>
            </p:cNvCxnSpPr>
            <p:nvPr/>
          </p:nvCxnSpPr>
          <p:spPr bwMode="auto">
            <a:xfrm rot="10800000">
              <a:off x="4320486" y="2780931"/>
              <a:ext cx="1425080" cy="1764391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24F6A91-889A-4FAB-A0EF-7BE99DDA7660}"/>
                </a:ext>
              </a:extLst>
            </p:cNvPr>
            <p:cNvSpPr/>
            <p:nvPr/>
          </p:nvSpPr>
          <p:spPr bwMode="auto">
            <a:xfrm>
              <a:off x="3024856" y="846318"/>
              <a:ext cx="2591260" cy="1934610"/>
            </a:xfrm>
            <a:prstGeom prst="rect">
              <a:avLst/>
            </a:prstGeom>
            <a:noFill/>
            <a:ln w="381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grpSp>
        <p:nvGrpSpPr>
          <p:cNvPr id="7" name="Group 57">
            <a:extLst>
              <a:ext uri="{FF2B5EF4-FFF2-40B4-BE49-F238E27FC236}">
                <a16:creationId xmlns:a16="http://schemas.microsoft.com/office/drawing/2014/main" xmlns="" id="{7BDA6BC7-2E4B-400A-8F92-216EEC8D5449}"/>
              </a:ext>
            </a:extLst>
          </p:cNvPr>
          <p:cNvGrpSpPr/>
          <p:nvPr/>
        </p:nvGrpSpPr>
        <p:grpSpPr>
          <a:xfrm>
            <a:off x="3210313" y="4360334"/>
            <a:ext cx="5903839" cy="2322259"/>
            <a:chOff x="2856334" y="324029"/>
            <a:chExt cx="5903839" cy="232225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B812728A-E41D-4091-8900-83E9AD418601}"/>
                </a:ext>
              </a:extLst>
            </p:cNvPr>
            <p:cNvSpPr txBox="1"/>
            <p:nvPr/>
          </p:nvSpPr>
          <p:spPr>
            <a:xfrm>
              <a:off x="4563190" y="1692181"/>
              <a:ext cx="4196983" cy="954107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9525">
              <a:solidFill>
                <a:srgbClr val="1F497D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Call to the function.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Actual </a:t>
              </a: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args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are 6 and 4.</a:t>
              </a:r>
            </a:p>
          </p:txBody>
        </p:sp>
        <p:cxnSp>
          <p:nvCxnSpPr>
            <p:cNvPr id="30" name="Curved Connector 59">
              <a:extLst>
                <a:ext uri="{FF2B5EF4-FFF2-40B4-BE49-F238E27FC236}">
                  <a16:creationId xmlns:a16="http://schemas.microsoft.com/office/drawing/2014/main" xmlns="" id="{9B51282A-2361-4D9F-8397-E87CF2DE6AB7}"/>
                </a:ext>
              </a:extLst>
            </p:cNvPr>
            <p:cNvCxnSpPr>
              <a:stCxn id="29" idx="0"/>
              <a:endCxn id="31" idx="2"/>
            </p:cNvCxnSpPr>
            <p:nvPr/>
          </p:nvCxnSpPr>
          <p:spPr bwMode="auto">
            <a:xfrm rot="16200000" flipV="1">
              <a:off x="4870559" y="-98942"/>
              <a:ext cx="864096" cy="2718150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ED7E8C4E-77F0-4B2F-8EF2-275095F56F69}"/>
                </a:ext>
              </a:extLst>
            </p:cNvPr>
            <p:cNvSpPr/>
            <p:nvPr/>
          </p:nvSpPr>
          <p:spPr bwMode="auto">
            <a:xfrm>
              <a:off x="2856334" y="324029"/>
              <a:ext cx="2174395" cy="504056"/>
            </a:xfrm>
            <a:prstGeom prst="rect">
              <a:avLst/>
            </a:prstGeom>
            <a:noFill/>
            <a:ln w="34925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xmlns="" id="{93E838F2-289A-4AF2-A972-FA035CA1B2AA}"/>
              </a:ext>
            </a:extLst>
          </p:cNvPr>
          <p:cNvSpPr txBox="1">
            <a:spLocks/>
          </p:cNvSpPr>
          <p:nvPr/>
        </p:nvSpPr>
        <p:spPr>
          <a:xfrm>
            <a:off x="4302071" y="627110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BF2DD-4017-400A-B431-6CDAD3069103}" type="slidenum">
              <a:rPr lang="hi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</a:t>
            </a:fld>
            <a:endParaRPr lang="hi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30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on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/>
              <a:t>May write return statement many times inside a function</a:t>
            </a:r>
          </a:p>
          <a:p>
            <a:r>
              <a:rPr lang="en-IN" dirty="0"/>
              <a:t>When </a:t>
            </a:r>
            <a:r>
              <a:rPr lang="en-IN" dirty="0" smtClean="0"/>
              <a:t>Mr C (his </a:t>
            </a:r>
            <a:r>
              <a:rPr lang="en-IN" dirty="0" smtClean="0"/>
              <a:t>dream world clone </a:t>
            </a:r>
            <a:r>
              <a:rPr lang="en-IN" dirty="0" smtClean="0"/>
              <a:t>actually) </a:t>
            </a:r>
            <a:r>
              <a:rPr lang="en-IN" dirty="0"/>
              <a:t>sees a return statement, </a:t>
            </a:r>
            <a:r>
              <a:rPr lang="en-IN" dirty="0" smtClean="0"/>
              <a:t>he </a:t>
            </a:r>
            <a:r>
              <a:rPr lang="en-IN" dirty="0"/>
              <a:t>immediately generates the output and function execution stops there.</a:t>
            </a:r>
          </a:p>
          <a:p>
            <a:r>
              <a:rPr lang="en-IN" dirty="0"/>
              <a:t>The </a:t>
            </a:r>
            <a:r>
              <a:rPr lang="en-IN" dirty="0" smtClean="0"/>
              <a:t>dream ends </a:t>
            </a:r>
            <a:r>
              <a:rPr lang="en-IN" dirty="0"/>
              <a:t>and the original Mr C takes over </a:t>
            </a:r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If you return a float/double value from a function with int return type, automatic typecasting will take place.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Be careful to not make typecasting mistakes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95065" y="207162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9" name="Rectangular Callout 8"/>
          <p:cNvSpPr/>
          <p:nvPr/>
        </p:nvSpPr>
        <p:spPr>
          <a:xfrm>
            <a:off x="2736532" y="116446"/>
            <a:ext cx="6893960" cy="1573571"/>
          </a:xfrm>
          <a:prstGeom prst="wedgeRectCallout">
            <a:avLst>
              <a:gd name="adj1" fmla="val 58579"/>
              <a:gd name="adj2" fmla="val 25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functions that do not need to return anything i.e.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return type, you can either say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return;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or else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write return at all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inside the function body in which case the entire body will get executed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153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on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/>
          <a:lstStyle/>
          <a:p>
            <a:r>
              <a:rPr lang="en-IN" dirty="0"/>
              <a:t>The value that is returned can be used safely just as a normal variable of that same data type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You can freely use returned values in expressions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Be careful of type </a:t>
            </a:r>
            <a:r>
              <a:rPr lang="en-IN" dirty="0" smtClean="0">
                <a:sym typeface="Wingdings" panose="05000000000000000000" pitchFamily="2" charset="2"/>
              </a:rPr>
              <a:t>though</a:t>
            </a:r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1315" y="4461542"/>
            <a:ext cx="3409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sum(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x,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y){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return x + 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}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6904" y="4450524"/>
            <a:ext cx="62567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main(){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("%d", sum(3,4) - sum(5,6));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}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66041" y="207162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5627352" y="175716"/>
            <a:ext cx="3881393" cy="820670"/>
          </a:xfrm>
          <a:prstGeom prst="wedgeRectCallout">
            <a:avLst>
              <a:gd name="adj1" fmla="val 67085"/>
              <a:gd name="adj2" fmla="val 176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main() is also a function with return type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4029815" y="1045834"/>
            <a:ext cx="5532298" cy="820670"/>
          </a:xfrm>
          <a:prstGeom prst="wedgeRectCallout">
            <a:avLst>
              <a:gd name="adj1" fmla="val 62536"/>
              <a:gd name="adj2" fmla="val -622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main() is like a reserved function name. Cannot name your function main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ular Callout 11">
            <a:extLst>
              <a:ext uri="{FF2B5EF4-FFF2-40B4-BE49-F238E27FC236}">
                <a16:creationId xmlns:a16="http://schemas.microsoft.com/office/drawing/2014/main" xmlns="" id="{7D1222CC-7CEB-4F21-A7AF-91275A4F7963}"/>
              </a:ext>
            </a:extLst>
          </p:cNvPr>
          <p:cNvSpPr/>
          <p:nvPr/>
        </p:nvSpPr>
        <p:spPr>
          <a:xfrm>
            <a:off x="8152108" y="4549675"/>
            <a:ext cx="3672550" cy="391596"/>
          </a:xfrm>
          <a:prstGeom prst="wedgeRectCallout">
            <a:avLst>
              <a:gd name="adj1" fmla="val -37705"/>
              <a:gd name="adj2" fmla="val 12152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Can even</a:t>
            </a:r>
            <a:r>
              <a:rPr kumimoji="0" lang="en-US" sz="280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use</a:t>
            </a:r>
            <a:r>
              <a:rPr kumimoji="0" lang="en-US" sz="280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within </a:t>
            </a:r>
            <a:r>
              <a:rPr kumimoji="0" lang="en-US" sz="280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printf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711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and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F9B033EA-7D4E-442B-A045-F370C4F2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46" y="1050470"/>
            <a:ext cx="11411907" cy="34563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function call is an </a:t>
            </a:r>
            <a:r>
              <a:rPr lang="en-US" i="1" dirty="0"/>
              <a:t>expression</a:t>
            </a:r>
            <a:r>
              <a:rPr lang="en-US" dirty="0"/>
              <a:t>. </a:t>
            </a:r>
            <a:r>
              <a:rPr lang="en-US" sz="3200" dirty="0"/>
              <a:t>Can be used anywhere an expression can be used subject to type restrictions</a:t>
            </a:r>
          </a:p>
          <a:p>
            <a:pPr marL="4572" lvl="1" indent="0">
              <a:buNone/>
            </a:pPr>
            <a:endParaRPr lang="en-US" sz="3200" dirty="0"/>
          </a:p>
          <a:p>
            <a:pPr marL="4572" lvl="1" indent="0">
              <a:buNone/>
            </a:pPr>
            <a:r>
              <a:rPr lang="en-US" sz="3200" dirty="0"/>
              <a:t>Example below: assume we have already written the max and min functions for two integer arguments</a:t>
            </a:r>
          </a:p>
          <a:p>
            <a:pPr marL="4572" lvl="1" indent="0">
              <a:buNone/>
            </a:pP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D1B4EC1-AFBE-4FB3-9746-A6195A16E6FA}"/>
              </a:ext>
            </a:extLst>
          </p:cNvPr>
          <p:cNvSpPr/>
          <p:nvPr/>
        </p:nvSpPr>
        <p:spPr bwMode="auto">
          <a:xfrm>
            <a:off x="966866" y="3984197"/>
            <a:ext cx="5328592" cy="2736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printf(“%d”,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 max(5,3));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baseline="0" dirty="0">
                <a:latin typeface="Verdana" pitchFamily="34" charset="0"/>
              </a:rPr>
              <a:t>max(5,3) – min(5,3)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max(x, max(y, z)) == z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lang="en-US" sz="2800" dirty="0"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if (max(a, b)) printf(“Y”); 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6202BB7-3F66-4ACA-ABC5-6F34F9294A76}"/>
              </a:ext>
            </a:extLst>
          </p:cNvPr>
          <p:cNvSpPr/>
          <p:nvPr/>
        </p:nvSpPr>
        <p:spPr bwMode="auto">
          <a:xfrm>
            <a:off x="6295458" y="3984197"/>
            <a:ext cx="3528392" cy="27363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>
                <a:solidFill>
                  <a:srgbClr val="C00000"/>
                </a:solidFill>
                <a:latin typeface="Verdana" pitchFamily="34" charset="0"/>
              </a:rPr>
              <a:t>prints 5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evaluates to 2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>
                <a:solidFill>
                  <a:srgbClr val="C00000"/>
                </a:solidFill>
                <a:latin typeface="Verdana" pitchFamily="34" charset="0"/>
              </a:rPr>
              <a:t>checks if z is max of x, y, z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prints Y if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max of a and b is not 0.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891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xmlns="" id="{734E051E-6CFC-48F3-A6D5-95F723702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558" y="1111624"/>
            <a:ext cx="6416734" cy="537991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Not just main function but other functions can also call each other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 declaration or definition (or both) must be visible before the call</a:t>
            </a:r>
          </a:p>
          <a:p>
            <a:pPr marL="4572" lvl="1" indent="0">
              <a:buNone/>
            </a:pPr>
            <a:endParaRPr lang="en-US" sz="2800" dirty="0"/>
          </a:p>
          <a:p>
            <a:pPr marL="4572" lvl="1" indent="0">
              <a:buNone/>
            </a:pPr>
            <a:r>
              <a:rPr lang="en-US" sz="2800" dirty="0"/>
              <a:t>Help compiler detect any inconsistencies in function use</a:t>
            </a:r>
          </a:p>
          <a:p>
            <a:pPr marL="4572" lvl="1" indent="0">
              <a:buNone/>
            </a:pPr>
            <a:endParaRPr lang="en-US" sz="2800" dirty="0"/>
          </a:p>
          <a:p>
            <a:pPr marL="4572" lvl="1" indent="0">
              <a:buNone/>
            </a:pPr>
            <a:r>
              <a:rPr lang="en-US" sz="2800" dirty="0"/>
              <a:t>Compiler warning, if both (</a:t>
            </a:r>
            <a:r>
              <a:rPr lang="en-US" sz="2800" dirty="0" err="1"/>
              <a:t>decl</a:t>
            </a:r>
            <a:r>
              <a:rPr lang="en-US" sz="2800" dirty="0"/>
              <a:t> &amp; def) are missing</a:t>
            </a:r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3DD365D-375E-4D56-B58C-2E2955F47F5E}"/>
              </a:ext>
            </a:extLst>
          </p:cNvPr>
          <p:cNvSpPr txBox="1"/>
          <p:nvPr/>
        </p:nvSpPr>
        <p:spPr>
          <a:xfrm>
            <a:off x="7462158" y="577402"/>
            <a:ext cx="4476489" cy="6001643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#include&lt;</a:t>
            </a:r>
            <a:r>
              <a:rPr lang="en-US" sz="2400" dirty="0" err="1">
                <a:ea typeface="ＭＳ Ｐゴシック" pitchFamily="34" charset="-128"/>
              </a:rPr>
              <a:t>stdio.h</a:t>
            </a:r>
            <a:r>
              <a:rPr lang="en-US" sz="2400" dirty="0">
                <a:ea typeface="ＭＳ Ｐゴシック" pitchFamily="34" charset="-128"/>
              </a:rPr>
              <a:t>&gt;</a:t>
            </a: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int min(int, int); //declaration </a:t>
            </a:r>
          </a:p>
          <a:p>
            <a:pPr eaLnBrk="0" hangingPunct="0">
              <a:defRPr/>
            </a:pP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max(</a:t>
            </a: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, </a:t>
            </a: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); //of max, min</a:t>
            </a:r>
          </a:p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max(</a:t>
            </a: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a, </a:t>
            </a: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b) {</a:t>
            </a: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 return (a &gt; b) ? a : b;</a:t>
            </a: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// this “cryptic” min, uses max :-) </a:t>
            </a:r>
          </a:p>
          <a:p>
            <a:pPr eaLnBrk="0" hangingPunct="0">
              <a:defRPr/>
            </a:pP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min(</a:t>
            </a: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a, </a:t>
            </a: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b) {</a:t>
            </a: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 return a + b – </a:t>
            </a:r>
            <a:r>
              <a:rPr lang="en-US" sz="2400" dirty="0">
                <a:solidFill>
                  <a:srgbClr val="FF0000"/>
                </a:solidFill>
                <a:ea typeface="ＭＳ Ｐゴシック" pitchFamily="34" charset="-128"/>
              </a:rPr>
              <a:t>max (a, b)</a:t>
            </a:r>
            <a:r>
              <a:rPr lang="en-US" sz="2400" dirty="0">
                <a:ea typeface="ＭＳ Ｐゴシック" pitchFamily="34" charset="-128"/>
              </a:rPr>
              <a:t>;</a:t>
            </a: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main() { </a:t>
            </a: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printf(“%d”, </a:t>
            </a:r>
            <a:r>
              <a:rPr lang="en-US" sz="2400" dirty="0">
                <a:solidFill>
                  <a:srgbClr val="FF0000"/>
                </a:solidFill>
                <a:ea typeface="ＭＳ Ｐゴシック" pitchFamily="34" charset="-128"/>
              </a:rPr>
              <a:t>min(6, 4)</a:t>
            </a:r>
            <a:r>
              <a:rPr lang="en-US" sz="2400" dirty="0">
                <a:ea typeface="ＭＳ Ｐゴシック" pitchFamily="34" charset="-128"/>
              </a:rPr>
              <a:t>);</a:t>
            </a: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26108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Inception</a:t>
            </a:r>
            <a:endParaRPr lang="en-GB" dirty="0"/>
          </a:p>
        </p:txBody>
      </p:sp>
      <p:pic>
        <p:nvPicPr>
          <p:cNvPr id="6" name="Content Placeholder 5" descr="zhuangzi-butterfl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47875" y="1958181"/>
            <a:ext cx="8096250" cy="3810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1026" name="AutoShape 2" descr="Image result for zhuangzi butterfly dre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566" y="996128"/>
            <a:ext cx="308406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inc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a){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return a+1;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sum(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a,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b){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c =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inc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(a) + b;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return c;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main(void){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a = 2, b = 4, c;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c = sum(a, b);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("%d", c);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}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529194" y="5049678"/>
            <a:ext cx="1214175" cy="1808322"/>
            <a:chOff x="4529194" y="5049678"/>
            <a:chExt cx="1214175" cy="1808322"/>
          </a:xfrm>
        </p:grpSpPr>
        <p:sp>
          <p:nvSpPr>
            <p:cNvPr id="9" name="Rectangle 8"/>
            <p:cNvSpPr/>
            <p:nvPr/>
          </p:nvSpPr>
          <p:spPr>
            <a:xfrm>
              <a:off x="4529194" y="5049678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03685" y="6027003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a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42468" y="5223757"/>
              <a:ext cx="3876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2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412974" y="4732998"/>
            <a:ext cx="7440708" cy="1990825"/>
            <a:chOff x="4412974" y="4732998"/>
            <a:chExt cx="7440708" cy="1990825"/>
          </a:xfrm>
        </p:grpSpPr>
        <p:sp>
          <p:nvSpPr>
            <p:cNvPr id="8" name="Rectangle 7"/>
            <p:cNvSpPr/>
            <p:nvPr/>
          </p:nvSpPr>
          <p:spPr>
            <a:xfrm>
              <a:off x="4412974" y="4974536"/>
              <a:ext cx="7440708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4412974" y="2565186"/>
            <a:ext cx="7440708" cy="1990825"/>
            <a:chOff x="4412974" y="2565186"/>
            <a:chExt cx="7440708" cy="1990825"/>
          </a:xfrm>
        </p:grpSpPr>
        <p:sp>
          <p:nvSpPr>
            <p:cNvPr id="36" name="Rectangle 35"/>
            <p:cNvSpPr/>
            <p:nvPr/>
          </p:nvSpPr>
          <p:spPr>
            <a:xfrm>
              <a:off x="4412974" y="2806724"/>
              <a:ext cx="7440708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9799650" y="2565186"/>
              <a:ext cx="1858617" cy="904461"/>
              <a:chOff x="3286682" y="2292350"/>
              <a:chExt cx="1858617" cy="90446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4412974" y="397374"/>
            <a:ext cx="7440708" cy="1990825"/>
            <a:chOff x="4412974" y="397374"/>
            <a:chExt cx="7440708" cy="1990825"/>
          </a:xfrm>
        </p:grpSpPr>
        <p:sp>
          <p:nvSpPr>
            <p:cNvPr id="41" name="Rectangle 40"/>
            <p:cNvSpPr/>
            <p:nvPr/>
          </p:nvSpPr>
          <p:spPr>
            <a:xfrm>
              <a:off x="4412974" y="638912"/>
              <a:ext cx="7440708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9799650" y="397374"/>
              <a:ext cx="1858617" cy="904461"/>
              <a:chOff x="3286682" y="2292350"/>
              <a:chExt cx="1858617" cy="90446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7125087" y="5049678"/>
            <a:ext cx="1214175" cy="1808322"/>
            <a:chOff x="7125087" y="5049678"/>
            <a:chExt cx="1214175" cy="1808322"/>
          </a:xfrm>
        </p:grpSpPr>
        <p:sp>
          <p:nvSpPr>
            <p:cNvPr id="48" name="Rectangle 47"/>
            <p:cNvSpPr/>
            <p:nvPr/>
          </p:nvSpPr>
          <p:spPr>
            <a:xfrm>
              <a:off x="7125087" y="5049678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499578" y="6027003"/>
              <a:ext cx="43794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c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840697" y="5049678"/>
            <a:ext cx="1214175" cy="1808322"/>
            <a:chOff x="5840697" y="5049678"/>
            <a:chExt cx="1214175" cy="1808322"/>
          </a:xfrm>
        </p:grpSpPr>
        <p:sp>
          <p:nvSpPr>
            <p:cNvPr id="46" name="Rectangle 45"/>
            <p:cNvSpPr/>
            <p:nvPr/>
          </p:nvSpPr>
          <p:spPr>
            <a:xfrm>
              <a:off x="5840697" y="5049678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215188" y="6027003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b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36734" y="5223757"/>
              <a:ext cx="3876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4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529194" y="2865736"/>
            <a:ext cx="1214175" cy="1808322"/>
            <a:chOff x="4529194" y="2865736"/>
            <a:chExt cx="1214175" cy="1808322"/>
          </a:xfrm>
        </p:grpSpPr>
        <p:sp>
          <p:nvSpPr>
            <p:cNvPr id="52" name="Rectangle 51"/>
            <p:cNvSpPr/>
            <p:nvPr/>
          </p:nvSpPr>
          <p:spPr>
            <a:xfrm>
              <a:off x="4529194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03685" y="3843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a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942468" y="521999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840697" y="2865736"/>
            <a:ext cx="1214175" cy="1808322"/>
            <a:chOff x="5840697" y="2865736"/>
            <a:chExt cx="1214175" cy="1808322"/>
          </a:xfrm>
        </p:grpSpPr>
        <p:sp>
          <p:nvSpPr>
            <p:cNvPr id="55" name="Rectangle 54"/>
            <p:cNvSpPr/>
            <p:nvPr/>
          </p:nvSpPr>
          <p:spPr>
            <a:xfrm>
              <a:off x="5840697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15188" y="3843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b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125087" y="2865736"/>
            <a:ext cx="1214175" cy="1808322"/>
            <a:chOff x="7125087" y="2865736"/>
            <a:chExt cx="1214175" cy="1808322"/>
          </a:xfrm>
        </p:grpSpPr>
        <p:sp>
          <p:nvSpPr>
            <p:cNvPr id="57" name="Rectangle 56"/>
            <p:cNvSpPr/>
            <p:nvPr/>
          </p:nvSpPr>
          <p:spPr>
            <a:xfrm>
              <a:off x="7125087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499578" y="3843061"/>
              <a:ext cx="43794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c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247778" y="5219990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19545" y="303981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7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390060" y="2865736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207272" y="87714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529194" y="693736"/>
            <a:ext cx="1214175" cy="1808322"/>
            <a:chOff x="4529194" y="693736"/>
            <a:chExt cx="1214175" cy="1808322"/>
          </a:xfrm>
        </p:grpSpPr>
        <p:sp>
          <p:nvSpPr>
            <p:cNvPr id="68" name="Rectangle 67"/>
            <p:cNvSpPr/>
            <p:nvPr/>
          </p:nvSpPr>
          <p:spPr>
            <a:xfrm>
              <a:off x="4529194" y="693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903685" y="1671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a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932317" y="3028092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94167" y="693736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07273" y="86781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4" name="Rectangular Callout 83"/>
          <p:cNvSpPr/>
          <p:nvPr/>
        </p:nvSpPr>
        <p:spPr>
          <a:xfrm>
            <a:off x="7825086" y="1170636"/>
            <a:ext cx="1773034" cy="820670"/>
          </a:xfrm>
          <a:prstGeom prst="wedgeRectCallout">
            <a:avLst>
              <a:gd name="adj1" fmla="val 73082"/>
              <a:gd name="adj2" fmla="val -5742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Goodbye, cruel world!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519545" y="3023702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7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7" name="Rectangular Callout 86"/>
          <p:cNvSpPr/>
          <p:nvPr/>
        </p:nvSpPr>
        <p:spPr>
          <a:xfrm>
            <a:off x="8726156" y="5078462"/>
            <a:ext cx="686600" cy="701212"/>
          </a:xfrm>
          <a:prstGeom prst="wedgeRectCallout">
            <a:avLst>
              <a:gd name="adj1" fmla="val 128098"/>
              <a:gd name="adj2" fmla="val -545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41004" y="1289545"/>
            <a:ext cx="117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inc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141004" y="3460116"/>
            <a:ext cx="117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sum()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141004" y="5644058"/>
            <a:ext cx="117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main()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756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-3.95833E-6 -0.31782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4.58333E-6 -0.32083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-2.70833E-6 -0.31157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21276 0.31528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38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2.29167E-6 0.32037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4" grpId="0"/>
      <p:bldP spid="54" grpId="1"/>
      <p:bldP spid="54" grpId="2"/>
      <p:bldP spid="54" grpId="3"/>
      <p:bldP spid="59" grpId="0"/>
      <p:bldP spid="59" grpId="1"/>
      <p:bldP spid="59" grpId="2"/>
      <p:bldP spid="59" grpId="3"/>
      <p:bldP spid="60" grpId="0"/>
      <p:bldP spid="60" grpId="1"/>
      <p:bldP spid="61" grpId="0" animBg="1"/>
      <p:bldP spid="61" grpId="1" animBg="1"/>
      <p:bldP spid="63" grpId="0"/>
      <p:bldP spid="63" grpId="1"/>
      <p:bldP spid="63" grpId="2"/>
      <p:bldP spid="70" grpId="0"/>
      <p:bldP spid="70" grpId="1"/>
      <p:bldP spid="70" grpId="2"/>
      <p:bldP spid="71" grpId="0" animBg="1"/>
      <p:bldP spid="71" grpId="1" animBg="1"/>
      <p:bldP spid="72" grpId="0"/>
      <p:bldP spid="72" grpId="1"/>
      <p:bldP spid="84" grpId="0" animBg="1"/>
      <p:bldP spid="84" grpId="1" animBg="1"/>
      <p:bldP spid="85" grpId="0"/>
      <p:bldP spid="85" grpId="1"/>
      <p:bldP spid="85" grpId="2"/>
      <p:bldP spid="87" grpId="0" animBg="1"/>
      <p:bldP spid="87" grpId="1" animBg="1"/>
      <p:bldP spid="2" grpId="0"/>
      <p:bldP spid="2" grpId="1"/>
      <p:bldP spid="62" grpId="0"/>
      <p:bldP spid="62" grpId="1"/>
      <p:bldP spid="64" grpId="0"/>
      <p:bldP spid="6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21151"/>
            <a:ext cx="11600329" cy="721307"/>
          </a:xfrm>
        </p:spPr>
        <p:txBody>
          <a:bodyPr>
            <a:normAutofit/>
          </a:bodyPr>
          <a:lstStyle/>
          <a:p>
            <a:r>
              <a:rPr lang="en-IN" sz="4400" dirty="0"/>
              <a:t>Same function called repeatedly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220" y="793912"/>
            <a:ext cx="340928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inc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a){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return a+1;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sum(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a,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b){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c =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inc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(a) +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inc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(b);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return c;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main(void){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a = 2, b = 4, c;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c = sum(a, b);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("%d", c);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}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426504" y="5049678"/>
            <a:ext cx="1214175" cy="1808322"/>
            <a:chOff x="4529194" y="5049678"/>
            <a:chExt cx="1214175" cy="1808322"/>
          </a:xfrm>
        </p:grpSpPr>
        <p:sp>
          <p:nvSpPr>
            <p:cNvPr id="9" name="Rectangle 8"/>
            <p:cNvSpPr/>
            <p:nvPr/>
          </p:nvSpPr>
          <p:spPr>
            <a:xfrm>
              <a:off x="4529194" y="5049678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03685" y="6027003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a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42468" y="5223757"/>
              <a:ext cx="3876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2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310284" y="4732998"/>
            <a:ext cx="8755820" cy="1990825"/>
            <a:chOff x="4412974" y="4732998"/>
            <a:chExt cx="8755820" cy="1990825"/>
          </a:xfrm>
        </p:grpSpPr>
        <p:sp>
          <p:nvSpPr>
            <p:cNvPr id="8" name="Rectangle 7"/>
            <p:cNvSpPr/>
            <p:nvPr/>
          </p:nvSpPr>
          <p:spPr>
            <a:xfrm>
              <a:off x="4412974" y="4974536"/>
              <a:ext cx="8755820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1092124" y="4732998"/>
              <a:ext cx="1858617" cy="904461"/>
              <a:chOff x="4579156" y="2292350"/>
              <a:chExt cx="1858617" cy="904461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579156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53034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645403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3310284" y="2565186"/>
            <a:ext cx="8755820" cy="1990825"/>
            <a:chOff x="4412974" y="2565186"/>
            <a:chExt cx="8755820" cy="1990825"/>
          </a:xfrm>
        </p:grpSpPr>
        <p:sp>
          <p:nvSpPr>
            <p:cNvPr id="36" name="Rectangle 35"/>
            <p:cNvSpPr/>
            <p:nvPr/>
          </p:nvSpPr>
          <p:spPr>
            <a:xfrm>
              <a:off x="4412974" y="2806724"/>
              <a:ext cx="8755820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1097755" y="2565186"/>
              <a:ext cx="1858617" cy="904461"/>
              <a:chOff x="4584787" y="2292350"/>
              <a:chExt cx="1858617" cy="90446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584787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858665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651034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3310284" y="397374"/>
            <a:ext cx="8755820" cy="1990825"/>
            <a:chOff x="4412974" y="397374"/>
            <a:chExt cx="8755820" cy="1990825"/>
          </a:xfrm>
        </p:grpSpPr>
        <p:sp>
          <p:nvSpPr>
            <p:cNvPr id="41" name="Rectangle 40"/>
            <p:cNvSpPr/>
            <p:nvPr/>
          </p:nvSpPr>
          <p:spPr>
            <a:xfrm>
              <a:off x="4412974" y="638912"/>
              <a:ext cx="8755820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1092124" y="397374"/>
              <a:ext cx="1858617" cy="904461"/>
              <a:chOff x="4579156" y="2292350"/>
              <a:chExt cx="1858617" cy="90446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4579156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853034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645403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6022397" y="5049678"/>
            <a:ext cx="1214175" cy="1808322"/>
            <a:chOff x="7125087" y="5049678"/>
            <a:chExt cx="1214175" cy="1808322"/>
          </a:xfrm>
        </p:grpSpPr>
        <p:sp>
          <p:nvSpPr>
            <p:cNvPr id="48" name="Rectangle 47"/>
            <p:cNvSpPr/>
            <p:nvPr/>
          </p:nvSpPr>
          <p:spPr>
            <a:xfrm>
              <a:off x="7125087" y="5049678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499578" y="6027003"/>
              <a:ext cx="43794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c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738007" y="5049678"/>
            <a:ext cx="1214175" cy="1808322"/>
            <a:chOff x="5840697" y="5049678"/>
            <a:chExt cx="1214175" cy="1808322"/>
          </a:xfrm>
        </p:grpSpPr>
        <p:sp>
          <p:nvSpPr>
            <p:cNvPr id="46" name="Rectangle 45"/>
            <p:cNvSpPr/>
            <p:nvPr/>
          </p:nvSpPr>
          <p:spPr>
            <a:xfrm>
              <a:off x="5840697" y="5049678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215188" y="6027003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b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36734" y="5223757"/>
              <a:ext cx="3876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4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426504" y="2865736"/>
            <a:ext cx="1214175" cy="1808322"/>
            <a:chOff x="4529194" y="2865736"/>
            <a:chExt cx="1214175" cy="1808322"/>
          </a:xfrm>
        </p:grpSpPr>
        <p:sp>
          <p:nvSpPr>
            <p:cNvPr id="52" name="Rectangle 51"/>
            <p:cNvSpPr/>
            <p:nvPr/>
          </p:nvSpPr>
          <p:spPr>
            <a:xfrm>
              <a:off x="4529194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03685" y="3843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a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839778" y="521999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738007" y="2865736"/>
            <a:ext cx="1214175" cy="1808322"/>
            <a:chOff x="5840697" y="2865736"/>
            <a:chExt cx="1214175" cy="1808322"/>
          </a:xfrm>
        </p:grpSpPr>
        <p:sp>
          <p:nvSpPr>
            <p:cNvPr id="55" name="Rectangle 54"/>
            <p:cNvSpPr/>
            <p:nvPr/>
          </p:nvSpPr>
          <p:spPr>
            <a:xfrm>
              <a:off x="5840697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15188" y="3843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b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022397" y="2865736"/>
            <a:ext cx="1214175" cy="1808322"/>
            <a:chOff x="7125087" y="2865736"/>
            <a:chExt cx="1214175" cy="1808322"/>
          </a:xfrm>
        </p:grpSpPr>
        <p:sp>
          <p:nvSpPr>
            <p:cNvPr id="57" name="Rectangle 56"/>
            <p:cNvSpPr/>
            <p:nvPr/>
          </p:nvSpPr>
          <p:spPr>
            <a:xfrm>
              <a:off x="7125087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499578" y="3843061"/>
              <a:ext cx="43794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c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145088" y="5219990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16855" y="303981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8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287370" y="2865736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3426504" y="693736"/>
            <a:ext cx="1214175" cy="1808322"/>
            <a:chOff x="4529194" y="693736"/>
            <a:chExt cx="1214175" cy="1808322"/>
          </a:xfrm>
        </p:grpSpPr>
        <p:sp>
          <p:nvSpPr>
            <p:cNvPr id="68" name="Rectangle 67"/>
            <p:cNvSpPr/>
            <p:nvPr/>
          </p:nvSpPr>
          <p:spPr>
            <a:xfrm>
              <a:off x="4529194" y="693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903685" y="1671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a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829627" y="3028092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723614" y="693736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02107" y="86781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14558" y="3023702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8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7" name="Rectangular Callout 86"/>
          <p:cNvSpPr/>
          <p:nvPr/>
        </p:nvSpPr>
        <p:spPr>
          <a:xfrm>
            <a:off x="8993889" y="5078462"/>
            <a:ext cx="686600" cy="701212"/>
          </a:xfrm>
          <a:prstGeom prst="wedgeRectCallout">
            <a:avLst>
              <a:gd name="adj1" fmla="val 128098"/>
              <a:gd name="adj2" fmla="val -545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607590" y="2865736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04582" y="87714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104582" y="86781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5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97430" y="86781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5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112498" y="302737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2" name="Rectangular Callout 61"/>
          <p:cNvSpPr/>
          <p:nvPr/>
        </p:nvSpPr>
        <p:spPr>
          <a:xfrm>
            <a:off x="7843079" y="759168"/>
            <a:ext cx="1281924" cy="701212"/>
          </a:xfrm>
          <a:prstGeom prst="wedgeRectCallout">
            <a:avLst>
              <a:gd name="adj1" fmla="val 128098"/>
              <a:gd name="adj2" fmla="val -545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Hello again 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5" name="Rectangular Callout 64"/>
          <p:cNvSpPr/>
          <p:nvPr/>
        </p:nvSpPr>
        <p:spPr>
          <a:xfrm>
            <a:off x="8191440" y="1513555"/>
            <a:ext cx="1489049" cy="701212"/>
          </a:xfrm>
          <a:prstGeom prst="wedgeRectCallout">
            <a:avLst>
              <a:gd name="adj1" fmla="val 86230"/>
              <a:gd name="adj2" fmla="val -8711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Goodbye again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361029" y="1289545"/>
            <a:ext cx="117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inc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1029" y="3460116"/>
            <a:ext cx="117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sum()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361029" y="5644058"/>
            <a:ext cx="117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main()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36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6.25E-7 -0.31782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7 L -6.25E-7 -0.32083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2.08333E-6 -0.31157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22222E-6 L 0.21276 0.31528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38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3 -0.00115 L -0.10586 -0.31157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30" y="-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0.3207 0.31204 " pathEditMode="relative" rAng="0" ptsTypes="AA">
                                      <p:cBhvr>
                                        <p:cTn id="15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9" y="1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2.70833E-6 0.32037 " pathEditMode="relative" rAng="0" ptsTypes="AA">
                                      <p:cBhvr>
                                        <p:cTn id="18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19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4" grpId="0"/>
      <p:bldP spid="54" grpId="1"/>
      <p:bldP spid="54" grpId="2"/>
      <p:bldP spid="54" grpId="3"/>
      <p:bldP spid="59" grpId="0"/>
      <p:bldP spid="59" grpId="1"/>
      <p:bldP spid="59" grpId="2"/>
      <p:bldP spid="59" grpId="3"/>
      <p:bldP spid="60" grpId="0"/>
      <p:bldP spid="60" grpId="1"/>
      <p:bldP spid="61" grpId="0" animBg="1"/>
      <p:bldP spid="61" grpId="1" animBg="1"/>
      <p:bldP spid="70" grpId="0"/>
      <p:bldP spid="70" grpId="1"/>
      <p:bldP spid="70" grpId="2"/>
      <p:bldP spid="71" grpId="0" animBg="1"/>
      <p:bldP spid="71" grpId="1" animBg="1"/>
      <p:bldP spid="71" grpId="2" animBg="1"/>
      <p:bldP spid="71" grpId="3" animBg="1"/>
      <p:bldP spid="72" grpId="0"/>
      <p:bldP spid="72" grpId="1"/>
      <p:bldP spid="85" grpId="0"/>
      <p:bldP spid="85" grpId="1"/>
      <p:bldP spid="85" grpId="2"/>
      <p:bldP spid="87" grpId="0" animBg="1"/>
      <p:bldP spid="87" grpId="1" animBg="1"/>
      <p:bldP spid="66" grpId="0" animBg="1"/>
      <p:bldP spid="66" grpId="1" animBg="1"/>
      <p:bldP spid="63" grpId="0"/>
      <p:bldP spid="63" grpId="1"/>
      <p:bldP spid="63" grpId="2"/>
      <p:bldP spid="89" grpId="0"/>
      <p:bldP spid="89" grpId="1"/>
      <p:bldP spid="89" grpId="2"/>
      <p:bldP spid="90" grpId="0"/>
      <p:bldP spid="90" grpId="1"/>
      <p:bldP spid="91" grpId="0"/>
      <p:bldP spid="91" grpId="1"/>
      <p:bldP spid="91" grpId="2"/>
      <p:bldP spid="62" grpId="0" animBg="1"/>
      <p:bldP spid="62" grpId="1" animBg="1"/>
      <p:bldP spid="62" grpId="2" animBg="1"/>
      <p:bldP spid="65" grpId="0" animBg="1"/>
      <p:bldP spid="65" grpId="1" animBg="1"/>
      <p:bldP spid="86" grpId="0"/>
      <p:bldP spid="86" grpId="1"/>
      <p:bldP spid="86" grpId="2"/>
      <p:bldP spid="86" grpId="3"/>
      <p:bldP spid="88" grpId="0"/>
      <p:bldP spid="88" grpId="1"/>
      <p:bldP spid="92" grpId="0"/>
      <p:bldP spid="9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19255</TotalTime>
  <Words>1355</Words>
  <Application>Microsoft Office PowerPoint</Application>
  <PresentationFormat>Custom</PresentationFormat>
  <Paragraphs>281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Metropolitan</vt:lpstr>
      <vt:lpstr>ESC101: Fundamentals of Computing</vt:lpstr>
      <vt:lpstr>Slide 2</vt:lpstr>
      <vt:lpstr>More on Return</vt:lpstr>
      <vt:lpstr>More on Return</vt:lpstr>
      <vt:lpstr>Function and Expression</vt:lpstr>
      <vt:lpstr>Nested Function Calls</vt:lpstr>
      <vt:lpstr>Inception</vt:lpstr>
      <vt:lpstr>Inception</vt:lpstr>
      <vt:lpstr>Same function called repeatedly</vt:lpstr>
      <vt:lpstr>The 6 Basic Rules of Functions</vt:lpstr>
      <vt:lpstr>The 6 Basic Rules of Functions</vt:lpstr>
      <vt:lpstr>RULE 6: the address rule</vt:lpstr>
      <vt:lpstr>Passing simple variables/expressions</vt:lpstr>
      <vt:lpstr>Summary</vt:lpstr>
      <vt:lpstr>Next Class..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1308</cp:revision>
  <dcterms:created xsi:type="dcterms:W3CDTF">2018-07-30T05:08:11Z</dcterms:created>
  <dcterms:modified xsi:type="dcterms:W3CDTF">2020-02-04T06:01:15Z</dcterms:modified>
</cp:coreProperties>
</file>