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18"/>
  </p:notesMasterIdLst>
  <p:sldIdLst>
    <p:sldId id="268" r:id="rId4"/>
    <p:sldId id="405" r:id="rId5"/>
    <p:sldId id="406" r:id="rId6"/>
    <p:sldId id="380" r:id="rId7"/>
    <p:sldId id="411" r:id="rId8"/>
    <p:sldId id="381" r:id="rId9"/>
    <p:sldId id="270" r:id="rId10"/>
    <p:sldId id="271" r:id="rId11"/>
    <p:sldId id="409" r:id="rId12"/>
    <p:sldId id="272" r:id="rId13"/>
    <p:sldId id="407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E7B1E-ABB1-46B6-B8A6-8D4F0CECF6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B898BE2-5366-4451-8D1C-11045710D919}" type="datetime1">
              <a:rPr lang="en-GB" smtClean="0"/>
              <a:t>23/02/2020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167A-08D5-4173-9617-49D133D53F0E}" type="datetime1">
              <a:rPr lang="en-GB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138E-6F1E-4B2D-9E5F-1B31C140B513}" type="datetime1">
              <a:rPr lang="en-GB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3D2-0C14-4317-8D0C-0E900B6D1AA4}" type="datetime1">
              <a:rPr lang="en-GB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6863-2605-48C3-AB22-979A7AE5CA3A}" type="datetime1">
              <a:rPr lang="en-GB" smtClean="0"/>
              <a:t>23/02/2020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DA95-FC9B-4D13-A9DA-7BAC97DB100B}" type="datetime1">
              <a:rPr lang="en-GB" smtClean="0"/>
              <a:t>23/02/2020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8348-BDF8-4909-BE18-1A56FDC73301}" type="datetime1">
              <a:rPr lang="en-GB" smtClean="0"/>
              <a:t>23/02/2020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1AA-48E5-43B2-BBD6-1BC757A8BA7E}" type="datetime1">
              <a:rPr lang="en-GB" smtClean="0"/>
              <a:t>23/02/2020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F934F38-AD00-42C9-84E3-9F225EAC6B79}" type="datetime1">
              <a:rPr lang="en-GB" smtClean="0"/>
              <a:t>23/02/2020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0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3FA2-16A6-47BE-9FB5-871B501ABA82}" type="datetime1">
              <a:rPr lang="en-GB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FB8-40EC-456D-A2E8-07CAECA962C4}" type="datetime1">
              <a:rPr lang="en-GB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3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7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9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4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6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2/23/2020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6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ED52C35-A558-4D9D-90F2-2E8DDE6EC5C8}" type="datetime1">
              <a:rPr lang="en-GB" smtClean="0"/>
              <a:t>23/02/2020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1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36451" y="2045595"/>
            <a:ext cx="11734800" cy="16712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9600" dirty="0">
                <a:solidFill>
                  <a:srgbClr val="FFC000"/>
                </a:solidFill>
                <a:latin typeface="Garamond" panose="02020404030301010803" pitchFamily="18" charset="0"/>
              </a:rPr>
              <a:t>Strings</a:t>
            </a:r>
            <a:endParaRPr lang="en-IN" sz="9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</a:t>
            </a:r>
            <a:r>
              <a:rPr kumimoji="0" lang="en-IN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/>
              <a:t>Use %s to read string from input</a:t>
            </a:r>
          </a:p>
          <a:p>
            <a:r>
              <a:rPr lang="en-IN" dirty="0"/>
              <a:t>No &amp; needed since the whole char array is being read</a:t>
            </a:r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Drawback</a:t>
            </a:r>
            <a:r>
              <a:rPr lang="en-IN" dirty="0"/>
              <a:t>: </a:t>
            </a:r>
            <a:r>
              <a:rPr lang="en-IN" dirty="0">
                <a:solidFill>
                  <a:srgbClr val="FF0000"/>
                </a:solidFill>
              </a:rPr>
              <a:t>stops reading </a:t>
            </a:r>
            <a:r>
              <a:rPr lang="en-IN" dirty="0"/>
              <a:t>the moment </a:t>
            </a:r>
            <a:r>
              <a:rPr lang="en-IN" dirty="0">
                <a:solidFill>
                  <a:srgbClr val="0000FF"/>
                </a:solidFill>
              </a:rPr>
              <a:t>any whitespace </a:t>
            </a:r>
            <a:r>
              <a:rPr lang="en-IN" dirty="0"/>
              <a:t>character is seen (\n, \t or space)</a:t>
            </a:r>
          </a:p>
          <a:p>
            <a:r>
              <a:rPr lang="en-IN" b="1" dirty="0"/>
              <a:t>Very Risky</a:t>
            </a:r>
            <a:r>
              <a:rPr lang="en-IN" dirty="0"/>
              <a:t>: if user enters </a:t>
            </a:r>
            <a:r>
              <a:rPr lang="en-IN" dirty="0">
                <a:solidFill>
                  <a:srgbClr val="FF0000"/>
                </a:solidFill>
              </a:rPr>
              <a:t>more characters than size</a:t>
            </a:r>
            <a:r>
              <a:rPr lang="en-IN" dirty="0"/>
              <a:t> of char array – </a:t>
            </a:r>
            <a:r>
              <a:rPr lang="en-IN" dirty="0">
                <a:solidFill>
                  <a:srgbClr val="FF0000"/>
                </a:solidFill>
              </a:rPr>
              <a:t>segmentation fault</a:t>
            </a:r>
            <a:r>
              <a:rPr lang="en-IN" dirty="0"/>
              <a:t>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available.</a:t>
            </a:r>
          </a:p>
          <a:p>
            <a:r>
              <a:rPr lang="en-IN" dirty="0" err="1"/>
              <a:t>gcc</a:t>
            </a:r>
            <a:r>
              <a:rPr lang="en-IN" dirty="0"/>
              <a:t> 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8145" y="13691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scanf("%s",str);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22B401-7166-48B1-93CB-CA9B336B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7343678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ular Callout 33">
            <a:extLst>
              <a:ext uri="{FF2B5EF4-FFF2-40B4-BE49-F238E27FC236}">
                <a16:creationId xmlns:a16="http://schemas.microsoft.com/office/drawing/2014/main" id="{3C0FFC6C-1BE7-4534-944A-E63113624AC4}"/>
              </a:ext>
            </a:extLst>
          </p:cNvPr>
          <p:cNvSpPr/>
          <p:nvPr/>
        </p:nvSpPr>
        <p:spPr>
          <a:xfrm>
            <a:off x="9398000" y="222150"/>
            <a:ext cx="2540645" cy="1454325"/>
          </a:xfrm>
          <a:prstGeom prst="wedgeRectCallout">
            <a:avLst>
              <a:gd name="adj1" fmla="val -65278"/>
              <a:gd name="adj2" fmla="val 567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discuss the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reason in detail when we study Pointers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3C148D-1CEF-4FF4-BAFC-830EC127F200}"/>
              </a:ext>
            </a:extLst>
          </p:cNvPr>
          <p:cNvSpPr/>
          <p:nvPr/>
        </p:nvSpPr>
        <p:spPr>
          <a:xfrm>
            <a:off x="710802" y="1185612"/>
            <a:ext cx="6364596" cy="526297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#include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char str1[20], str2[20];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scanf("%s",str1);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scanf("%s",str2);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printf("%s + %s\n", str1, str2);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8BFC6-8745-4FA6-82C5-324473BCBA61}"/>
              </a:ext>
            </a:extLst>
          </p:cNvPr>
          <p:cNvSpPr/>
          <p:nvPr/>
        </p:nvSpPr>
        <p:spPr>
          <a:xfrm>
            <a:off x="7471748" y="957944"/>
            <a:ext cx="3312368" cy="107721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IIT Kanpur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4C1A6-3817-4B8D-A824-F152D52A8820}"/>
              </a:ext>
            </a:extLst>
          </p:cNvPr>
          <p:cNvSpPr/>
          <p:nvPr/>
        </p:nvSpPr>
        <p:spPr>
          <a:xfrm>
            <a:off x="7471748" y="2278451"/>
            <a:ext cx="3312368" cy="1077218"/>
          </a:xfrm>
          <a:prstGeom prst="rect">
            <a:avLst/>
          </a:prstGeom>
          <a:solidFill>
            <a:srgbClr val="4F81BD">
              <a:lumMod val="75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IIT + Kanpur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971B06-1D2C-443C-A7B3-7FB62D5E8375}"/>
              </a:ext>
            </a:extLst>
          </p:cNvPr>
          <p:cNvSpPr/>
          <p:nvPr/>
        </p:nvSpPr>
        <p:spPr>
          <a:xfrm>
            <a:off x="7471748" y="4176843"/>
            <a:ext cx="3312368" cy="1077218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 am DON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491F5-6D9F-47D1-8733-7BBD8F77DFA9}"/>
              </a:ext>
            </a:extLst>
          </p:cNvPr>
          <p:cNvSpPr/>
          <p:nvPr/>
        </p:nvSpPr>
        <p:spPr>
          <a:xfrm>
            <a:off x="7471748" y="5497350"/>
            <a:ext cx="3312368" cy="1077218"/>
          </a:xfrm>
          <a:prstGeom prst="rect">
            <a:avLst/>
          </a:prstGeom>
          <a:solidFill>
            <a:srgbClr val="4F81BD">
              <a:lumMod val="75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 + am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8E932A-AC76-4893-B88C-0083CD73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scanf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Strings: An Example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9E717-D366-4F79-91CB-767CDA0A55FE}"/>
              </a:ext>
            </a:extLst>
          </p:cNvPr>
          <p:cNvGrpSpPr/>
          <p:nvPr/>
        </p:nvGrpSpPr>
        <p:grpSpPr>
          <a:xfrm>
            <a:off x="10251157" y="4424141"/>
            <a:ext cx="1858617" cy="904461"/>
            <a:chOff x="3286682" y="2292350"/>
            <a:chExt cx="1858617" cy="904461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C45F9EDF-53BA-4D36-9838-DA0F8299B35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4CA180-62C0-4DC5-8E3D-2DBD60111F2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95B556-4F34-494B-913D-4198D2ADBEF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0">
            <a:extLst>
              <a:ext uri="{FF2B5EF4-FFF2-40B4-BE49-F238E27FC236}">
                <a16:creationId xmlns:a16="http://schemas.microsoft.com/office/drawing/2014/main" id="{1E1EB3F4-0562-4D27-A0F7-6F64B6A5F9A1}"/>
              </a:ext>
            </a:extLst>
          </p:cNvPr>
          <p:cNvSpPr/>
          <p:nvPr/>
        </p:nvSpPr>
        <p:spPr>
          <a:xfrm>
            <a:off x="9745133" y="668867"/>
            <a:ext cx="2446866" cy="3386331"/>
          </a:xfrm>
          <a:prstGeom prst="wedgeRectCallout">
            <a:avLst>
              <a:gd name="adj1" fmla="val 11035"/>
              <a:gd name="adj2" fmla="val 69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“I” as first string, stopped when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saw white space and read “am” as second string, stopped again when saw the next space (“DON” ignored)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ular Callout 10">
            <a:extLst>
              <a:ext uri="{FF2B5EF4-FFF2-40B4-BE49-F238E27FC236}">
                <a16:creationId xmlns:a16="http://schemas.microsoft.com/office/drawing/2014/main" id="{4583BB6F-8571-4385-9E70-8FCAAFDEF952}"/>
              </a:ext>
            </a:extLst>
          </p:cNvPr>
          <p:cNvSpPr/>
          <p:nvPr/>
        </p:nvSpPr>
        <p:spPr>
          <a:xfrm>
            <a:off x="9265919" y="5555601"/>
            <a:ext cx="2579792" cy="1260144"/>
          </a:xfrm>
          <a:prstGeom prst="wedgeRectCallout">
            <a:avLst>
              <a:gd name="adj1" fmla="val 25796"/>
              <a:gd name="adj2" fmla="val -81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 scared of you DON. I won’t read you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/>
              <a:t>Shortcut to read a </a:t>
            </a:r>
            <a:r>
              <a:rPr lang="en-IN" dirty="0">
                <a:solidFill>
                  <a:srgbClr val="FF0000"/>
                </a:solidFill>
              </a:rPr>
              <a:t>single line of input</a:t>
            </a:r>
            <a:br>
              <a:rPr lang="en-IN" dirty="0"/>
            </a:br>
            <a:r>
              <a:rPr lang="en-IN" dirty="0"/>
              <a:t>read all </a:t>
            </a:r>
            <a:r>
              <a:rPr lang="en-IN" dirty="0">
                <a:solidFill>
                  <a:srgbClr val="FF0000"/>
                </a:solidFill>
              </a:rPr>
              <a:t>characters till \n </a:t>
            </a:r>
            <a:r>
              <a:rPr lang="en-IN" dirty="0"/>
              <a:t>– but </a:t>
            </a:r>
            <a:r>
              <a:rPr lang="en-IN" sz="2800" b="1" dirty="0"/>
              <a:t>doesn’t store \n, throws it away</a:t>
            </a:r>
          </a:p>
          <a:p>
            <a:r>
              <a:rPr lang="en-IN" dirty="0"/>
              <a:t>No &amp; needed since the whole char array is being read</a:t>
            </a:r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Advantage</a:t>
            </a:r>
            <a:r>
              <a:rPr lang="en-IN" dirty="0"/>
              <a:t>: does not stop reading on seeing space or \t</a:t>
            </a:r>
          </a:p>
          <a:p>
            <a:r>
              <a:rPr lang="en-IN" b="1" dirty="0"/>
              <a:t>Very Risky</a:t>
            </a:r>
            <a:r>
              <a:rPr lang="en-IN" dirty="0"/>
              <a:t>: if user enters many more characters than space in char array – segmentation fault!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available.</a:t>
            </a:r>
          </a:p>
          <a:p>
            <a:r>
              <a:rPr lang="en-IN" dirty="0" err="1"/>
              <a:t>gcc</a:t>
            </a:r>
            <a:r>
              <a:rPr lang="en-IN" dirty="0"/>
              <a:t> 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20076" y="339151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gets(str);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7445" y="2309137"/>
            <a:ext cx="6617110" cy="175997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gets is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deprecated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 Clang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 not use it regularly!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549951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4224086" y="4356520"/>
            <a:ext cx="5770979" cy="1210563"/>
          </a:xfrm>
          <a:prstGeom prst="wedgeRectCallout">
            <a:avLst>
              <a:gd name="adj1" fmla="val 54023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some code becomes buggy or old or obsolete, it is declared as deprecated by the experts who developed that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0">
            <a:extLst>
              <a:ext uri="{FF2B5EF4-FFF2-40B4-BE49-F238E27FC236}">
                <a16:creationId xmlns:a16="http://schemas.microsoft.com/office/drawing/2014/main" id="{7EF93269-F0CD-4021-A055-4E7BE722F14F}"/>
              </a:ext>
            </a:extLst>
          </p:cNvPr>
          <p:cNvSpPr/>
          <p:nvPr/>
        </p:nvSpPr>
        <p:spPr>
          <a:xfrm>
            <a:off x="5521075" y="162630"/>
            <a:ext cx="2926080" cy="411277"/>
          </a:xfrm>
          <a:prstGeom prst="wedgeRectCallout">
            <a:avLst>
              <a:gd name="adj1" fmla="val 61376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 need for %s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068F02-F6C3-41B5-8C49-8BC801F0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gets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/>
              <a:t>A much </a:t>
            </a:r>
            <a:r>
              <a:rPr lang="en-IN" b="1" dirty="0"/>
              <a:t>safer</a:t>
            </a:r>
            <a:r>
              <a:rPr lang="en-IN" dirty="0"/>
              <a:t> version of gets</a:t>
            </a:r>
          </a:p>
          <a:p>
            <a:r>
              <a:rPr lang="en-IN" dirty="0"/>
              <a:t>Reads a single line of input into the character array i.e. read all characters till \n – but </a:t>
            </a:r>
            <a:r>
              <a:rPr lang="en-IN" sz="2800" b="1" dirty="0"/>
              <a:t>doesn’t store \n, throws it away</a:t>
            </a:r>
            <a:endParaRPr lang="en-IN" sz="2800" dirty="0"/>
          </a:p>
          <a:p>
            <a:r>
              <a:rPr lang="en-IN" dirty="0"/>
              <a:t>Mr C will automatically append a \0 at the end</a:t>
            </a:r>
          </a:p>
          <a:p>
            <a:r>
              <a:rPr lang="en-IN" b="1" dirty="0"/>
              <a:t>Advantage: </a:t>
            </a:r>
            <a:r>
              <a:rPr lang="en-IN" dirty="0"/>
              <a:t>If user enters more characters than length of char array, </a:t>
            </a:r>
            <a:r>
              <a:rPr lang="en-IN" dirty="0">
                <a:solidFill>
                  <a:srgbClr val="0000FF"/>
                </a:solidFill>
              </a:rPr>
              <a:t>automatically enlarges the char array </a:t>
            </a:r>
            <a:r>
              <a:rPr lang="en-IN" dirty="0"/>
              <a:t>to be large enough to fit whatever user is entering</a:t>
            </a:r>
          </a:p>
          <a:p>
            <a:r>
              <a:rPr lang="en-IN" dirty="0"/>
              <a:t>All compilers Clang, </a:t>
            </a:r>
            <a:r>
              <a:rPr lang="en-IN" dirty="0" err="1"/>
              <a:t>gcc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do the above for </a:t>
            </a:r>
            <a:r>
              <a:rPr lang="en-IN" dirty="0" err="1"/>
              <a:t>getline</a:t>
            </a:r>
            <a:endParaRPr lang="en-IN" dirty="0"/>
          </a:p>
          <a:p>
            <a:r>
              <a:rPr lang="en-IN" dirty="0"/>
              <a:t>gets, </a:t>
            </a:r>
            <a:r>
              <a:rPr lang="en-IN" dirty="0" err="1"/>
              <a:t>scanf</a:t>
            </a:r>
            <a:r>
              <a:rPr lang="en-IN" dirty="0"/>
              <a:t> unsafe on </a:t>
            </a:r>
            <a:r>
              <a:rPr lang="en-IN" dirty="0" err="1"/>
              <a:t>gcc</a:t>
            </a:r>
            <a:r>
              <a:rPr lang="en-IN" dirty="0"/>
              <a:t>, but </a:t>
            </a:r>
            <a:r>
              <a:rPr lang="en-IN" dirty="0" err="1"/>
              <a:t>getline</a:t>
            </a:r>
            <a:r>
              <a:rPr lang="en-IN" dirty="0"/>
              <a:t> safe </a:t>
            </a:r>
            <a:r>
              <a:rPr lang="en-IN" b="1" dirty="0"/>
              <a:t>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7F7C37-54D7-42B9-82C8-EE52B0112F55}"/>
              </a:ext>
            </a:extLst>
          </p:cNvPr>
          <p:cNvGrpSpPr/>
          <p:nvPr/>
        </p:nvGrpSpPr>
        <p:grpSpPr>
          <a:xfrm>
            <a:off x="9995065" y="504896"/>
            <a:ext cx="1858617" cy="904461"/>
            <a:chOff x="3286682" y="2292350"/>
            <a:chExt cx="1858617" cy="904461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CA22F46-2213-41A5-8479-98B6BDEF6C5C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4F2C9B7-6737-4C44-B26D-16FAF371E70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0AA329-1F83-4893-9DA3-4439953C78B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10">
            <a:extLst>
              <a:ext uri="{FF2B5EF4-FFF2-40B4-BE49-F238E27FC236}">
                <a16:creationId xmlns:a16="http://schemas.microsoft.com/office/drawing/2014/main" id="{6E6F2C74-2319-4B28-BBAB-B65591F61F4B}"/>
              </a:ext>
            </a:extLst>
          </p:cNvPr>
          <p:cNvSpPr/>
          <p:nvPr/>
        </p:nvSpPr>
        <p:spPr>
          <a:xfrm>
            <a:off x="6096000" y="319479"/>
            <a:ext cx="3754931" cy="787614"/>
          </a:xfrm>
          <a:prstGeom prst="wedgeRectCallout">
            <a:avLst>
              <a:gd name="adj1" fmla="val 64460"/>
              <a:gd name="adj2" fmla="val 532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Syntax? We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will see it when discussing Pointers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761BDB-52D8-4C46-AB16-C6E34C33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getline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with Strings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b="1" dirty="0"/>
              <a:t>String</a:t>
            </a:r>
            <a:r>
              <a:rPr lang="en-IN" dirty="0"/>
              <a:t>: </a:t>
            </a:r>
            <a:r>
              <a:rPr lang="en-IN" sz="2800" dirty="0"/>
              <a:t>Already saw that it is a character array ended with a NULL character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Substring</a:t>
            </a:r>
            <a:r>
              <a:rPr lang="en-IN" dirty="0"/>
              <a:t>: a contiguous subsequence of a string</a:t>
            </a:r>
          </a:p>
          <a:p>
            <a:pPr lvl="1"/>
            <a:r>
              <a:rPr lang="en-IN" dirty="0"/>
              <a:t>E.g. "Nice", "</a:t>
            </a:r>
            <a:r>
              <a:rPr lang="en-IN" dirty="0" err="1"/>
              <a:t>Nic</a:t>
            </a:r>
            <a:r>
              <a:rPr lang="en-IN" dirty="0"/>
              <a:t>", "ice", "</a:t>
            </a:r>
            <a:r>
              <a:rPr lang="en-IN" dirty="0" err="1"/>
              <a:t>ce</a:t>
            </a:r>
            <a:r>
              <a:rPr lang="en-IN" dirty="0"/>
              <a:t>", "c", "Ni" are substrings of the above string</a:t>
            </a:r>
          </a:p>
          <a:p>
            <a:pPr lvl="1"/>
            <a:r>
              <a:rPr lang="en-IN" dirty="0"/>
              <a:t>"</a:t>
            </a:r>
            <a:r>
              <a:rPr lang="en-IN" dirty="0" err="1"/>
              <a:t>Nce</a:t>
            </a:r>
            <a:r>
              <a:rPr lang="en-IN" dirty="0"/>
              <a:t>", "</a:t>
            </a:r>
            <a:r>
              <a:rPr lang="en-IN" dirty="0" err="1"/>
              <a:t>Nie</a:t>
            </a:r>
            <a:r>
              <a:rPr lang="en-IN" dirty="0"/>
              <a:t>", "</a:t>
            </a:r>
            <a:r>
              <a:rPr lang="en-IN" dirty="0" err="1"/>
              <a:t>ie</a:t>
            </a:r>
            <a:r>
              <a:rPr lang="en-IN" dirty="0"/>
              <a:t>", "Ne" </a:t>
            </a:r>
            <a:r>
              <a:rPr lang="en-IN" b="1" dirty="0"/>
              <a:t>NOT substrings</a:t>
            </a:r>
            <a:r>
              <a:rPr lang="en-IN" dirty="0"/>
              <a:t> (not contiguous) of above string</a:t>
            </a:r>
          </a:p>
          <a:p>
            <a:pPr lvl="1"/>
            <a:r>
              <a:rPr lang="en-IN" dirty="0"/>
              <a:t>"No", "\0o", "\0", “abs", </a:t>
            </a:r>
            <a:r>
              <a:rPr lang="en-IN" b="1" dirty="0"/>
              <a:t>NOT substrings</a:t>
            </a:r>
            <a:r>
              <a:rPr lang="en-IN" dirty="0"/>
              <a:t> (contain chars not present in string)</a:t>
            </a:r>
          </a:p>
          <a:p>
            <a:pPr lvl="1"/>
            <a:r>
              <a:rPr lang="en-IN" dirty="0"/>
              <a:t>Substrings need not contain the NULL character – WARNING!</a:t>
            </a:r>
          </a:p>
          <a:p>
            <a:pPr lvl="1"/>
            <a:r>
              <a:rPr lang="en-IN" dirty="0"/>
              <a:t>Be careful when printing substrings – segmentation fault or weird </a:t>
            </a:r>
            <a:r>
              <a:rPr lang="en-IN" dirty="0" err="1"/>
              <a:t>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0405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0513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50621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0729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837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13042" y="2157465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7243" y="2300766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5510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6870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0552" y="2041859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7405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8207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8315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13042" y="2300766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24F8D55-E09E-439A-9ACE-4F43A9CA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 and Substring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Is this a correct initialization for an integer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The values being assigned to an array’s elements are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promoted/demoted </a:t>
            </a:r>
            <a:r>
              <a:rPr lang="en-IN" dirty="0">
                <a:latin typeface="Garamond" panose="02020404030301010803" pitchFamily="18" charset="0"/>
              </a:rPr>
              <a:t>based on the data type of the array elements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The above will therefore be equivalent to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 important point about array initialization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7DD02-E589-4EC3-A6FF-6107D65E0E6D}"/>
              </a:ext>
            </a:extLst>
          </p:cNvPr>
          <p:cNvSpPr/>
          <p:nvPr/>
        </p:nvSpPr>
        <p:spPr>
          <a:xfrm>
            <a:off x="4833542" y="2048237"/>
            <a:ext cx="3895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a[] = {2,-1,’A’,2.15};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4C468-1C2C-4098-9DC2-29086BA5C1DB}"/>
              </a:ext>
            </a:extLst>
          </p:cNvPr>
          <p:cNvSpPr/>
          <p:nvPr/>
        </p:nvSpPr>
        <p:spPr>
          <a:xfrm>
            <a:off x="7467551" y="5490987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a[] = {2,-1,65,2};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3DE419-C1CB-4935-A426-522FF1598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19" y="982343"/>
            <a:ext cx="2042976" cy="204297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DF8949-A28A-4C51-8979-FD2F37693938}"/>
              </a:ext>
            </a:extLst>
          </p:cNvPr>
          <p:cNvGrpSpPr/>
          <p:nvPr/>
        </p:nvGrpSpPr>
        <p:grpSpPr>
          <a:xfrm>
            <a:off x="2653417" y="2048237"/>
            <a:ext cx="1858617" cy="904461"/>
            <a:chOff x="3286682" y="2292350"/>
            <a:chExt cx="1858617" cy="904461"/>
          </a:xfrm>
        </p:grpSpPr>
        <p:sp>
          <p:nvSpPr>
            <p:cNvPr id="19" name="Rounded Rectangle 8">
              <a:extLst>
                <a:ext uri="{FF2B5EF4-FFF2-40B4-BE49-F238E27FC236}">
                  <a16:creationId xmlns:a16="http://schemas.microsoft.com/office/drawing/2014/main" id="{F19DB8E7-19D8-483F-85F9-C289F18E429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1C0D64-36A0-448B-AADA-835A0AACE36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C76EE2-FB63-4BD5-A316-DE2D4FE8D20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2" name="Rectangular Callout 12">
            <a:extLst>
              <a:ext uri="{FF2B5EF4-FFF2-40B4-BE49-F238E27FC236}">
                <a16:creationId xmlns:a16="http://schemas.microsoft.com/office/drawing/2014/main" id="{2BAFB792-3EE9-401A-8CDA-D48C689BD886}"/>
              </a:ext>
            </a:extLst>
          </p:cNvPr>
          <p:cNvSpPr/>
          <p:nvPr/>
        </p:nvSpPr>
        <p:spPr>
          <a:xfrm>
            <a:off x="985338" y="1854935"/>
            <a:ext cx="1258926" cy="516467"/>
          </a:xfrm>
          <a:prstGeom prst="wedgeRectCallout">
            <a:avLst>
              <a:gd name="adj1" fmla="val 91419"/>
              <a:gd name="adj2" fmla="val 975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23" name="Rectangular Callout 12">
            <a:extLst>
              <a:ext uri="{FF2B5EF4-FFF2-40B4-BE49-F238E27FC236}">
                <a16:creationId xmlns:a16="http://schemas.microsoft.com/office/drawing/2014/main" id="{CE8594EA-007C-41AA-B0A4-98467A814F4C}"/>
              </a:ext>
            </a:extLst>
          </p:cNvPr>
          <p:cNvSpPr/>
          <p:nvPr/>
        </p:nvSpPr>
        <p:spPr>
          <a:xfrm>
            <a:off x="3556001" y="3229155"/>
            <a:ext cx="6612466" cy="1112714"/>
          </a:xfrm>
          <a:prstGeom prst="wedgeRectCallout">
            <a:avLst>
              <a:gd name="adj1" fmla="val -56232"/>
              <a:gd name="adj2" fmla="val -797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it is okay to </a:t>
            </a:r>
            <a:r>
              <a:rPr lang="en-IN" sz="2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of different data types. I will convert all of them (</a:t>
            </a:r>
            <a:r>
              <a:rPr lang="en-I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convertible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into the same data type (that of array)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ular Callout 12">
            <a:extLst>
              <a:ext uri="{FF2B5EF4-FFF2-40B4-BE49-F238E27FC236}">
                <a16:creationId xmlns:a16="http://schemas.microsoft.com/office/drawing/2014/main" id="{1B9BA63F-B3B0-4364-8A6A-B3B550267A8A}"/>
              </a:ext>
            </a:extLst>
          </p:cNvPr>
          <p:cNvSpPr/>
          <p:nvPr/>
        </p:nvSpPr>
        <p:spPr>
          <a:xfrm>
            <a:off x="146216" y="2952698"/>
            <a:ext cx="2331909" cy="1564945"/>
          </a:xfrm>
          <a:prstGeom prst="wedgeRectCallout">
            <a:avLst>
              <a:gd name="adj1" fmla="val 79445"/>
              <a:gd name="adj2" fmla="val -58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told you that array </a:t>
            </a:r>
            <a:r>
              <a:rPr lang="en-IN" sz="2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stores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values of the same data type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ular Callout 12">
            <a:extLst>
              <a:ext uri="{FF2B5EF4-FFF2-40B4-BE49-F238E27FC236}">
                <a16:creationId xmlns:a16="http://schemas.microsoft.com/office/drawing/2014/main" id="{D74CC7F1-6338-40F8-995C-1180C8C1AA19}"/>
              </a:ext>
            </a:extLst>
          </p:cNvPr>
          <p:cNvSpPr/>
          <p:nvPr/>
        </p:nvSpPr>
        <p:spPr>
          <a:xfrm>
            <a:off x="10642601" y="3043072"/>
            <a:ext cx="1403183" cy="516467"/>
          </a:xfrm>
          <a:prstGeom prst="wedgeRectCallout">
            <a:avLst>
              <a:gd name="adj1" fmla="val -76610"/>
              <a:gd name="adj2" fmla="val -2106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212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Character array: Each element is a character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String</a:t>
            </a:r>
            <a:r>
              <a:rPr lang="en-IN" dirty="0">
                <a:latin typeface="Garamond" panose="02020404030301010803" pitchFamily="18" charset="0"/>
              </a:rPr>
              <a:t>: A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sequence of characters</a:t>
            </a:r>
            <a:r>
              <a:rPr lang="en-IN" dirty="0">
                <a:latin typeface="Garamond" panose="02020404030301010803" pitchFamily="18" charset="0"/>
              </a:rPr>
              <a:t> enclosed in </a:t>
            </a:r>
            <a:r>
              <a:rPr lang="en-IN" dirty="0">
                <a:solidFill>
                  <a:srgbClr val="0000FF"/>
                </a:solidFill>
                <a:latin typeface="Garamond" panose="02020404030301010803" pitchFamily="18" charset="0"/>
              </a:rPr>
              <a:t>double quotes “ “</a:t>
            </a:r>
            <a:endParaRPr lang="en-IN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 A string can be declared and initialized as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Internally, a string is stored as a char array whose last element is ‘\0’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EF8BE-2EDD-4A90-AF15-5FCA39C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Character Arrays and 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88E69-1C3C-49AE-A767-8195C6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7DD02-E589-4EC3-A6FF-6107D65E0E6D}"/>
              </a:ext>
            </a:extLst>
          </p:cNvPr>
          <p:cNvSpPr/>
          <p:nvPr/>
        </p:nvSpPr>
        <p:spPr>
          <a:xfrm>
            <a:off x="1444466" y="1853594"/>
            <a:ext cx="842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904EA-C84A-4A1B-A45D-67065968D9C6}"/>
              </a:ext>
            </a:extLst>
          </p:cNvPr>
          <p:cNvSpPr/>
          <p:nvPr/>
        </p:nvSpPr>
        <p:spPr>
          <a:xfrm>
            <a:off x="3936611" y="3957962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3C751-9CC3-45F7-84A6-1ECA478451E7}"/>
              </a:ext>
            </a:extLst>
          </p:cNvPr>
          <p:cNvSpPr/>
          <p:nvPr/>
        </p:nvSpPr>
        <p:spPr>
          <a:xfrm>
            <a:off x="1808176" y="5249154"/>
            <a:ext cx="909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’,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’\0’</a:t>
            </a: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A55BA392-4B3C-4811-AB5C-1ED37E0E69AA}"/>
              </a:ext>
            </a:extLst>
          </p:cNvPr>
          <p:cNvSpPr/>
          <p:nvPr/>
        </p:nvSpPr>
        <p:spPr>
          <a:xfrm>
            <a:off x="7686548" y="6201618"/>
            <a:ext cx="3278800" cy="421657"/>
          </a:xfrm>
          <a:prstGeom prst="wedgeRectCallout">
            <a:avLst>
              <a:gd name="adj1" fmla="val 26567"/>
              <a:gd name="adj2" fmla="val -1304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null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2">
            <a:extLst>
              <a:ext uri="{FF2B5EF4-FFF2-40B4-BE49-F238E27FC236}">
                <a16:creationId xmlns:a16="http://schemas.microsoft.com/office/drawing/2014/main" id="{9DE64412-1ACB-4393-89BA-2BCBF2243772}"/>
              </a:ext>
            </a:extLst>
          </p:cNvPr>
          <p:cNvSpPr/>
          <p:nvPr/>
        </p:nvSpPr>
        <p:spPr>
          <a:xfrm>
            <a:off x="8250387" y="473569"/>
            <a:ext cx="3577546" cy="1153635"/>
          </a:xfrm>
          <a:prstGeom prst="wedgeRectCallout">
            <a:avLst>
              <a:gd name="adj1" fmla="val -88825"/>
              <a:gd name="adj2" fmla="val 66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 that not all 50 elements were initialized here (only first 11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were)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2">
            <a:extLst>
              <a:ext uri="{FF2B5EF4-FFF2-40B4-BE49-F238E27FC236}">
                <a16:creationId xmlns:a16="http://schemas.microsoft.com/office/drawing/2014/main" id="{680EFD9D-70B3-43DB-ACB3-D972E3A2640D}"/>
              </a:ext>
            </a:extLst>
          </p:cNvPr>
          <p:cNvSpPr/>
          <p:nvPr/>
        </p:nvSpPr>
        <p:spPr>
          <a:xfrm>
            <a:off x="2460952" y="6302584"/>
            <a:ext cx="4117647" cy="421657"/>
          </a:xfrm>
          <a:prstGeom prst="wedgeRectCallout">
            <a:avLst>
              <a:gd name="adj1" fmla="val 48502"/>
              <a:gd name="adj2" fmla="val -152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Equivalent to “Hello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World”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  <p:bldP spid="11" grpId="0" uiExpand="1"/>
      <p:bldP spid="12" grpId="0" uiExpand="1"/>
      <p:bldP spid="13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Used </a:t>
            </a:r>
            <a:r>
              <a:rPr lang="en-IN" dirty="0">
                <a:solidFill>
                  <a:srgbClr val="FF0000"/>
                </a:solidFill>
                <a:latin typeface="Garamond" panose="02020404030301010803" pitchFamily="18" charset="0"/>
              </a:rPr>
              <a:t>to signal the end of a string </a:t>
            </a:r>
            <a:r>
              <a:rPr lang="en-IN" dirty="0">
                <a:solidFill>
                  <a:schemeClr val="tx1"/>
                </a:solidFill>
                <a:latin typeface="Garamond" panose="02020404030301010803" pitchFamily="18" charset="0"/>
              </a:rPr>
              <a:t>(has ASCII code 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Character arrays with a null character are </a:t>
            </a:r>
            <a:r>
              <a:rPr lang="en-IN" u="sng" dirty="0">
                <a:latin typeface="Garamond" panose="02020404030301010803" pitchFamily="18" charset="0"/>
              </a:rPr>
              <a:t>treated</a:t>
            </a:r>
            <a:r>
              <a:rPr lang="en-IN" dirty="0">
                <a:latin typeface="Garamond" panose="02020404030301010803" pitchFamily="18" charset="0"/>
              </a:rPr>
              <a:t> as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Mr. C will stop reading a character array after he sees \0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878" y="3216512"/>
            <a:ext cx="1065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{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‘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’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281" y="4429758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printf("%s",str);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23254" y="47469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164989" y="4491622"/>
            <a:ext cx="5573698" cy="881491"/>
          </a:xfrm>
          <a:prstGeom prst="wedgeRectCallout">
            <a:avLst>
              <a:gd name="adj1" fmla="val 59762"/>
              <a:gd name="adj2" fmla="val 562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 … string is only till the \0. I will consider anything after that as  garbage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40999" y="5607081"/>
            <a:ext cx="1354066" cy="591540"/>
          </a:xfrm>
          <a:prstGeom prst="wedgeRectCallout">
            <a:avLst>
              <a:gd name="adj1" fmla="val 87277"/>
              <a:gd name="adj2" fmla="val -352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B112F5-1089-4AF9-AE2C-A1EBD066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The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null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character </a:t>
            </a:r>
            <a:r>
              <a:rPr lang="en-IN" sz="4800" dirty="0">
                <a:solidFill>
                  <a:srgbClr val="FF0000"/>
                </a:solidFill>
                <a:latin typeface="Garamond" panose="02020404030301010803" pitchFamily="18" charset="0"/>
              </a:rPr>
              <a:t>\0</a:t>
            </a:r>
          </a:p>
        </p:txBody>
      </p:sp>
      <p:sp>
        <p:nvSpPr>
          <p:cNvPr id="14" name="Rectangular Callout 12">
            <a:extLst>
              <a:ext uri="{FF2B5EF4-FFF2-40B4-BE49-F238E27FC236}">
                <a16:creationId xmlns:a16="http://schemas.microsoft.com/office/drawing/2014/main" id="{D915ADF0-A61E-452F-8927-C6F28C2D3504}"/>
              </a:ext>
            </a:extLst>
          </p:cNvPr>
          <p:cNvSpPr/>
          <p:nvPr/>
        </p:nvSpPr>
        <p:spPr>
          <a:xfrm>
            <a:off x="878787" y="5607081"/>
            <a:ext cx="2827262" cy="904461"/>
          </a:xfrm>
          <a:prstGeom prst="wedgeRectCallout">
            <a:avLst>
              <a:gd name="adj1" fmla="val 5326"/>
              <a:gd name="adj2" fmla="val -974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We use %s to print a 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B112F5-1089-4AF9-AE2C-A1EBD066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Different ways to declare/initialize a string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495FB5-4018-4FEC-8399-044C277C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Garamond" panose="02020404030301010803" pitchFamily="18" charset="0"/>
              </a:rPr>
              <a:t> Some valid ways to declare and initialize a string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CF8-888C-42F4-8720-F2B89A24228D}"/>
              </a:ext>
            </a:extLst>
          </p:cNvPr>
          <p:cNvSpPr/>
          <p:nvPr/>
        </p:nvSpPr>
        <p:spPr>
          <a:xfrm>
            <a:off x="897263" y="4151348"/>
            <a:ext cx="6816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’, 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\0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B6BDC-2D23-4483-9DF5-387FDEFCB2EF}"/>
              </a:ext>
            </a:extLst>
          </p:cNvPr>
          <p:cNvSpPr/>
          <p:nvPr/>
        </p:nvSpPr>
        <p:spPr>
          <a:xfrm>
            <a:off x="1262754" y="2093813"/>
            <a:ext cx="441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DF4F2-71A4-4DC0-9E6C-A6A18993772B}"/>
              </a:ext>
            </a:extLst>
          </p:cNvPr>
          <p:cNvSpPr/>
          <p:nvPr/>
        </p:nvSpPr>
        <p:spPr>
          <a:xfrm>
            <a:off x="1262754" y="2782669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str[50]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C74EC5-7568-4223-A4D0-DF56C2416336}"/>
              </a:ext>
            </a:extLst>
          </p:cNvPr>
          <p:cNvGrpSpPr/>
          <p:nvPr/>
        </p:nvGrpSpPr>
        <p:grpSpPr>
          <a:xfrm>
            <a:off x="9938564" y="1291520"/>
            <a:ext cx="1858617" cy="904461"/>
            <a:chOff x="3286682" y="2292350"/>
            <a:chExt cx="1858617" cy="904461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3666488D-3550-4BEC-AF6F-87A6D6AE9D7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7D8CE0-669E-4887-9476-DA09B72D2BB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F62EEA-0726-4128-AE60-B489F374DB5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5" name="Rectangular Callout 12">
            <a:extLst>
              <a:ext uri="{FF2B5EF4-FFF2-40B4-BE49-F238E27FC236}">
                <a16:creationId xmlns:a16="http://schemas.microsoft.com/office/drawing/2014/main" id="{BA49BE76-8653-4107-9180-6EB58489F941}"/>
              </a:ext>
            </a:extLst>
          </p:cNvPr>
          <p:cNvSpPr/>
          <p:nvPr/>
        </p:nvSpPr>
        <p:spPr>
          <a:xfrm>
            <a:off x="7714129" y="2834691"/>
            <a:ext cx="4029239" cy="1316657"/>
          </a:xfrm>
          <a:prstGeom prst="wedgeRectCallout">
            <a:avLst>
              <a:gd name="adj1" fmla="val 27221"/>
              <a:gd name="adj2" fmla="val -114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need not specify the size of string.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But 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 you specify the size,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shoul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be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more than the length of the string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496F2-F6CA-4237-B6AF-3FB5C4EB9A77}"/>
              </a:ext>
            </a:extLst>
          </p:cNvPr>
          <p:cNvSpPr/>
          <p:nvPr/>
        </p:nvSpPr>
        <p:spPr>
          <a:xfrm>
            <a:off x="829163" y="4838435"/>
            <a:ext cx="7143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str[50]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latin typeface="Nexa Book" panose="02000000000000000000" pitchFamily="2" charset="0"/>
              </a:rPr>
              <a:t>’, ’</a:t>
            </a:r>
            <a:r>
              <a:rPr lang="it-IT" sz="2800" dirty="0">
                <a:latin typeface="Arial Narrow" panose="020B0606020202030204" pitchFamily="34" charset="0"/>
              </a:rPr>
              <a:t>\0</a:t>
            </a:r>
            <a:r>
              <a:rPr lang="it-IT" sz="2800" dirty="0">
                <a:latin typeface="Nexa Book" panose="02000000000000000000" pitchFamily="2" charset="0"/>
              </a:rPr>
              <a:t>’</a:t>
            </a:r>
            <a:r>
              <a:rPr lang="it-IT" sz="2800" dirty="0"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C13074-1208-4991-A5D6-D00C77786A0B}"/>
              </a:ext>
            </a:extLst>
          </p:cNvPr>
          <p:cNvSpPr/>
          <p:nvPr/>
        </p:nvSpPr>
        <p:spPr>
          <a:xfrm>
            <a:off x="814750" y="5484766"/>
            <a:ext cx="7143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char str[12] = {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H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‘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W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o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r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l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,</a:t>
            </a:r>
            <a:r>
              <a:rPr lang="it-IT" sz="2800" dirty="0">
                <a:solidFill>
                  <a:prstClr val="black"/>
                </a:solidFill>
                <a:latin typeface="Nexa Book" panose="02000000000000000000" pitchFamily="2" charset="0"/>
              </a:rPr>
              <a:t>’</a:t>
            </a:r>
            <a:r>
              <a:rPr lang="it-IT" sz="2800" dirty="0">
                <a:solidFill>
                  <a:prstClr val="black"/>
                </a:solidFill>
                <a:latin typeface="Arial Narrow" panose="020B0606020202030204" pitchFamily="34" charset="0"/>
              </a:rPr>
              <a:t>d</a:t>
            </a:r>
            <a:r>
              <a:rPr lang="it-IT" sz="2800" dirty="0">
                <a:latin typeface="Nexa Book" panose="02000000000000000000" pitchFamily="2" charset="0"/>
              </a:rPr>
              <a:t>’, ’</a:t>
            </a:r>
            <a:r>
              <a:rPr lang="it-IT" sz="2800" dirty="0">
                <a:latin typeface="Arial Narrow" panose="020B0606020202030204" pitchFamily="34" charset="0"/>
              </a:rPr>
              <a:t>\0</a:t>
            </a:r>
            <a:r>
              <a:rPr lang="it-IT" sz="2800" dirty="0">
                <a:latin typeface="Nexa Book" panose="02000000000000000000" pitchFamily="2" charset="0"/>
              </a:rPr>
              <a:t>’</a:t>
            </a:r>
            <a:r>
              <a:rPr lang="it-IT" sz="2800" dirty="0">
                <a:latin typeface="Arial Narrow" panose="020B0606020202030204" pitchFamily="34" charset="0"/>
              </a:rPr>
              <a:t>};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361FD-9741-4B66-91BC-2145F9C9E5C5}"/>
              </a:ext>
            </a:extLst>
          </p:cNvPr>
          <p:cNvSpPr/>
          <p:nvPr/>
        </p:nvSpPr>
        <p:spPr>
          <a:xfrm>
            <a:off x="1195021" y="3462492"/>
            <a:ext cx="4833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str[12] = "Hello World</a:t>
            </a:r>
            <a:r>
              <a:rPr lang="it-IT" sz="3600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";</a:t>
            </a:r>
            <a:endParaRPr kumimoji="0" lang="it-IT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Rectangular Callout 12">
            <a:extLst>
              <a:ext uri="{FF2B5EF4-FFF2-40B4-BE49-F238E27FC236}">
                <a16:creationId xmlns:a16="http://schemas.microsoft.com/office/drawing/2014/main" id="{A6ADC825-A1C5-490E-8FDE-5E609F95F42D}"/>
              </a:ext>
            </a:extLst>
          </p:cNvPr>
          <p:cNvSpPr/>
          <p:nvPr/>
        </p:nvSpPr>
        <p:spPr>
          <a:xfrm>
            <a:off x="8566412" y="4838435"/>
            <a:ext cx="2926079" cy="1435365"/>
          </a:xfrm>
          <a:prstGeom prst="wedgeRectCallout">
            <a:avLst>
              <a:gd name="adj1" fmla="val 3640"/>
              <a:gd name="adj2" fmla="val -1032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 that Hello World has length 11, so size 12 is fine. Less than that may cause issues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/>
      <p:bldP spid="19" grpId="0" uiExpand="1"/>
      <p:bldP spid="20" grpId="0" uiExpand="1"/>
      <p:bldP spid="25" grpId="0" animBg="1"/>
      <p:bldP spid="26" grpId="0"/>
      <p:bldP spid="27" grpId="0"/>
      <p:bldP spid="28" grpId="0" uiExpand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say </a:t>
            </a:r>
          </a:p>
          <a:p>
            <a:r>
              <a:rPr lang="en-IN" dirty="0"/>
              <a:t>Mr C will store a \0 after last character ‘e’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r>
              <a:rPr lang="en-IN" b="1" dirty="0"/>
              <a:t>Warning</a:t>
            </a:r>
            <a:r>
              <a:rPr lang="en-IN" dirty="0"/>
              <a:t>: uninitialized character arrays contain junk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6687" y="933838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str[6] = "Nice";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6720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56828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76936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7044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17152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39357" y="25095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3558" y="2652830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51825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3185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006867" y="2393923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3720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84522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04630" y="26528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01490" y="4856497"/>
            <a:ext cx="30187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 = "A";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putchar(str);</a:t>
            </a:r>
          </a:p>
        </p:txBody>
      </p:sp>
      <p:sp>
        <p:nvSpPr>
          <p:cNvPr id="54" name="Multiply 53"/>
          <p:cNvSpPr/>
          <p:nvPr/>
        </p:nvSpPr>
        <p:spPr>
          <a:xfrm>
            <a:off x="3350363" y="4940643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56" name="Rounded Rectangle 5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8968419" y="6197049"/>
            <a:ext cx="705910" cy="574099"/>
          </a:xfrm>
          <a:prstGeom prst="wedgeRectCallout">
            <a:avLst>
              <a:gd name="adj1" fmla="val 145172"/>
              <a:gd name="adj2" fmla="val -39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6298281" y="4665109"/>
            <a:ext cx="3212569" cy="1150990"/>
          </a:xfrm>
          <a:prstGeom prst="wedgeRectCallout">
            <a:avLst>
              <a:gd name="adj1" fmla="val 72834"/>
              <a:gd name="adj2" fmla="val 78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Strings are character arrays. “A” is a string. ‘A’ is a character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5" y="0"/>
            <a:ext cx="2130734" cy="2130734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6876199" y="121487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Somewhat like saying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{3,2,1};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CF401EA-AC25-4260-9D06-B95BEFED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Mr. C and the null character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8" grpId="0"/>
      <p:bldP spid="39" grpId="0"/>
      <p:bldP spid="40" grpId="0" animBg="1"/>
      <p:bldP spid="45" grpId="0"/>
      <p:bldP spid="46" grpId="0"/>
      <p:bldP spid="47" grpId="0"/>
      <p:bldP spid="53" grpId="0"/>
      <p:bldP spid="54" grpId="0" animBg="1"/>
      <p:bldP spid="59" grpId="0" animBg="1"/>
      <p:bldP spid="60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fact when we read a string using </a:t>
            </a:r>
            <a:r>
              <a:rPr lang="en-IN" dirty="0">
                <a:solidFill>
                  <a:srgbClr val="0000FF"/>
                </a:solidFill>
              </a:rPr>
              <a:t>gets</a:t>
            </a:r>
            <a:r>
              <a:rPr lang="en-IN" dirty="0"/>
              <a:t> or </a:t>
            </a:r>
            <a:r>
              <a:rPr lang="en-IN" dirty="0" err="1">
                <a:solidFill>
                  <a:srgbClr val="0000FF"/>
                </a:solidFill>
              </a:rPr>
              <a:t>scanf</a:t>
            </a:r>
            <a:r>
              <a:rPr lang="en-IN" dirty="0"/>
              <a:t>, Mr C yet again automatically puts a \0 at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3352" y="3068464"/>
            <a:ext cx="8897707" cy="1387141"/>
            <a:chOff x="1631308" y="2116625"/>
            <a:chExt cx="8897707" cy="1387141"/>
          </a:xfrm>
        </p:grpSpPr>
        <p:sp>
          <p:nvSpPr>
            <p:cNvPr id="5" name="Rectangle 4"/>
            <p:cNvSpPr/>
            <p:nvPr/>
          </p:nvSpPr>
          <p:spPr>
            <a:xfrm>
              <a:off x="2604470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24578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4686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64794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4902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07107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1308" y="2375532"/>
              <a:ext cx="7473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str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957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N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093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i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4617" y="2116625"/>
              <a:ext cx="8054398" cy="138714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4147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2272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238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\0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37" y="324639"/>
            <a:ext cx="2019523" cy="20195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2" y="2020213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str[6] = "Nice";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3352" y="452138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scanf("%s",str);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6" y="2626546"/>
            <a:ext cx="2015119" cy="2015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26513" y="3345174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883" y="3350429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946" y="3384841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\0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25038" y="4521381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printf("%s",str);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7578339" y="338274"/>
            <a:ext cx="2662210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did not write &amp;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10168" y="4591814"/>
            <a:ext cx="2762308" cy="679471"/>
          </a:xfrm>
          <a:prstGeom prst="wedgeRectCallout">
            <a:avLst>
              <a:gd name="adj1" fmla="val 49593"/>
              <a:gd name="adj2" fmla="val 157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learn about this in a few weeks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85868" y="5377103"/>
            <a:ext cx="2288462" cy="679471"/>
          </a:xfrm>
          <a:prstGeom prst="wedgeRectCallout">
            <a:avLst>
              <a:gd name="adj1" fmla="val 81732"/>
              <a:gd name="adj2" fmla="val 75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No, since str is 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whole 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7733972" y="2118658"/>
            <a:ext cx="2834173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rest of the char array is still there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3209758" y="5306642"/>
            <a:ext cx="4062093" cy="1499863"/>
          </a:xfrm>
          <a:prstGeom prst="wedgeRectCallout">
            <a:avLst>
              <a:gd name="adj1" fmla="val 90758"/>
              <a:gd name="adj2" fmla="val 36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 did not erase ‘e’ and ‘\0’ that were already there. I just overwrote the first two characters and then put a \0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9E4FFA0-9269-4FAF-B177-17399B8D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Mr. C and the null character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3" name="Rectangular Callout 33">
            <a:extLst>
              <a:ext uri="{FF2B5EF4-FFF2-40B4-BE49-F238E27FC236}">
                <a16:creationId xmlns:a16="http://schemas.microsoft.com/office/drawing/2014/main" id="{0491CA5D-EDB0-4FFF-86B5-2E9DCF3FD5ED}"/>
              </a:ext>
            </a:extLst>
          </p:cNvPr>
          <p:cNvSpPr/>
          <p:nvPr/>
        </p:nvSpPr>
        <p:spPr>
          <a:xfrm>
            <a:off x="8952271" y="6349449"/>
            <a:ext cx="874458" cy="574099"/>
          </a:xfrm>
          <a:prstGeom prst="wedgeRectCallout">
            <a:avLst>
              <a:gd name="adj1" fmla="val 135053"/>
              <a:gd name="adj2" fmla="val -3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4114800" y="338274"/>
            <a:ext cx="1883518" cy="709845"/>
          </a:xfrm>
          <a:prstGeom prst="wedgeRectCallout">
            <a:avLst>
              <a:gd name="adj1" fmla="val 133638"/>
              <a:gd name="adj2" fmla="val 76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see it shortly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/>
      <p:bldP spid="35" grpId="0" animBg="1"/>
      <p:bldP spid="37" grpId="0" animBg="1"/>
      <p:bldP spid="36" grpId="0" animBg="1"/>
      <p:bldP spid="38" grpId="0" animBg="1"/>
      <p:bldP spid="39" grpId="0" animBg="1"/>
      <p:bldP spid="4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800" dirty="0"/>
              <a:t>Can use them to perform usual operations on </a:t>
            </a:r>
            <a:r>
              <a:rPr lang="en-IN" sz="2800" dirty="0">
                <a:solidFill>
                  <a:srgbClr val="0000FF"/>
                </a:solidFill>
              </a:rPr>
              <a:t>text </a:t>
            </a:r>
            <a:r>
              <a:rPr lang="en-IN" sz="2800" dirty="0">
                <a:solidFill>
                  <a:schemeClr val="tx1"/>
                </a:solidFill>
              </a:rPr>
              <a:t>such as manipulation of words and sentences</a:t>
            </a:r>
            <a:endParaRPr lang="en-IN" sz="2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Very useful: Can also use strings to work with </a:t>
            </a:r>
            <a:r>
              <a:rPr lang="en-IN" sz="2800" dirty="0">
                <a:solidFill>
                  <a:srgbClr val="0000FF"/>
                </a:solidFill>
              </a:rPr>
              <a:t>very big numbers  </a:t>
            </a:r>
          </a:p>
          <a:p>
            <a:r>
              <a:rPr lang="en-IN" sz="2800" dirty="0"/>
              <a:t>char </a:t>
            </a:r>
            <a:r>
              <a:rPr lang="en-IN" sz="2800" dirty="0" err="1"/>
              <a:t>bigNum</a:t>
            </a:r>
            <a:r>
              <a:rPr lang="en-IN" sz="2800" dirty="0"/>
              <a:t>[] = “1323399991122231395842506385218414025205258259436843253926503698250925809808250286028529520”;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In the big number above, what is the </a:t>
            </a:r>
            <a:r>
              <a:rPr lang="en-IN" sz="2800" dirty="0" err="1"/>
              <a:t>i-th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digit (int) </a:t>
            </a:r>
            <a:r>
              <a:rPr lang="en-IN" sz="2800" dirty="0"/>
              <a:t>from left?                      </a:t>
            </a:r>
          </a:p>
          <a:p>
            <a:r>
              <a:rPr lang="en-IN" sz="2800" dirty="0"/>
              <a:t>                                     </a:t>
            </a:r>
            <a:r>
              <a:rPr lang="en-IN" sz="2800" dirty="0" err="1"/>
              <a:t>bigNum</a:t>
            </a:r>
            <a:r>
              <a:rPr lang="en-IN" sz="2800" dirty="0"/>
              <a:t>[i-1] – ‘0’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What is the </a:t>
            </a:r>
            <a:r>
              <a:rPr lang="en-IN" sz="2800" dirty="0" err="1"/>
              <a:t>i-th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digit (int) </a:t>
            </a:r>
            <a:r>
              <a:rPr lang="en-IN" sz="2800" dirty="0"/>
              <a:t>from right?</a:t>
            </a:r>
          </a:p>
          <a:p>
            <a:pPr marL="4572" lvl="1" indent="0">
              <a:buNone/>
            </a:pPr>
            <a:r>
              <a:rPr lang="en-IN" sz="2000" dirty="0"/>
              <a:t>                                                     </a:t>
            </a:r>
            <a:r>
              <a:rPr lang="en-IN" sz="2800" dirty="0" err="1"/>
              <a:t>bigNum</a:t>
            </a:r>
            <a:r>
              <a:rPr lang="en-IN" sz="2800" dirty="0"/>
              <a:t>[</a:t>
            </a:r>
            <a:r>
              <a:rPr lang="en-IN" sz="2800" dirty="0" err="1"/>
              <a:t>len</a:t>
            </a:r>
            <a:r>
              <a:rPr lang="en-IN" sz="2800" dirty="0"/>
              <a:t> – </a:t>
            </a:r>
            <a:r>
              <a:rPr lang="en-IN" sz="2800" dirty="0" err="1"/>
              <a:t>i</a:t>
            </a:r>
            <a:r>
              <a:rPr lang="en-IN" sz="2800" dirty="0"/>
              <a:t>] – ‘0’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 Can use strings to write programs to do adding, multiplication, etc for very big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ular Callout 33">
            <a:extLst>
              <a:ext uri="{FF2B5EF4-FFF2-40B4-BE49-F238E27FC236}">
                <a16:creationId xmlns:a16="http://schemas.microsoft.com/office/drawing/2014/main" id="{549A98C7-2A7E-4DE2-A906-C5A6117B0FFB}"/>
              </a:ext>
            </a:extLst>
          </p:cNvPr>
          <p:cNvSpPr/>
          <p:nvPr/>
        </p:nvSpPr>
        <p:spPr>
          <a:xfrm>
            <a:off x="2307567" y="4402951"/>
            <a:ext cx="1314370" cy="385774"/>
          </a:xfrm>
          <a:prstGeom prst="wedgeRectCallout">
            <a:avLst>
              <a:gd name="adj1" fmla="val 83810"/>
              <a:gd name="adj2" fmla="val 1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ular Callout 33">
            <a:extLst>
              <a:ext uri="{FF2B5EF4-FFF2-40B4-BE49-F238E27FC236}">
                <a16:creationId xmlns:a16="http://schemas.microsoft.com/office/drawing/2014/main" id="{8A6837AF-52C0-4C19-ABB7-DBB8C27F9747}"/>
              </a:ext>
            </a:extLst>
          </p:cNvPr>
          <p:cNvSpPr/>
          <p:nvPr/>
        </p:nvSpPr>
        <p:spPr>
          <a:xfrm>
            <a:off x="8671238" y="4668904"/>
            <a:ext cx="2756445" cy="823643"/>
          </a:xfrm>
          <a:prstGeom prst="wedgeRectCallout">
            <a:avLst>
              <a:gd name="adj1" fmla="val -86843"/>
              <a:gd name="adj2" fmla="val 485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 is the size of the string  </a:t>
            </a:r>
            <a:r>
              <a:rPr lang="en-IN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 get it using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7" name="Rectangular Callout 33">
            <a:extLst>
              <a:ext uri="{FF2B5EF4-FFF2-40B4-BE49-F238E27FC236}">
                <a16:creationId xmlns:a16="http://schemas.microsoft.com/office/drawing/2014/main" id="{6B925B81-7CC7-49F9-9520-57C4FD78EC0B}"/>
              </a:ext>
            </a:extLst>
          </p:cNvPr>
          <p:cNvSpPr/>
          <p:nvPr/>
        </p:nvSpPr>
        <p:spPr>
          <a:xfrm>
            <a:off x="2206394" y="5360602"/>
            <a:ext cx="1314370" cy="385774"/>
          </a:xfrm>
          <a:prstGeom prst="wedgeRectCallout">
            <a:avLst>
              <a:gd name="adj1" fmla="val 88487"/>
              <a:gd name="adj2" fmla="val 1807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char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E336F-B2CA-4F1E-A5BA-D6D3B3F5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Strings/char arrays are very useful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Rectangular Callout 12">
            <a:extLst>
              <a:ext uri="{FF2B5EF4-FFF2-40B4-BE49-F238E27FC236}">
                <a16:creationId xmlns:a16="http://schemas.microsoft.com/office/drawing/2014/main" id="{7D7B2075-13CA-4D08-9991-9CB836C4C37E}"/>
              </a:ext>
            </a:extLst>
          </p:cNvPr>
          <p:cNvSpPr/>
          <p:nvPr/>
        </p:nvSpPr>
        <p:spPr>
          <a:xfrm>
            <a:off x="7947353" y="689966"/>
            <a:ext cx="4244646" cy="421657"/>
          </a:xfrm>
          <a:prstGeom prst="wedgeRectCallout">
            <a:avLst>
              <a:gd name="adj1" fmla="val -72591"/>
              <a:gd name="adj2" fmla="val 642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see some functions today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2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Suppose we have two very big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Can represent them as strings</a:t>
            </a:r>
          </a:p>
          <a:p>
            <a:r>
              <a:rPr lang="en-IN" dirty="0"/>
              <a:t>   </a:t>
            </a:r>
            <a:r>
              <a:rPr lang="en-IN" sz="2800" dirty="0"/>
              <a:t>char bigNum1[] = “9343253466545736093899875874787574868”;</a:t>
            </a:r>
          </a:p>
          <a:p>
            <a:r>
              <a:rPr lang="en-IN" dirty="0"/>
              <a:t>   </a:t>
            </a:r>
            <a:r>
              <a:rPr lang="en-IN" sz="2800" dirty="0"/>
              <a:t>char bigNum2[] = “43353672368646348598659693634909807”;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B32F-0224-4904-A382-E71DE4EA0470}"/>
              </a:ext>
            </a:extLst>
          </p:cNvPr>
          <p:cNvSpPr txBox="1"/>
          <p:nvPr/>
        </p:nvSpPr>
        <p:spPr>
          <a:xfrm>
            <a:off x="1968403" y="3706461"/>
            <a:ext cx="7895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9343253466545736093899875874787574868</a:t>
            </a:r>
          </a:p>
          <a:p>
            <a:r>
              <a:rPr lang="en-IN" sz="3200" dirty="0"/>
              <a:t>+  43353672368646348598659693634909807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2541E-EBA5-4161-AC02-788A03E426C7}"/>
              </a:ext>
            </a:extLst>
          </p:cNvPr>
          <p:cNvSpPr/>
          <p:nvPr/>
        </p:nvSpPr>
        <p:spPr>
          <a:xfrm>
            <a:off x="9491108" y="3706459"/>
            <a:ext cx="206148" cy="97722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51933-E458-456F-A77A-7606AC77B876}"/>
              </a:ext>
            </a:extLst>
          </p:cNvPr>
          <p:cNvSpPr txBox="1"/>
          <p:nvPr/>
        </p:nvSpPr>
        <p:spPr>
          <a:xfrm>
            <a:off x="492183" y="4845896"/>
            <a:ext cx="121359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sum_rightmost_digit</a:t>
            </a:r>
            <a:r>
              <a:rPr lang="en-IN" sz="2800" dirty="0"/>
              <a:t> = bigNum1[len1-1] – ‘0’    </a:t>
            </a:r>
            <a:r>
              <a:rPr lang="en-IN" sz="2800" b="1" dirty="0">
                <a:solidFill>
                  <a:srgbClr val="0000FF"/>
                </a:solidFill>
              </a:rPr>
              <a:t>+</a:t>
            </a:r>
            <a:r>
              <a:rPr lang="en-IN" sz="2800" dirty="0"/>
              <a:t>     bigNum2[len2-1] – ‘0’;</a:t>
            </a:r>
          </a:p>
          <a:p>
            <a:r>
              <a:rPr lang="en-IN" sz="2800" dirty="0" err="1"/>
              <a:t>sum_second_digit_from_right</a:t>
            </a:r>
            <a:r>
              <a:rPr lang="en-IN" sz="2800" dirty="0"/>
              <a:t> =  bigNum1[len1-2] – ‘0’ </a:t>
            </a:r>
            <a:r>
              <a:rPr lang="en-IN" sz="2800" b="1" dirty="0">
                <a:solidFill>
                  <a:srgbClr val="0000FF"/>
                </a:solidFill>
              </a:rPr>
              <a:t>+</a:t>
            </a:r>
            <a:r>
              <a:rPr lang="en-IN" sz="2800" dirty="0"/>
              <a:t> bigNum2[len2-2] – ‘0’ </a:t>
            </a:r>
          </a:p>
          <a:p>
            <a:r>
              <a:rPr lang="en-IN" sz="2800" dirty="0"/>
              <a:t>                                   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sz="2800" dirty="0"/>
              <a:t> carry digit (if any) from rightmost</a:t>
            </a:r>
          </a:p>
          <a:p>
            <a:r>
              <a:rPr lang="en-IN" sz="2800" dirty="0">
                <a:solidFill>
                  <a:srgbClr val="0000FF"/>
                </a:solidFill>
              </a:rPr>
              <a:t>Keep going right to left by repeating this procedure (and store result as a string)….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A5ACE-67D6-4DEC-AF6B-D2245EF62844}"/>
              </a:ext>
            </a:extLst>
          </p:cNvPr>
          <p:cNvSpPr/>
          <p:nvPr/>
        </p:nvSpPr>
        <p:spPr>
          <a:xfrm>
            <a:off x="9265919" y="3706459"/>
            <a:ext cx="206148" cy="97722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ular Callout 33">
            <a:extLst>
              <a:ext uri="{FF2B5EF4-FFF2-40B4-BE49-F238E27FC236}">
                <a16:creationId xmlns:a16="http://schemas.microsoft.com/office/drawing/2014/main" id="{C9B84827-3708-4CF4-BCEA-D2C65015EDE1}"/>
              </a:ext>
            </a:extLst>
          </p:cNvPr>
          <p:cNvSpPr/>
          <p:nvPr/>
        </p:nvSpPr>
        <p:spPr>
          <a:xfrm>
            <a:off x="74675" y="3489350"/>
            <a:ext cx="2253811" cy="1194330"/>
          </a:xfrm>
          <a:prstGeom prst="wedgeRectCallout">
            <a:avLst>
              <a:gd name="adj1" fmla="val 8213"/>
              <a:gd name="adj2" fmla="val 768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Now ignore carry digit (if any) and add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‘0’ to get the char version of result</a:t>
            </a:r>
          </a:p>
        </p:txBody>
      </p:sp>
      <p:sp>
        <p:nvSpPr>
          <p:cNvPr id="11" name="Rectangular Callout 33">
            <a:extLst>
              <a:ext uri="{FF2B5EF4-FFF2-40B4-BE49-F238E27FC236}">
                <a16:creationId xmlns:a16="http://schemas.microsoft.com/office/drawing/2014/main" id="{EC137104-8BB5-4BD2-B6E2-0E6D91ABA42C}"/>
              </a:ext>
            </a:extLst>
          </p:cNvPr>
          <p:cNvSpPr/>
          <p:nvPr/>
        </p:nvSpPr>
        <p:spPr>
          <a:xfrm>
            <a:off x="3500475" y="4375361"/>
            <a:ext cx="979318" cy="389427"/>
          </a:xfrm>
          <a:prstGeom prst="wedgeRectCallout">
            <a:avLst>
              <a:gd name="adj1" fmla="val 1151"/>
              <a:gd name="adj2" fmla="val 1044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‘8’</a:t>
            </a:r>
          </a:p>
        </p:txBody>
      </p:sp>
      <p:sp>
        <p:nvSpPr>
          <p:cNvPr id="12" name="Rectangular Callout 33">
            <a:extLst>
              <a:ext uri="{FF2B5EF4-FFF2-40B4-BE49-F238E27FC236}">
                <a16:creationId xmlns:a16="http://schemas.microsoft.com/office/drawing/2014/main" id="{0AB127D9-4853-4EFF-9474-17D19A366AF4}"/>
              </a:ext>
            </a:extLst>
          </p:cNvPr>
          <p:cNvSpPr/>
          <p:nvPr/>
        </p:nvSpPr>
        <p:spPr>
          <a:xfrm>
            <a:off x="7712209" y="4375360"/>
            <a:ext cx="979318" cy="389427"/>
          </a:xfrm>
          <a:prstGeom prst="wedgeRectCallout">
            <a:avLst>
              <a:gd name="adj1" fmla="val 1151"/>
              <a:gd name="adj2" fmla="val 1044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‘7’</a:t>
            </a:r>
          </a:p>
        </p:txBody>
      </p:sp>
      <p:sp>
        <p:nvSpPr>
          <p:cNvPr id="13" name="Rectangular Callout 33">
            <a:extLst>
              <a:ext uri="{FF2B5EF4-FFF2-40B4-BE49-F238E27FC236}">
                <a16:creationId xmlns:a16="http://schemas.microsoft.com/office/drawing/2014/main" id="{E6EFF75D-6609-483A-B78D-4C17C0B85C00}"/>
              </a:ext>
            </a:extLst>
          </p:cNvPr>
          <p:cNvSpPr/>
          <p:nvPr/>
        </p:nvSpPr>
        <p:spPr>
          <a:xfrm>
            <a:off x="8869498" y="937451"/>
            <a:ext cx="2756445" cy="1077217"/>
          </a:xfrm>
          <a:prstGeom prst="wedgeRectCallout">
            <a:avLst>
              <a:gd name="adj1" fmla="val -7469"/>
              <a:gd name="adj2" fmla="val 820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the sizes of the strings are len1 and len2, respectively (can get it using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</p:txBody>
      </p:sp>
      <p:sp>
        <p:nvSpPr>
          <p:cNvPr id="14" name="Rectangular Callout 33">
            <a:extLst>
              <a:ext uri="{FF2B5EF4-FFF2-40B4-BE49-F238E27FC236}">
                <a16:creationId xmlns:a16="http://schemas.microsoft.com/office/drawing/2014/main" id="{C9D75015-628E-4384-8522-A9C0E9AEF8C1}"/>
              </a:ext>
            </a:extLst>
          </p:cNvPr>
          <p:cNvSpPr/>
          <p:nvPr/>
        </p:nvSpPr>
        <p:spPr>
          <a:xfrm>
            <a:off x="3100933" y="1862667"/>
            <a:ext cx="4070334" cy="1647572"/>
          </a:xfrm>
          <a:prstGeom prst="wedgeRectCallout">
            <a:avLst>
              <a:gd name="adj1" fmla="val -83811"/>
              <a:gd name="adj2" fmla="val 50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Can store the result in another string/char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array. Example:8+7 will give 15, ignoring carry 1, we have 5. To store 5 as a char, we can do ‘0’ + 5 which will give the character ‘5’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B69E8C-2398-45E9-8BF2-F8DD933A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22215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Example: Adding two VERY BIG numbers</a:t>
            </a:r>
            <a:endParaRPr lang="en-IN" sz="48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Rectangular Callout 33">
            <a:extLst>
              <a:ext uri="{FF2B5EF4-FFF2-40B4-BE49-F238E27FC236}">
                <a16:creationId xmlns:a16="http://schemas.microsoft.com/office/drawing/2014/main" id="{8D62D78E-0019-479A-A89D-76FDABE01B07}"/>
              </a:ext>
            </a:extLst>
          </p:cNvPr>
          <p:cNvSpPr/>
          <p:nvPr/>
        </p:nvSpPr>
        <p:spPr>
          <a:xfrm>
            <a:off x="9863513" y="3446891"/>
            <a:ext cx="2274972" cy="519136"/>
          </a:xfrm>
          <a:prstGeom prst="wedgeRectCallout">
            <a:avLst>
              <a:gd name="adj1" fmla="val -56005"/>
              <a:gd name="adj2" fmla="val 101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these rightmost digits first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AECC11-1E96-4D9F-B186-8E2BF6F2829D}"/>
              </a:ext>
            </a:extLst>
          </p:cNvPr>
          <p:cNvGrpSpPr/>
          <p:nvPr/>
        </p:nvGrpSpPr>
        <p:grpSpPr>
          <a:xfrm>
            <a:off x="10123254" y="4746969"/>
            <a:ext cx="1858617" cy="904461"/>
            <a:chOff x="3286682" y="2292350"/>
            <a:chExt cx="1858617" cy="904461"/>
          </a:xfrm>
        </p:grpSpPr>
        <p:sp>
          <p:nvSpPr>
            <p:cNvPr id="18" name="Rounded Rectangle 8">
              <a:extLst>
                <a:ext uri="{FF2B5EF4-FFF2-40B4-BE49-F238E27FC236}">
                  <a16:creationId xmlns:a16="http://schemas.microsoft.com/office/drawing/2014/main" id="{DC9E9FCA-2749-488E-B23C-DF1683B67BD0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29D184-BD80-4C45-8EC1-F84AA9361033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AD14B9-D4C2-4E90-939F-6149B9A32C1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Rectangular Callout 12">
            <a:extLst>
              <a:ext uri="{FF2B5EF4-FFF2-40B4-BE49-F238E27FC236}">
                <a16:creationId xmlns:a16="http://schemas.microsoft.com/office/drawing/2014/main" id="{1A0BF34D-9429-4607-AEDE-A7BC01F1C554}"/>
              </a:ext>
            </a:extLst>
          </p:cNvPr>
          <p:cNvSpPr/>
          <p:nvPr/>
        </p:nvSpPr>
        <p:spPr>
          <a:xfrm>
            <a:off x="6600174" y="5352579"/>
            <a:ext cx="3238277" cy="904461"/>
          </a:xfrm>
          <a:prstGeom prst="wedgeRectCallout">
            <a:avLst>
              <a:gd name="adj1" fmla="val 63566"/>
              <a:gd name="adj2" fmla="val -47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 writing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</a:t>
            </a:r>
            <a:r>
              <a:rPr lang="en-IN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I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as a practice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7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10592</TotalTime>
  <Words>1680</Words>
  <Application>Microsoft Office PowerPoint</Application>
  <PresentationFormat>Widescreen</PresentationFormat>
  <Paragraphs>211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Century Gothic</vt:lpstr>
      <vt:lpstr>Comic Sans MS</vt:lpstr>
      <vt:lpstr>Garamond</vt:lpstr>
      <vt:lpstr>Nexa Book</vt:lpstr>
      <vt:lpstr>Verdana</vt:lpstr>
      <vt:lpstr>Wingdings</vt:lpstr>
      <vt:lpstr>Office Theme</vt:lpstr>
      <vt:lpstr>Metropolitan</vt:lpstr>
      <vt:lpstr>1_Metropolitan</vt:lpstr>
      <vt:lpstr>ESC101: Fundamentals of Computing</vt:lpstr>
      <vt:lpstr>An important point about array initialization</vt:lpstr>
      <vt:lpstr>Character Arrays and Strings</vt:lpstr>
      <vt:lpstr>The null character \0</vt:lpstr>
      <vt:lpstr>Different ways to declare/initialize a string</vt:lpstr>
      <vt:lpstr>Mr. C and the null character</vt:lpstr>
      <vt:lpstr>Mr. C and the null character</vt:lpstr>
      <vt:lpstr>Strings/char arrays are very useful</vt:lpstr>
      <vt:lpstr>Example: Adding two VERY BIG numbers</vt:lpstr>
      <vt:lpstr>scanf with Strings</vt:lpstr>
      <vt:lpstr>scanf with Strings: An Example</vt:lpstr>
      <vt:lpstr>gets with Strings</vt:lpstr>
      <vt:lpstr>getline with Strings</vt:lpstr>
      <vt:lpstr>String and Substring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699</cp:revision>
  <dcterms:created xsi:type="dcterms:W3CDTF">2018-07-30T05:08:11Z</dcterms:created>
  <dcterms:modified xsi:type="dcterms:W3CDTF">2020-02-23T18:01:06Z</dcterms:modified>
</cp:coreProperties>
</file>