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20"/>
  </p:notesMasterIdLst>
  <p:sldIdLst>
    <p:sldId id="268" r:id="rId2"/>
    <p:sldId id="269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7" r:id="rId17"/>
    <p:sldId id="288" r:id="rId18"/>
    <p:sldId id="28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33"/>
    <a:srgbClr val="FF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1" autoAdjust="0"/>
    <p:restoredTop sz="94722" autoAdjust="0"/>
  </p:normalViewPr>
  <p:slideViewPr>
    <p:cSldViewPr snapToGrid="0">
      <p:cViewPr varScale="1">
        <p:scale>
          <a:sx n="76" d="100"/>
          <a:sy n="76" d="100"/>
        </p:scale>
        <p:origin x="-114" y="-6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51264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B7B9-2450-418B-A046-E2C3879C9A42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1221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F14C-5DC3-4DFA-8506-51ED6866BDB0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80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4FD8-E0E0-4CA4-975E-26121655B062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7101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AE87-F954-4869-AABD-0958FA21C327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7734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A833-7875-4AD4-8FAF-2C1F41414C94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4661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E2C4-CF18-4CDE-963D-19EC2605ED30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3337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D109-BF1D-413A-9590-3057D8392182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3747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1741-5885-4609-A50C-9EC62ED18CA9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46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574F-C630-4ED2-977A-52EAC37A5B84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1213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1E9A-D3E7-4F97-908B-87FCF430F91B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6072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87FE-A912-4E50-86A1-2B812F5CFFF3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6053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31F12-36B0-4561-816E-B9D31E845C6A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800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971107" y="3948223"/>
            <a:ext cx="10363200" cy="182880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136451" y="2045595"/>
            <a:ext cx="11734800" cy="167127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IN" sz="9600" dirty="0" smtClean="0">
                <a:solidFill>
                  <a:srgbClr val="FFC000"/>
                </a:solidFill>
                <a:latin typeface="Garamond" panose="02020404030301010803" pitchFamily="18" charset="0"/>
              </a:rPr>
              <a:t>Multidimensional arrays</a:t>
            </a:r>
            <a:endParaRPr lang="en-IN" sz="96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endParaRPr lang="en-IN" sz="6000" dirty="0">
              <a:solidFill>
                <a:srgbClr val="FFC000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4D0F7F2-3251-4B5A-B977-DE08A7BBE4FC}"/>
              </a:ext>
            </a:extLst>
          </p:cNvPr>
          <p:cNvSpPr txBox="1"/>
          <p:nvPr/>
        </p:nvSpPr>
        <p:spPr>
          <a:xfrm>
            <a:off x="3490831" y="5172974"/>
            <a:ext cx="49889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Nisheeth</a:t>
            </a:r>
            <a:endParaRPr kumimoji="0" lang="en-IN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 pitchFamily="18" charset="0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400" b="1" i="0" u="none" strike="noStrike" kern="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Accessing Elements of a Multi-dim Array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9377CFA-738D-4F0E-9780-61F0369875B3}"/>
              </a:ext>
            </a:extLst>
          </p:cNvPr>
          <p:cNvSpPr txBox="1"/>
          <p:nvPr/>
        </p:nvSpPr>
        <p:spPr>
          <a:xfrm>
            <a:off x="452496" y="1077835"/>
            <a:ext cx="114776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Keep in mind this basic picture of a 2D array whose name is </a:t>
            </a:r>
            <a:r>
              <a:rPr lang="en-IN" sz="3600" dirty="0">
                <a:solidFill>
                  <a:srgbClr val="FF0000"/>
                </a:solidFill>
              </a:rPr>
              <a:t>a</a:t>
            </a:r>
            <a:r>
              <a:rPr lang="en-IN" sz="3600" dirty="0"/>
              <a:t> </a:t>
            </a:r>
          </a:p>
          <a:p>
            <a:r>
              <a:rPr lang="en-IN" sz="3600" dirty="0"/>
              <a:t>and which has </a:t>
            </a:r>
            <a:r>
              <a:rPr lang="en-IN" sz="3600" dirty="0">
                <a:solidFill>
                  <a:srgbClr val="FF0000"/>
                </a:solidFill>
              </a:rPr>
              <a:t>3 rows</a:t>
            </a:r>
            <a:r>
              <a:rPr lang="en-IN" sz="3600" dirty="0"/>
              <a:t> and </a:t>
            </a:r>
            <a:r>
              <a:rPr lang="en-IN" sz="3600" dirty="0">
                <a:solidFill>
                  <a:srgbClr val="FF0000"/>
                </a:solidFill>
              </a:rPr>
              <a:t>4 columns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832F1C0-163D-402F-AFB1-E328DEC09178}"/>
              </a:ext>
            </a:extLst>
          </p:cNvPr>
          <p:cNvSpPr txBox="1"/>
          <p:nvPr/>
        </p:nvSpPr>
        <p:spPr>
          <a:xfrm>
            <a:off x="398578" y="4406411"/>
            <a:ext cx="11188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For a 2D array, </a:t>
            </a:r>
            <a:r>
              <a:rPr lang="en-IN" sz="2800" dirty="0">
                <a:solidFill>
                  <a:srgbClr val="FF0000"/>
                </a:solidFill>
              </a:rPr>
              <a:t>a[</a:t>
            </a:r>
            <a:r>
              <a:rPr lang="en-IN" sz="2800" dirty="0" err="1">
                <a:solidFill>
                  <a:srgbClr val="FF0000"/>
                </a:solidFill>
              </a:rPr>
              <a:t>i</a:t>
            </a:r>
            <a:r>
              <a:rPr lang="en-IN" sz="2800" dirty="0">
                <a:solidFill>
                  <a:srgbClr val="FF0000"/>
                </a:solidFill>
              </a:rPr>
              <a:t>][j] </a:t>
            </a:r>
            <a:r>
              <a:rPr lang="en-IN" sz="2800" dirty="0"/>
              <a:t>gives the element at row </a:t>
            </a:r>
            <a:r>
              <a:rPr lang="en-IN" sz="2800" dirty="0" err="1"/>
              <a:t>i</a:t>
            </a:r>
            <a:r>
              <a:rPr lang="en-IN" sz="2800" dirty="0"/>
              <a:t> and column j (</a:t>
            </a:r>
            <a:r>
              <a:rPr lang="en-IN" sz="2800" dirty="0" err="1"/>
              <a:t>i</a:t>
            </a:r>
            <a:r>
              <a:rPr lang="en-IN" sz="2800" dirty="0"/>
              <a:t>, j start with 0)</a:t>
            </a:r>
          </a:p>
        </p:txBody>
      </p:sp>
      <p:pic>
        <p:nvPicPr>
          <p:cNvPr id="2052" name="Picture 4" descr="two-d">
            <a:extLst>
              <a:ext uri="{FF2B5EF4-FFF2-40B4-BE49-F238E27FC236}">
                <a16:creationId xmlns="" xmlns:a16="http://schemas.microsoft.com/office/drawing/2014/main" id="{9348FDE2-A9BA-43D6-AA16-9AC0E30B2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238" y="2381331"/>
            <a:ext cx="4809106" cy="18326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0105E81-8D70-4511-8640-C893030463CA}"/>
              </a:ext>
            </a:extLst>
          </p:cNvPr>
          <p:cNvSpPr txBox="1"/>
          <p:nvPr/>
        </p:nvSpPr>
        <p:spPr>
          <a:xfrm>
            <a:off x="398578" y="4929631"/>
            <a:ext cx="104811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Likewise, for 3D array, </a:t>
            </a:r>
            <a:r>
              <a:rPr lang="en-IN" sz="2800" dirty="0">
                <a:solidFill>
                  <a:srgbClr val="FF0000"/>
                </a:solidFill>
              </a:rPr>
              <a:t>a[</a:t>
            </a:r>
            <a:r>
              <a:rPr lang="en-IN" sz="2800" dirty="0" err="1">
                <a:solidFill>
                  <a:srgbClr val="FF0000"/>
                </a:solidFill>
              </a:rPr>
              <a:t>i</a:t>
            </a:r>
            <a:r>
              <a:rPr lang="en-IN" sz="2800" dirty="0">
                <a:solidFill>
                  <a:srgbClr val="FF0000"/>
                </a:solidFill>
              </a:rPr>
              <a:t>][j][k] </a:t>
            </a:r>
            <a:r>
              <a:rPr lang="en-IN" sz="2800" dirty="0"/>
              <a:t>gives the element at index </a:t>
            </a:r>
            <a:r>
              <a:rPr lang="en-IN" sz="2800" dirty="0" err="1"/>
              <a:t>i</a:t>
            </a:r>
            <a:r>
              <a:rPr lang="en-IN" sz="2800" dirty="0"/>
              <a:t> in dim 1, </a:t>
            </a:r>
          </a:p>
          <a:p>
            <a:r>
              <a:rPr lang="en-IN" sz="2800" dirty="0"/>
              <a:t>index j in dim 2 and index k in dim 3 and column j (</a:t>
            </a:r>
            <a:r>
              <a:rPr lang="en-IN" sz="2800" dirty="0" err="1"/>
              <a:t>i</a:t>
            </a:r>
            <a:r>
              <a:rPr lang="en-IN" sz="2800" dirty="0"/>
              <a:t>, j, and k start with 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F817E9F-A99F-403F-B8C3-DCCE3FF4FB6D}"/>
              </a:ext>
            </a:extLst>
          </p:cNvPr>
          <p:cNvSpPr txBox="1"/>
          <p:nvPr/>
        </p:nvSpPr>
        <p:spPr>
          <a:xfrm>
            <a:off x="398578" y="5861638"/>
            <a:ext cx="11688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Elements of higher-dimensional (&gt;3) arrays are also accessed in a similar manner</a:t>
            </a:r>
          </a:p>
        </p:txBody>
      </p:sp>
    </p:spTree>
    <p:extLst>
      <p:ext uri="{BB962C8B-B14F-4D97-AF65-F5344CB8AC3E}">
        <p14:creationId xmlns="" xmlns:p14="http://schemas.microsoft.com/office/powerpoint/2010/main" val="39996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Multi-dimensional Array: Initialization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A8AAC9A1-AAA1-4625-9FFE-FF01E19F3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53" y="1111624"/>
            <a:ext cx="11802895" cy="53008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sz="2800" dirty="0"/>
              <a:t>Declaration + init. of a 2D (3 rows, 4 columns) array of integers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 Values given row-wise (comma separated, row-1, row-2, so on)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 Values in each row must be enclosed in curly braces {}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 Can also initialize like this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CD20B0E-926B-4363-B2A5-D7C28D12E815}"/>
              </a:ext>
            </a:extLst>
          </p:cNvPr>
          <p:cNvSpPr txBox="1"/>
          <p:nvPr/>
        </p:nvSpPr>
        <p:spPr>
          <a:xfrm>
            <a:off x="2005126" y="1823043"/>
            <a:ext cx="42532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int a[3][4] = {  </a:t>
            </a:r>
          </a:p>
          <a:p>
            <a:r>
              <a:rPr lang="en-GB" sz="2400" dirty="0"/>
              <a:t>   {-2, 1, 4, 3} ,   /*  row 0 */</a:t>
            </a:r>
          </a:p>
          <a:p>
            <a:r>
              <a:rPr lang="en-GB" sz="2400" dirty="0"/>
              <a:t>   {-3 5, 7, -5} ,   /*  row 1 */</a:t>
            </a:r>
          </a:p>
          <a:p>
            <a:r>
              <a:rPr lang="en-GB" sz="2400" dirty="0"/>
              <a:t>   {8, 2, 10, 6}   /*  row 2 */</a:t>
            </a:r>
          </a:p>
          <a:p>
            <a:r>
              <a:rPr lang="en-GB" sz="2400" dirty="0"/>
              <a:t>};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E650A79-DF08-40B5-A322-7A4EE293C797}"/>
              </a:ext>
            </a:extLst>
          </p:cNvPr>
          <p:cNvSpPr txBox="1"/>
          <p:nvPr/>
        </p:nvSpPr>
        <p:spPr>
          <a:xfrm>
            <a:off x="1465344" y="6207245"/>
            <a:ext cx="7385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int a[][4]   = {-2, 1, 4, 3, -3, 5, 7, -5, 8, 2, 10, 6};</a:t>
            </a:r>
            <a:endParaRPr lang="en-IN" sz="280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A832608-4147-4539-864F-41944B0DC54C}"/>
              </a:ext>
            </a:extLst>
          </p:cNvPr>
          <p:cNvSpPr txBox="1"/>
          <p:nvPr/>
        </p:nvSpPr>
        <p:spPr>
          <a:xfrm>
            <a:off x="1465344" y="5568951"/>
            <a:ext cx="7385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int a[3][4] = {-2, 1, 4, 3, -3, 5, 7, -5, 8, 2, 10, 6};</a:t>
            </a:r>
            <a:endParaRPr lang="en-IN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C7DA289-18ED-4F9F-8CF7-4175DA03D0B1}"/>
              </a:ext>
            </a:extLst>
          </p:cNvPr>
          <p:cNvSpPr txBox="1"/>
          <p:nvPr/>
        </p:nvSpPr>
        <p:spPr>
          <a:xfrm>
            <a:off x="7030687" y="1751242"/>
            <a:ext cx="42532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int a[][4] = {  </a:t>
            </a:r>
          </a:p>
          <a:p>
            <a:r>
              <a:rPr lang="en-GB" sz="2400" dirty="0"/>
              <a:t>   {-2, 1, 4, 3} ,   /*  row 0 */</a:t>
            </a:r>
          </a:p>
          <a:p>
            <a:r>
              <a:rPr lang="en-GB" sz="2400" dirty="0"/>
              <a:t>   {-3, 5, 7, -5} ,   /*  row 1 */</a:t>
            </a:r>
          </a:p>
          <a:p>
            <a:r>
              <a:rPr lang="en-GB" sz="2400" dirty="0"/>
              <a:t>   {8, 2, 10, 6}   /*  row 2 */</a:t>
            </a:r>
          </a:p>
          <a:p>
            <a:r>
              <a:rPr lang="en-GB" sz="2400" dirty="0"/>
              <a:t>};</a:t>
            </a:r>
            <a:endParaRPr lang="en-IN" sz="2400" dirty="0"/>
          </a:p>
        </p:txBody>
      </p:sp>
      <p:sp>
        <p:nvSpPr>
          <p:cNvPr id="3" name="Speech Bubble: Rectangle 2">
            <a:extLst>
              <a:ext uri="{FF2B5EF4-FFF2-40B4-BE49-F238E27FC236}">
                <a16:creationId xmlns="" xmlns:a16="http://schemas.microsoft.com/office/drawing/2014/main" id="{D7644197-25A7-471C-A065-10A64454FE21}"/>
              </a:ext>
            </a:extLst>
          </p:cNvPr>
          <p:cNvSpPr/>
          <p:nvPr/>
        </p:nvSpPr>
        <p:spPr>
          <a:xfrm>
            <a:off x="9387512" y="5521393"/>
            <a:ext cx="2668736" cy="798553"/>
          </a:xfrm>
          <a:prstGeom prst="wedgeRectCallout">
            <a:avLst>
              <a:gd name="adj1" fmla="val -78445"/>
              <a:gd name="adj2" fmla="val 190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Both these are correct but less common ways (may also be a bit confusing)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4081E48-926E-4EA1-9F63-AAD61621422B}"/>
              </a:ext>
            </a:extLst>
          </p:cNvPr>
          <p:cNvSpPr/>
          <p:nvPr/>
        </p:nvSpPr>
        <p:spPr>
          <a:xfrm>
            <a:off x="2251422" y="2274474"/>
            <a:ext cx="1383126" cy="315045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C0058ECC-4541-413F-8874-49ED40BCC5AB}"/>
              </a:ext>
            </a:extLst>
          </p:cNvPr>
          <p:cNvSpPr/>
          <p:nvPr/>
        </p:nvSpPr>
        <p:spPr>
          <a:xfrm>
            <a:off x="2310540" y="2647621"/>
            <a:ext cx="1383126" cy="315045"/>
          </a:xfrm>
          <a:prstGeom prst="rect">
            <a:avLst/>
          </a:prstGeom>
          <a:solidFill>
            <a:schemeClr val="accent4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16B39543-6356-45FD-A3CA-AE72918E5913}"/>
              </a:ext>
            </a:extLst>
          </p:cNvPr>
          <p:cNvSpPr/>
          <p:nvPr/>
        </p:nvSpPr>
        <p:spPr>
          <a:xfrm>
            <a:off x="2280702" y="3007864"/>
            <a:ext cx="1383126" cy="315045"/>
          </a:xfrm>
          <a:prstGeom prst="rect">
            <a:avLst/>
          </a:prstGeom>
          <a:solidFill>
            <a:srgbClr val="7030A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100AE7CD-6705-4C89-8C9C-D3C4D35616DC}"/>
              </a:ext>
            </a:extLst>
          </p:cNvPr>
          <p:cNvSpPr/>
          <p:nvPr/>
        </p:nvSpPr>
        <p:spPr>
          <a:xfrm>
            <a:off x="7318634" y="2180830"/>
            <a:ext cx="1383126" cy="315045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E8C37267-AAD6-4FB7-B824-39DB581C431A}"/>
              </a:ext>
            </a:extLst>
          </p:cNvPr>
          <p:cNvSpPr/>
          <p:nvPr/>
        </p:nvSpPr>
        <p:spPr>
          <a:xfrm>
            <a:off x="7329543" y="2522152"/>
            <a:ext cx="1383126" cy="315045"/>
          </a:xfrm>
          <a:prstGeom prst="rect">
            <a:avLst/>
          </a:prstGeom>
          <a:solidFill>
            <a:schemeClr val="accent4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D345441-2A62-46F9-A203-54549C41AF79}"/>
              </a:ext>
            </a:extLst>
          </p:cNvPr>
          <p:cNvSpPr/>
          <p:nvPr/>
        </p:nvSpPr>
        <p:spPr>
          <a:xfrm>
            <a:off x="7329543" y="2962666"/>
            <a:ext cx="1383126" cy="315045"/>
          </a:xfrm>
          <a:prstGeom prst="rect">
            <a:avLst/>
          </a:prstGeom>
          <a:solidFill>
            <a:srgbClr val="7030A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Speech Bubble: Rectangle 19">
            <a:extLst>
              <a:ext uri="{FF2B5EF4-FFF2-40B4-BE49-F238E27FC236}">
                <a16:creationId xmlns="" xmlns:a16="http://schemas.microsoft.com/office/drawing/2014/main" id="{0E5F30B0-77DE-414A-A345-0CC20CA162FF}"/>
              </a:ext>
            </a:extLst>
          </p:cNvPr>
          <p:cNvSpPr/>
          <p:nvPr/>
        </p:nvSpPr>
        <p:spPr>
          <a:xfrm>
            <a:off x="4104607" y="1525126"/>
            <a:ext cx="2926080" cy="365685"/>
          </a:xfrm>
          <a:prstGeom prst="wedgeRectCallout">
            <a:avLst>
              <a:gd name="adj1" fmla="val 75308"/>
              <a:gd name="adj2" fmla="val 471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Need not specify no. of rows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="" xmlns:a16="http://schemas.microsoft.com/office/drawing/2014/main" id="{A3039641-F021-4DFD-B610-372F40CDA5D1}"/>
              </a:ext>
            </a:extLst>
          </p:cNvPr>
          <p:cNvSpPr/>
          <p:nvPr/>
        </p:nvSpPr>
        <p:spPr>
          <a:xfrm>
            <a:off x="8845655" y="1525125"/>
            <a:ext cx="2926080" cy="365685"/>
          </a:xfrm>
          <a:prstGeom prst="wedgeRectCallout">
            <a:avLst>
              <a:gd name="adj1" fmla="val -76718"/>
              <a:gd name="adj2" fmla="val 387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Must specify no. of columns</a:t>
            </a:r>
          </a:p>
        </p:txBody>
      </p:sp>
      <p:grpSp>
        <p:nvGrpSpPr>
          <p:cNvPr id="6" name="Group 21">
            <a:extLst>
              <a:ext uri="{FF2B5EF4-FFF2-40B4-BE49-F238E27FC236}">
                <a16:creationId xmlns="" xmlns:a16="http://schemas.microsoft.com/office/drawing/2014/main" id="{5C42ADDF-4EB1-458C-9444-2A787B84C5FA}"/>
              </a:ext>
            </a:extLst>
          </p:cNvPr>
          <p:cNvGrpSpPr/>
          <p:nvPr/>
        </p:nvGrpSpPr>
        <p:grpSpPr>
          <a:xfrm>
            <a:off x="10006573" y="2749457"/>
            <a:ext cx="1858617" cy="904461"/>
            <a:chOff x="3286682" y="2292350"/>
            <a:chExt cx="1858617" cy="904461"/>
          </a:xfrm>
        </p:grpSpPr>
        <p:sp>
          <p:nvSpPr>
            <p:cNvPr id="23" name="Rounded Rectangle 25">
              <a:extLst>
                <a:ext uri="{FF2B5EF4-FFF2-40B4-BE49-F238E27FC236}">
                  <a16:creationId xmlns="" xmlns:a16="http://schemas.microsoft.com/office/drawing/2014/main" id="{8743CAB7-B4E1-459F-AAE2-DDB17AEDB1E2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75D0DF95-0C34-4B2E-95EE-907A079F24EB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="" xmlns:a16="http://schemas.microsoft.com/office/drawing/2014/main" id="{497C310E-C48C-41F0-A1BF-BE938B3D9FE8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6" name="Rectangular Callout 28">
            <a:extLst>
              <a:ext uri="{FF2B5EF4-FFF2-40B4-BE49-F238E27FC236}">
                <a16:creationId xmlns="" xmlns:a16="http://schemas.microsoft.com/office/drawing/2014/main" id="{68B76685-92C1-40FF-B536-CF95EE76FB81}"/>
              </a:ext>
            </a:extLst>
          </p:cNvPr>
          <p:cNvSpPr/>
          <p:nvPr/>
        </p:nvSpPr>
        <p:spPr>
          <a:xfrm>
            <a:off x="5701553" y="3064879"/>
            <a:ext cx="3801489" cy="930551"/>
          </a:xfrm>
          <a:prstGeom prst="wedgeRectCallout">
            <a:avLst>
              <a:gd name="adj1" fmla="val 67231"/>
              <a:gd name="adj2" fmla="val -2602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GB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want to initialize later (not with declaration), then must do it one element at a time </a:t>
            </a:r>
          </a:p>
        </p:txBody>
      </p:sp>
    </p:spTree>
    <p:extLst>
      <p:ext uri="{BB962C8B-B14F-4D97-AF65-F5344CB8AC3E}">
        <p14:creationId xmlns="" xmlns:p14="http://schemas.microsoft.com/office/powerpoint/2010/main" val="205521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/>
      <p:bldP spid="9" grpId="0"/>
      <p:bldP spid="10" grpId="0"/>
      <p:bldP spid="11" grpId="0"/>
      <p:bldP spid="3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Multi-dim. Array: Storage in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A8AAC9A1-AAA1-4625-9FFE-FF01E19F3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Let’s look at a simple example of a 2D array’s storage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800" dirty="0"/>
          </a:p>
          <a:p>
            <a:pPr>
              <a:buFont typeface="Wingdings" panose="05000000000000000000" pitchFamily="2" charset="2"/>
              <a:buChar char="§"/>
            </a:pPr>
            <a:endParaRPr lang="en-IN" sz="2800" dirty="0"/>
          </a:p>
          <a:p>
            <a:pPr>
              <a:buFont typeface="Wingdings" panose="05000000000000000000" pitchFamily="2" charset="2"/>
              <a:buChar char="§"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 First all the element of the first row are stored sequentially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 Then all the elements of the next row..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 Then all the elements of the row after..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 .. And so on..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ADC25824-28A2-4D51-A1D6-7B7E64387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15392135"/>
              </p:ext>
            </p:extLst>
          </p:nvPr>
        </p:nvGraphicFramePr>
        <p:xfrm>
          <a:off x="2720802" y="5958580"/>
          <a:ext cx="38232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206">
                  <a:extLst>
                    <a:ext uri="{9D8B030D-6E8A-4147-A177-3AD203B41FA5}">
                      <a16:colId xmlns="" xmlns:a16="http://schemas.microsoft.com/office/drawing/2014/main" val="463567729"/>
                    </a:ext>
                  </a:extLst>
                </a:gridCol>
                <a:gridCol w="637206">
                  <a:extLst>
                    <a:ext uri="{9D8B030D-6E8A-4147-A177-3AD203B41FA5}">
                      <a16:colId xmlns="" xmlns:a16="http://schemas.microsoft.com/office/drawing/2014/main" val="2444474809"/>
                    </a:ext>
                  </a:extLst>
                </a:gridCol>
                <a:gridCol w="637206">
                  <a:extLst>
                    <a:ext uri="{9D8B030D-6E8A-4147-A177-3AD203B41FA5}">
                      <a16:colId xmlns="" xmlns:a16="http://schemas.microsoft.com/office/drawing/2014/main" val="1064875278"/>
                    </a:ext>
                  </a:extLst>
                </a:gridCol>
                <a:gridCol w="637206">
                  <a:extLst>
                    <a:ext uri="{9D8B030D-6E8A-4147-A177-3AD203B41FA5}">
                      <a16:colId xmlns="" xmlns:a16="http://schemas.microsoft.com/office/drawing/2014/main" val="1083149281"/>
                    </a:ext>
                  </a:extLst>
                </a:gridCol>
                <a:gridCol w="637206">
                  <a:extLst>
                    <a:ext uri="{9D8B030D-6E8A-4147-A177-3AD203B41FA5}">
                      <a16:colId xmlns="" xmlns:a16="http://schemas.microsoft.com/office/drawing/2014/main" val="605475997"/>
                    </a:ext>
                  </a:extLst>
                </a:gridCol>
                <a:gridCol w="637206">
                  <a:extLst>
                    <a:ext uri="{9D8B030D-6E8A-4147-A177-3AD203B41FA5}">
                      <a16:colId xmlns="" xmlns:a16="http://schemas.microsoft.com/office/drawing/2014/main" val="216361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531964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="" xmlns:a16="http://schemas.microsoft.com/office/drawing/2014/main" id="{87593962-27A9-4CF7-AB8D-B6A9353EE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44010115"/>
              </p:ext>
            </p:extLst>
          </p:nvPr>
        </p:nvGraphicFramePr>
        <p:xfrm>
          <a:off x="6544038" y="5956080"/>
          <a:ext cx="38232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206">
                  <a:extLst>
                    <a:ext uri="{9D8B030D-6E8A-4147-A177-3AD203B41FA5}">
                      <a16:colId xmlns="" xmlns:a16="http://schemas.microsoft.com/office/drawing/2014/main" val="463567729"/>
                    </a:ext>
                  </a:extLst>
                </a:gridCol>
                <a:gridCol w="637206">
                  <a:extLst>
                    <a:ext uri="{9D8B030D-6E8A-4147-A177-3AD203B41FA5}">
                      <a16:colId xmlns="" xmlns:a16="http://schemas.microsoft.com/office/drawing/2014/main" val="2444474809"/>
                    </a:ext>
                  </a:extLst>
                </a:gridCol>
                <a:gridCol w="637206">
                  <a:extLst>
                    <a:ext uri="{9D8B030D-6E8A-4147-A177-3AD203B41FA5}">
                      <a16:colId xmlns="" xmlns:a16="http://schemas.microsoft.com/office/drawing/2014/main" val="1064875278"/>
                    </a:ext>
                  </a:extLst>
                </a:gridCol>
                <a:gridCol w="637206">
                  <a:extLst>
                    <a:ext uri="{9D8B030D-6E8A-4147-A177-3AD203B41FA5}">
                      <a16:colId xmlns="" xmlns:a16="http://schemas.microsoft.com/office/drawing/2014/main" val="1083149281"/>
                    </a:ext>
                  </a:extLst>
                </a:gridCol>
                <a:gridCol w="637206">
                  <a:extLst>
                    <a:ext uri="{9D8B030D-6E8A-4147-A177-3AD203B41FA5}">
                      <a16:colId xmlns="" xmlns:a16="http://schemas.microsoft.com/office/drawing/2014/main" val="605475997"/>
                    </a:ext>
                  </a:extLst>
                </a:gridCol>
                <a:gridCol w="637206">
                  <a:extLst>
                    <a:ext uri="{9D8B030D-6E8A-4147-A177-3AD203B41FA5}">
                      <a16:colId xmlns="" xmlns:a16="http://schemas.microsoft.com/office/drawing/2014/main" val="216361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5319645"/>
                  </a:ext>
                </a:extLst>
              </a:tr>
            </a:tbl>
          </a:graphicData>
        </a:graphic>
      </p:graphicFrame>
      <p:sp>
        <p:nvSpPr>
          <p:cNvPr id="13" name="Speech Bubble: Rectangle 12">
            <a:extLst>
              <a:ext uri="{FF2B5EF4-FFF2-40B4-BE49-F238E27FC236}">
                <a16:creationId xmlns="" xmlns:a16="http://schemas.microsoft.com/office/drawing/2014/main" id="{954739DC-9751-406F-ADD4-A70AC3F5347A}"/>
              </a:ext>
            </a:extLst>
          </p:cNvPr>
          <p:cNvSpPr/>
          <p:nvPr/>
        </p:nvSpPr>
        <p:spPr>
          <a:xfrm>
            <a:off x="8524569" y="4237024"/>
            <a:ext cx="3498272" cy="1395762"/>
          </a:xfrm>
          <a:prstGeom prst="wedgeRectCallout">
            <a:avLst>
              <a:gd name="adj1" fmla="val -52880"/>
              <a:gd name="adj2" fmla="val 63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This example is for 2D arrays. But 3D arrays are also stored similarly (all rows of a its first 2D array one by one, then repeat the same for the third dimension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BF9DB6A0-8A29-49DD-AA9E-9CE915425A6E}"/>
              </a:ext>
            </a:extLst>
          </p:cNvPr>
          <p:cNvCxnSpPr/>
          <p:nvPr/>
        </p:nvCxnSpPr>
        <p:spPr>
          <a:xfrm>
            <a:off x="2720802" y="6521597"/>
            <a:ext cx="251970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89BC42A-0886-477B-AEF7-132842EA20DF}"/>
              </a:ext>
            </a:extLst>
          </p:cNvPr>
          <p:cNvSpPr txBox="1"/>
          <p:nvPr/>
        </p:nvSpPr>
        <p:spPr>
          <a:xfrm>
            <a:off x="3603694" y="6488668"/>
            <a:ext cx="753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Row 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50734CB3-226D-4979-A160-7AC75D6DD034}"/>
              </a:ext>
            </a:extLst>
          </p:cNvPr>
          <p:cNvCxnSpPr/>
          <p:nvPr/>
        </p:nvCxnSpPr>
        <p:spPr>
          <a:xfrm>
            <a:off x="5240511" y="6505656"/>
            <a:ext cx="251970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166F173B-3631-48E6-B2BF-311AE127EC94}"/>
              </a:ext>
            </a:extLst>
          </p:cNvPr>
          <p:cNvSpPr txBox="1"/>
          <p:nvPr/>
        </p:nvSpPr>
        <p:spPr>
          <a:xfrm>
            <a:off x="6123403" y="6472727"/>
            <a:ext cx="753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Row 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12F146DE-9A69-4247-83DE-3EAC091F7B99}"/>
              </a:ext>
            </a:extLst>
          </p:cNvPr>
          <p:cNvCxnSpPr/>
          <p:nvPr/>
        </p:nvCxnSpPr>
        <p:spPr>
          <a:xfrm>
            <a:off x="7790301" y="6516646"/>
            <a:ext cx="251970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AA37B05F-4AFC-4A11-A4A3-11EEB8A69C0E}"/>
              </a:ext>
            </a:extLst>
          </p:cNvPr>
          <p:cNvSpPr txBox="1"/>
          <p:nvPr/>
        </p:nvSpPr>
        <p:spPr>
          <a:xfrm>
            <a:off x="8673193" y="6483717"/>
            <a:ext cx="753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Row 3</a:t>
            </a:r>
          </a:p>
        </p:txBody>
      </p:sp>
      <p:grpSp>
        <p:nvGrpSpPr>
          <p:cNvPr id="5" name="Group 21">
            <a:extLst>
              <a:ext uri="{FF2B5EF4-FFF2-40B4-BE49-F238E27FC236}">
                <a16:creationId xmlns="" xmlns:a16="http://schemas.microsoft.com/office/drawing/2014/main" id="{8B321600-16F5-46DC-BA5B-651F2C488214}"/>
              </a:ext>
            </a:extLst>
          </p:cNvPr>
          <p:cNvGrpSpPr/>
          <p:nvPr/>
        </p:nvGrpSpPr>
        <p:grpSpPr>
          <a:xfrm>
            <a:off x="9799650" y="1968995"/>
            <a:ext cx="1858617" cy="904461"/>
            <a:chOff x="3286682" y="2292350"/>
            <a:chExt cx="1858617" cy="904461"/>
          </a:xfrm>
        </p:grpSpPr>
        <p:sp>
          <p:nvSpPr>
            <p:cNvPr id="23" name="Rounded Rectangle 25">
              <a:extLst>
                <a:ext uri="{FF2B5EF4-FFF2-40B4-BE49-F238E27FC236}">
                  <a16:creationId xmlns="" xmlns:a16="http://schemas.microsoft.com/office/drawing/2014/main" id="{B128621C-5889-4059-8CD9-220F1611E7F7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B12A7971-8212-4567-97DD-B73211182F1C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="" xmlns:a16="http://schemas.microsoft.com/office/drawing/2014/main" id="{BE0A606C-89CB-42C2-884E-E4735839A3A7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6" name="Rectangular Callout 28">
            <a:extLst>
              <a:ext uri="{FF2B5EF4-FFF2-40B4-BE49-F238E27FC236}">
                <a16:creationId xmlns="" xmlns:a16="http://schemas.microsoft.com/office/drawing/2014/main" id="{B494EA7C-37BA-4641-AB8A-5D58C21D600E}"/>
              </a:ext>
            </a:extLst>
          </p:cNvPr>
          <p:cNvSpPr/>
          <p:nvPr/>
        </p:nvSpPr>
        <p:spPr>
          <a:xfrm>
            <a:off x="6085892" y="2756379"/>
            <a:ext cx="3407042" cy="930551"/>
          </a:xfrm>
          <a:prstGeom prst="wedgeRectCallout">
            <a:avLst>
              <a:gd name="adj1" fmla="val 57984"/>
              <a:gd name="adj2" fmla="val -6566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GB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Basically, the 2D array is “flattened” row-wise and then stored in memory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B823E42C-FCD1-49E2-A39E-5EAC26B37D91}"/>
              </a:ext>
            </a:extLst>
          </p:cNvPr>
          <p:cNvSpPr txBox="1"/>
          <p:nvPr/>
        </p:nvSpPr>
        <p:spPr>
          <a:xfrm>
            <a:off x="1588909" y="1948738"/>
            <a:ext cx="42532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int a[3][4] = {  </a:t>
            </a:r>
          </a:p>
          <a:p>
            <a:r>
              <a:rPr lang="en-GB" sz="2800" dirty="0"/>
              <a:t>   {-2, 1, 4, 3} ,   /*  row 0 */</a:t>
            </a:r>
          </a:p>
          <a:p>
            <a:r>
              <a:rPr lang="en-GB" sz="2800" dirty="0"/>
              <a:t>   {0, 5, 7, -5} ,   /*  row 1 */</a:t>
            </a:r>
          </a:p>
          <a:p>
            <a:r>
              <a:rPr lang="en-GB" sz="2800" dirty="0"/>
              <a:t>   {8, 2, 10, 6}   /*  row 2 */</a:t>
            </a:r>
          </a:p>
          <a:p>
            <a:r>
              <a:rPr lang="en-GB" sz="2800" dirty="0"/>
              <a:t>};</a:t>
            </a:r>
            <a:endParaRPr lang="en-IN" sz="2800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="" xmlns:a16="http://schemas.microsoft.com/office/drawing/2014/main" id="{B7AA16B8-FCCE-4760-A9BB-42A7D8844D97}"/>
              </a:ext>
            </a:extLst>
          </p:cNvPr>
          <p:cNvSpPr/>
          <p:nvPr/>
        </p:nvSpPr>
        <p:spPr>
          <a:xfrm>
            <a:off x="6721554" y="1554959"/>
            <a:ext cx="2790330" cy="768403"/>
          </a:xfrm>
          <a:prstGeom prst="wedgeRectCallout">
            <a:avLst>
              <a:gd name="adj1" fmla="val 67259"/>
              <a:gd name="adj2" fmla="val 634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More on storage of arrays/multi-dim arrays when we study pointers</a:t>
            </a:r>
          </a:p>
        </p:txBody>
      </p:sp>
    </p:spTree>
    <p:extLst>
      <p:ext uri="{BB962C8B-B14F-4D97-AF65-F5344CB8AC3E}">
        <p14:creationId xmlns="" xmlns:p14="http://schemas.microsoft.com/office/powerpoint/2010/main" val="70899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3" grpId="0" animBg="1"/>
      <p:bldP spid="16" grpId="0"/>
      <p:bldP spid="18" grpId="0"/>
      <p:bldP spid="20" grpId="0"/>
      <p:bldP spid="26" grpId="0" animBg="1"/>
      <p:bldP spid="27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Why </a:t>
            </a:r>
            <a:r>
              <a:rPr lang="en-IN" dirty="0" smtClean="0"/>
              <a:t>Is Number </a:t>
            </a:r>
            <a:r>
              <a:rPr lang="en-IN" dirty="0"/>
              <a:t>of Columns Required?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A8AAC9A1-AAA1-4625-9FFE-FF01E19F3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19" y="1111624"/>
            <a:ext cx="11600328" cy="530082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GB" dirty="0"/>
              <a:t>The memory of a computer is in form of a 1D array!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As we saw, 2D (or &gt;2D) arrays are “flattened” into 1D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FF0000"/>
                </a:solidFill>
              </a:rPr>
              <a:t> Row-Major</a:t>
            </a:r>
            <a:r>
              <a:rPr lang="en-GB" dirty="0"/>
              <a:t> order is a common way to flatten(used in C)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In case of 2D arrays, knowledge of number of columns is required to figure out where the next row starts.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	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="" xmlns:a16="http://schemas.microsoft.com/office/drawing/2014/main" id="{27EB5BFE-3EF5-4583-AA61-F17C05363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66397140"/>
              </p:ext>
            </p:extLst>
          </p:nvPr>
        </p:nvGraphicFramePr>
        <p:xfrm>
          <a:off x="2272764" y="1518585"/>
          <a:ext cx="38232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206">
                  <a:extLst>
                    <a:ext uri="{9D8B030D-6E8A-4147-A177-3AD203B41FA5}">
                      <a16:colId xmlns="" xmlns:a16="http://schemas.microsoft.com/office/drawing/2014/main" val="463567729"/>
                    </a:ext>
                  </a:extLst>
                </a:gridCol>
                <a:gridCol w="637206">
                  <a:extLst>
                    <a:ext uri="{9D8B030D-6E8A-4147-A177-3AD203B41FA5}">
                      <a16:colId xmlns="" xmlns:a16="http://schemas.microsoft.com/office/drawing/2014/main" val="2444474809"/>
                    </a:ext>
                  </a:extLst>
                </a:gridCol>
                <a:gridCol w="637206">
                  <a:extLst>
                    <a:ext uri="{9D8B030D-6E8A-4147-A177-3AD203B41FA5}">
                      <a16:colId xmlns="" xmlns:a16="http://schemas.microsoft.com/office/drawing/2014/main" val="1064875278"/>
                    </a:ext>
                  </a:extLst>
                </a:gridCol>
                <a:gridCol w="637206">
                  <a:extLst>
                    <a:ext uri="{9D8B030D-6E8A-4147-A177-3AD203B41FA5}">
                      <a16:colId xmlns="" xmlns:a16="http://schemas.microsoft.com/office/drawing/2014/main" val="1083149281"/>
                    </a:ext>
                  </a:extLst>
                </a:gridCol>
                <a:gridCol w="637206">
                  <a:extLst>
                    <a:ext uri="{9D8B030D-6E8A-4147-A177-3AD203B41FA5}">
                      <a16:colId xmlns="" xmlns:a16="http://schemas.microsoft.com/office/drawing/2014/main" val="605475997"/>
                    </a:ext>
                  </a:extLst>
                </a:gridCol>
                <a:gridCol w="637206">
                  <a:extLst>
                    <a:ext uri="{9D8B030D-6E8A-4147-A177-3AD203B41FA5}">
                      <a16:colId xmlns="" xmlns:a16="http://schemas.microsoft.com/office/drawing/2014/main" val="216361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5319645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="" xmlns:a16="http://schemas.microsoft.com/office/drawing/2014/main" id="{93BA42D7-666C-403A-A92A-70463932C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28938633"/>
              </p:ext>
            </p:extLst>
          </p:nvPr>
        </p:nvGraphicFramePr>
        <p:xfrm>
          <a:off x="6096000" y="1528611"/>
          <a:ext cx="38232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206">
                  <a:extLst>
                    <a:ext uri="{9D8B030D-6E8A-4147-A177-3AD203B41FA5}">
                      <a16:colId xmlns="" xmlns:a16="http://schemas.microsoft.com/office/drawing/2014/main" val="463567729"/>
                    </a:ext>
                  </a:extLst>
                </a:gridCol>
                <a:gridCol w="637206">
                  <a:extLst>
                    <a:ext uri="{9D8B030D-6E8A-4147-A177-3AD203B41FA5}">
                      <a16:colId xmlns="" xmlns:a16="http://schemas.microsoft.com/office/drawing/2014/main" val="2444474809"/>
                    </a:ext>
                  </a:extLst>
                </a:gridCol>
                <a:gridCol w="637206">
                  <a:extLst>
                    <a:ext uri="{9D8B030D-6E8A-4147-A177-3AD203B41FA5}">
                      <a16:colId xmlns="" xmlns:a16="http://schemas.microsoft.com/office/drawing/2014/main" val="1064875278"/>
                    </a:ext>
                  </a:extLst>
                </a:gridCol>
                <a:gridCol w="637206">
                  <a:extLst>
                    <a:ext uri="{9D8B030D-6E8A-4147-A177-3AD203B41FA5}">
                      <a16:colId xmlns="" xmlns:a16="http://schemas.microsoft.com/office/drawing/2014/main" val="1083149281"/>
                    </a:ext>
                  </a:extLst>
                </a:gridCol>
                <a:gridCol w="637206">
                  <a:extLst>
                    <a:ext uri="{9D8B030D-6E8A-4147-A177-3AD203B41FA5}">
                      <a16:colId xmlns="" xmlns:a16="http://schemas.microsoft.com/office/drawing/2014/main" val="605475997"/>
                    </a:ext>
                  </a:extLst>
                </a:gridCol>
                <a:gridCol w="637206">
                  <a:extLst>
                    <a:ext uri="{9D8B030D-6E8A-4147-A177-3AD203B41FA5}">
                      <a16:colId xmlns="" xmlns:a16="http://schemas.microsoft.com/office/drawing/2014/main" val="216361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5319645"/>
                  </a:ext>
                </a:extLst>
              </a:tr>
            </a:tbl>
          </a:graphicData>
        </a:graphic>
      </p:graphicFrame>
      <p:graphicFrame>
        <p:nvGraphicFramePr>
          <p:cNvPr id="44" name="Content Placeholder 7">
            <a:extLst>
              <a:ext uri="{FF2B5EF4-FFF2-40B4-BE49-F238E27FC236}">
                <a16:creationId xmlns="" xmlns:a16="http://schemas.microsoft.com/office/drawing/2014/main" id="{9E08D6B4-0F61-42B3-857C-51C31A44DB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149895284"/>
              </p:ext>
            </p:extLst>
          </p:nvPr>
        </p:nvGraphicFramePr>
        <p:xfrm>
          <a:off x="2260238" y="3157435"/>
          <a:ext cx="3312045" cy="370840"/>
        </p:xfrm>
        <a:graphic>
          <a:graphicData uri="http://schemas.openxmlformats.org/drawingml/2006/table">
            <a:tbl>
              <a:tblPr firstRow="1" bandRow="1"/>
              <a:tblGrid>
                <a:gridCol w="6624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24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624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6240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6240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0,0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0,1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0,2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0,3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0,4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Content Placeholder 7">
            <a:extLst>
              <a:ext uri="{FF2B5EF4-FFF2-40B4-BE49-F238E27FC236}">
                <a16:creationId xmlns="" xmlns:a16="http://schemas.microsoft.com/office/drawing/2014/main" id="{313EB9EC-2B70-4B2E-8D42-1A0915F2B0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558758325"/>
              </p:ext>
            </p:extLst>
          </p:nvPr>
        </p:nvGraphicFramePr>
        <p:xfrm>
          <a:off x="2260238" y="3553179"/>
          <a:ext cx="3312045" cy="365760"/>
        </p:xfrm>
        <a:graphic>
          <a:graphicData uri="http://schemas.openxmlformats.org/drawingml/2006/table">
            <a:tbl>
              <a:tblPr firstRow="1" bandRow="1"/>
              <a:tblGrid>
                <a:gridCol w="6624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24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624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6240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6240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1,0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1,1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1,2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1,3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1,4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Content Placeholder 7">
            <a:extLst>
              <a:ext uri="{FF2B5EF4-FFF2-40B4-BE49-F238E27FC236}">
                <a16:creationId xmlns="" xmlns:a16="http://schemas.microsoft.com/office/drawing/2014/main" id="{967A4C6E-75C0-4533-AB31-FB2A8B960F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797645512"/>
              </p:ext>
            </p:extLst>
          </p:nvPr>
        </p:nvGraphicFramePr>
        <p:xfrm>
          <a:off x="2260238" y="3938867"/>
          <a:ext cx="3312045" cy="437768"/>
        </p:xfrm>
        <a:graphic>
          <a:graphicData uri="http://schemas.openxmlformats.org/drawingml/2006/table">
            <a:tbl>
              <a:tblPr firstRow="1" bandRow="1"/>
              <a:tblGrid>
                <a:gridCol w="6624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24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624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6240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6240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377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2,0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2,1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2,2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2,3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2,4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53509855-2230-4293-9E3C-C75E0D187219}"/>
              </a:ext>
            </a:extLst>
          </p:cNvPr>
          <p:cNvSpPr txBox="1"/>
          <p:nvPr/>
        </p:nvSpPr>
        <p:spPr>
          <a:xfrm>
            <a:off x="240827" y="3913260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mic Sans MS" panose="030F0702030302020204" pitchFamily="66" charset="0"/>
              </a:rPr>
              <a:t>mat[3][5]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="" xmlns:a16="http://schemas.microsoft.com/office/drawing/2014/main" id="{C6062410-4316-4D27-9C6A-3D29242053A0}"/>
              </a:ext>
            </a:extLst>
          </p:cNvPr>
          <p:cNvCxnSpPr/>
          <p:nvPr/>
        </p:nvCxnSpPr>
        <p:spPr bwMode="auto">
          <a:xfrm>
            <a:off x="2093375" y="3362803"/>
            <a:ext cx="3623247" cy="0"/>
          </a:xfrm>
          <a:prstGeom prst="straightConnector1">
            <a:avLst/>
          </a:prstGeom>
          <a:noFill/>
          <a:ln w="38100" cap="flat" cmpd="sng" algn="ctr">
            <a:solidFill>
              <a:srgbClr val="8064A2"/>
            </a:solidFill>
            <a:prstDash val="solid"/>
            <a:headEnd type="none" w="med" len="me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9" name="Straight Arrow Connector 48">
            <a:extLst>
              <a:ext uri="{FF2B5EF4-FFF2-40B4-BE49-F238E27FC236}">
                <a16:creationId xmlns="" xmlns:a16="http://schemas.microsoft.com/office/drawing/2014/main" id="{4342E583-0892-4A9B-B12B-007807A2C790}"/>
              </a:ext>
            </a:extLst>
          </p:cNvPr>
          <p:cNvCxnSpPr/>
          <p:nvPr/>
        </p:nvCxnSpPr>
        <p:spPr bwMode="auto">
          <a:xfrm>
            <a:off x="2114226" y="3722843"/>
            <a:ext cx="3623247" cy="0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headEnd type="none" w="med" len="me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50" name="Straight Arrow Connector 49">
            <a:extLst>
              <a:ext uri="{FF2B5EF4-FFF2-40B4-BE49-F238E27FC236}">
                <a16:creationId xmlns="" xmlns:a16="http://schemas.microsoft.com/office/drawing/2014/main" id="{E2D65E89-0D34-48FD-ABB0-87A5A949935B}"/>
              </a:ext>
            </a:extLst>
          </p:cNvPr>
          <p:cNvCxnSpPr/>
          <p:nvPr/>
        </p:nvCxnSpPr>
        <p:spPr bwMode="auto">
          <a:xfrm>
            <a:off x="2093375" y="4144093"/>
            <a:ext cx="3623247" cy="0"/>
          </a:xfrm>
          <a:prstGeom prst="straightConnector1">
            <a:avLst/>
          </a:prstGeom>
          <a:noFill/>
          <a:ln w="38100" cap="flat" cmpd="sng" algn="ctr">
            <a:solidFill>
              <a:srgbClr val="8064A2"/>
            </a:solidFill>
            <a:prstDash val="solid"/>
            <a:headEnd type="none" w="med" len="me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graphicFrame>
        <p:nvGraphicFramePr>
          <p:cNvPr id="51" name="Content Placeholder 7">
            <a:extLst>
              <a:ext uri="{FF2B5EF4-FFF2-40B4-BE49-F238E27FC236}">
                <a16:creationId xmlns="" xmlns:a16="http://schemas.microsoft.com/office/drawing/2014/main" id="{D9F591A2-3035-41BC-A464-D9897E1377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956029154"/>
              </p:ext>
            </p:extLst>
          </p:nvPr>
        </p:nvGraphicFramePr>
        <p:xfrm>
          <a:off x="784005" y="5317721"/>
          <a:ext cx="2751080" cy="365041"/>
        </p:xfrm>
        <a:graphic>
          <a:graphicData uri="http://schemas.openxmlformats.org/drawingml/2006/table">
            <a:tbl>
              <a:tblPr firstRow="1" bandRow="1"/>
              <a:tblGrid>
                <a:gridCol w="5502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02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502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502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502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650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0,0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0,1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0,2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0,3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0,4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Content Placeholder 7">
            <a:extLst>
              <a:ext uri="{FF2B5EF4-FFF2-40B4-BE49-F238E27FC236}">
                <a16:creationId xmlns="" xmlns:a16="http://schemas.microsoft.com/office/drawing/2014/main" id="{AB3D9A70-772B-4A71-B702-D90E746506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710350488"/>
              </p:ext>
            </p:extLst>
          </p:nvPr>
        </p:nvGraphicFramePr>
        <p:xfrm>
          <a:off x="3535085" y="5317721"/>
          <a:ext cx="2901040" cy="360040"/>
        </p:xfrm>
        <a:graphic>
          <a:graphicData uri="http://schemas.openxmlformats.org/drawingml/2006/table">
            <a:tbl>
              <a:tblPr firstRow="1" bandRow="1"/>
              <a:tblGrid>
                <a:gridCol w="580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0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02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802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802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b="0" dirty="0"/>
                        <a:t>1,0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b="0" dirty="0"/>
                        <a:t>1,1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b="0" dirty="0"/>
                        <a:t>1,2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b="0" dirty="0"/>
                        <a:t>1,3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b="0" dirty="0"/>
                        <a:t>1,4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Content Placeholder 7">
            <a:extLst>
              <a:ext uri="{FF2B5EF4-FFF2-40B4-BE49-F238E27FC236}">
                <a16:creationId xmlns="" xmlns:a16="http://schemas.microsoft.com/office/drawing/2014/main" id="{AF8232AF-7802-49E6-8006-D17B3032D7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64056958"/>
              </p:ext>
            </p:extLst>
          </p:nvPr>
        </p:nvGraphicFramePr>
        <p:xfrm>
          <a:off x="6436125" y="5317721"/>
          <a:ext cx="2843810" cy="360040"/>
        </p:xfrm>
        <a:graphic>
          <a:graphicData uri="http://schemas.openxmlformats.org/drawingml/2006/table">
            <a:tbl>
              <a:tblPr firstRow="1" bandRow="1"/>
              <a:tblGrid>
                <a:gridCol w="5687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87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687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6876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6876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2,0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2,1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2,2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2,3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2,4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88CC5B6-8868-4613-A786-952B6E59E315}"/>
              </a:ext>
            </a:extLst>
          </p:cNvPr>
          <p:cNvSpPr txBox="1"/>
          <p:nvPr/>
        </p:nvSpPr>
        <p:spPr>
          <a:xfrm>
            <a:off x="5737473" y="2743619"/>
            <a:ext cx="6355511" cy="1569660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Tip 1: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 For 2D array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mat[M][N]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, mat[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i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][j] is stored in memory at location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i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*N + j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 from start of mat</a:t>
            </a:r>
            <a:r>
              <a:rPr kumimoji="0" lang="en-US" sz="160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 (note: 0 &lt;= </a:t>
            </a:r>
            <a:r>
              <a:rPr kumimoji="0" lang="en-US" sz="1600" i="0" u="none" strike="noStrike" kern="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i</a:t>
            </a:r>
            <a:r>
              <a:rPr kumimoji="0" lang="en-US" sz="160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 &lt;= M, 0 &lt;= j &lt;= N)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b="1" kern="0" dirty="0">
                <a:solidFill>
                  <a:prstClr val="black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Tip 2:</a:t>
            </a:r>
            <a:r>
              <a:rPr lang="en-US" sz="1600" kern="0" dirty="0">
                <a:solidFill>
                  <a:prstClr val="black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F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or K-D array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arr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[N</a:t>
            </a:r>
            <a:r>
              <a:rPr kumimoji="0" lang="en-US" sz="160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1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][N</a:t>
            </a:r>
            <a:r>
              <a:rPr kumimoji="0" lang="en-US" sz="160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2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]…[N</a:t>
            </a:r>
            <a:r>
              <a:rPr lang="en-US" sz="1600" kern="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K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]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arr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[i</a:t>
            </a:r>
            <a:r>
              <a:rPr kumimoji="0" lang="en-US" sz="160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1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][i</a:t>
            </a:r>
            <a:r>
              <a:rPr kumimoji="0" lang="en-US" sz="160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2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]…[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i</a:t>
            </a:r>
            <a:r>
              <a:rPr lang="en-US" sz="1600" kern="0" baseline="-25000" dirty="0">
                <a:solidFill>
                  <a:prstClr val="black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K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] will be stored at </a:t>
            </a:r>
            <a:r>
              <a:rPr lang="en-US" sz="1600" kern="0" dirty="0">
                <a:solidFill>
                  <a:prstClr val="black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the following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location from start</a:t>
            </a:r>
            <a:r>
              <a:rPr kumimoji="0" lang="en-US" sz="160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 of </a:t>
            </a:r>
            <a:r>
              <a:rPr kumimoji="0" lang="en-US" sz="1600" i="0" u="none" strike="noStrike" kern="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arr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30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i</a:t>
            </a:r>
            <a:r>
              <a:rPr kumimoji="0" lang="en-US" sz="1600" i="0" u="none" strike="noStrike" kern="0" cap="none" spc="300" normalizeH="0" baseline="-2500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K</a:t>
            </a:r>
            <a:r>
              <a:rPr kumimoji="0" lang="en-US" sz="1600" i="0" u="none" strike="noStrike" kern="0" cap="none" spc="3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 + N</a:t>
            </a:r>
            <a:r>
              <a:rPr lang="en-US" sz="1600" kern="0" spc="3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K</a:t>
            </a:r>
            <a:r>
              <a:rPr kumimoji="0" lang="en-US" sz="1600" i="0" u="none" strike="noStrike" kern="0" cap="none" spc="3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*(</a:t>
            </a:r>
            <a:r>
              <a:rPr kumimoji="0" lang="en-US" sz="1600" i="0" u="none" strike="noStrike" kern="0" cap="none" spc="30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i</a:t>
            </a:r>
            <a:r>
              <a:rPr lang="en-US" sz="1600" kern="0" spc="3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K</a:t>
            </a:r>
            <a:r>
              <a:rPr kumimoji="0" lang="en-US" sz="1600" i="0" u="none" strike="noStrike" kern="0" cap="none" spc="30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-1</a:t>
            </a:r>
            <a:r>
              <a:rPr kumimoji="0" lang="en-US" sz="1600" i="0" u="none" strike="noStrike" kern="0" cap="none" spc="3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 + N</a:t>
            </a:r>
            <a:r>
              <a:rPr lang="en-US" sz="1600" kern="0" spc="3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K</a:t>
            </a:r>
            <a:r>
              <a:rPr kumimoji="0" lang="en-US" sz="1600" i="0" u="none" strike="noStrike" kern="0" cap="none" spc="30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-1</a:t>
            </a:r>
            <a:r>
              <a:rPr kumimoji="0" lang="en-US" sz="1600" i="0" u="none" strike="noStrike" kern="0" cap="none" spc="3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*(</a:t>
            </a:r>
            <a:r>
              <a:rPr kumimoji="0" lang="en-US" sz="1600" i="0" u="none" strike="noStrike" kern="0" cap="none" spc="30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i</a:t>
            </a:r>
            <a:r>
              <a:rPr lang="en-US" sz="1600" kern="0" spc="3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K</a:t>
            </a:r>
            <a:r>
              <a:rPr kumimoji="0" lang="en-US" sz="1600" i="0" u="none" strike="noStrike" kern="0" cap="none" spc="30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-2</a:t>
            </a:r>
            <a:r>
              <a:rPr kumimoji="0" lang="en-US" sz="1600" i="0" u="none" strike="noStrike" kern="0" cap="none" spc="3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 + ( … + N</a:t>
            </a:r>
            <a:r>
              <a:rPr kumimoji="0" lang="en-US" sz="1600" i="0" u="none" strike="noStrike" kern="0" cap="none" spc="30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2</a:t>
            </a:r>
            <a:r>
              <a:rPr kumimoji="0" lang="en-US" sz="1600" i="0" u="none" strike="noStrike" kern="0" cap="none" spc="3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*i</a:t>
            </a:r>
            <a:r>
              <a:rPr kumimoji="0" lang="en-US" sz="1600" i="0" u="none" strike="noStrike" kern="0" cap="none" spc="30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1</a:t>
            </a:r>
            <a:r>
              <a:rPr kumimoji="0" lang="en-US" sz="1600" i="0" u="none" strike="noStrike" kern="0" cap="none" spc="3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) … ))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="" xmlns:a16="http://schemas.microsoft.com/office/drawing/2014/main" id="{C96777BA-730D-4556-B40D-80DC21373AD2}"/>
              </a:ext>
            </a:extLst>
          </p:cNvPr>
          <p:cNvSpPr/>
          <p:nvPr/>
        </p:nvSpPr>
        <p:spPr>
          <a:xfrm>
            <a:off x="260512" y="3070254"/>
            <a:ext cx="1790380" cy="545201"/>
          </a:xfrm>
          <a:prstGeom prst="wedgeRectCallout">
            <a:avLst>
              <a:gd name="adj1" fmla="val 65113"/>
              <a:gd name="adj2" fmla="val -9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row,column</a:t>
            </a:r>
            <a:r>
              <a:rPr lang="en-IN" dirty="0"/>
              <a:t> index</a:t>
            </a:r>
          </a:p>
        </p:txBody>
      </p:sp>
    </p:spTree>
    <p:extLst>
      <p:ext uri="{BB962C8B-B14F-4D97-AF65-F5344CB8AC3E}">
        <p14:creationId xmlns="" xmlns:p14="http://schemas.microsoft.com/office/powerpoint/2010/main" val="285255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47" grpId="0"/>
      <p:bldP spid="54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="" xmlns:a16="http://schemas.microsoft.com/office/drawing/2014/main" id="{C9C71666-F97E-4C08-BEA2-A7E5D302C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31779011"/>
              </p:ext>
            </p:extLst>
          </p:nvPr>
        </p:nvGraphicFramePr>
        <p:xfrm>
          <a:off x="7510410" y="1671691"/>
          <a:ext cx="24702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550">
                  <a:extLst>
                    <a:ext uri="{9D8B030D-6E8A-4147-A177-3AD203B41FA5}">
                      <a16:colId xmlns="" xmlns:a16="http://schemas.microsoft.com/office/drawing/2014/main" val="1437148958"/>
                    </a:ext>
                  </a:extLst>
                </a:gridCol>
                <a:gridCol w="617550">
                  <a:extLst>
                    <a:ext uri="{9D8B030D-6E8A-4147-A177-3AD203B41FA5}">
                      <a16:colId xmlns="" xmlns:a16="http://schemas.microsoft.com/office/drawing/2014/main" val="852757763"/>
                    </a:ext>
                  </a:extLst>
                </a:gridCol>
                <a:gridCol w="617550">
                  <a:extLst>
                    <a:ext uri="{9D8B030D-6E8A-4147-A177-3AD203B41FA5}">
                      <a16:colId xmlns="" xmlns:a16="http://schemas.microsoft.com/office/drawing/2014/main" val="501538746"/>
                    </a:ext>
                  </a:extLst>
                </a:gridCol>
                <a:gridCol w="617550">
                  <a:extLst>
                    <a:ext uri="{9D8B030D-6E8A-4147-A177-3AD203B41FA5}">
                      <a16:colId xmlns="" xmlns:a16="http://schemas.microsoft.com/office/drawing/2014/main" val="2295968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5042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4557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0061395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 look at 3D arrays..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265920" y="64586"/>
            <a:ext cx="2926080" cy="106937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A8AAC9A1-AAA1-4625-9FFE-FF01E19F3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53" y="1111624"/>
            <a:ext cx="11802895" cy="53008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sz="2800" dirty="0"/>
              <a:t>Declaration + init. of a 3D (dims = 2, 3, 4) array of integers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CD20B0E-926B-4363-B2A5-D7C28D12E815}"/>
              </a:ext>
            </a:extLst>
          </p:cNvPr>
          <p:cNvSpPr txBox="1"/>
          <p:nvPr/>
        </p:nvSpPr>
        <p:spPr>
          <a:xfrm>
            <a:off x="511179" y="1537573"/>
            <a:ext cx="102049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int x[2][3][4] = </a:t>
            </a:r>
          </a:p>
          <a:p>
            <a:r>
              <a:rPr lang="en-GB" sz="3200" dirty="0"/>
              <a:t> { </a:t>
            </a:r>
          </a:p>
          <a:p>
            <a:r>
              <a:rPr lang="en-GB" sz="3200" dirty="0"/>
              <a:t>   { {0,1,2,3}, {4,5,6,7}, {8,9,10,11} },</a:t>
            </a:r>
          </a:p>
          <a:p>
            <a:r>
              <a:rPr lang="en-GB" sz="3200" dirty="0"/>
              <a:t>   { {12,13,14,15}, {16,17,18,19}, {20,21,22,23} }</a:t>
            </a:r>
          </a:p>
          <a:p>
            <a:r>
              <a:rPr lang="en-GB" sz="3200" dirty="0"/>
              <a:t> };</a:t>
            </a:r>
            <a:endParaRPr lang="en-IN" sz="32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BD59023-2490-459A-B530-7B3F2DB3F6EF}"/>
              </a:ext>
            </a:extLst>
          </p:cNvPr>
          <p:cNvSpPr txBox="1"/>
          <p:nvPr/>
        </p:nvSpPr>
        <p:spPr>
          <a:xfrm>
            <a:off x="511179" y="4002060"/>
            <a:ext cx="104477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Let us think of it as “array of arrays””: An array with 2 elements, each of </a:t>
            </a:r>
          </a:p>
          <a:p>
            <a:r>
              <a:rPr lang="en-IN" sz="2800" dirty="0"/>
              <a:t>which is a 3x4 array (and each of these 3x4 arrays can be thought of an </a:t>
            </a:r>
          </a:p>
          <a:p>
            <a:r>
              <a:rPr lang="en-IN" sz="2800" dirty="0"/>
              <a:t>array with 3 elements, each of which is a 1D 4 element array </a:t>
            </a:r>
            <a:r>
              <a:rPr lang="en-IN" sz="2800" dirty="0">
                <a:sym typeface="Wingdings" panose="05000000000000000000" pitchFamily="2" charset="2"/>
              </a:rPr>
              <a:t></a:t>
            </a:r>
            <a:r>
              <a:rPr lang="en-IN" sz="2800" dirty="0"/>
              <a:t>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5DC82A8A-2058-4F43-A39F-820425EB6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275431"/>
              </p:ext>
            </p:extLst>
          </p:nvPr>
        </p:nvGraphicFramePr>
        <p:xfrm>
          <a:off x="6945353" y="1970458"/>
          <a:ext cx="2470200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550">
                  <a:extLst>
                    <a:ext uri="{9D8B030D-6E8A-4147-A177-3AD203B41FA5}">
                      <a16:colId xmlns="" xmlns:a16="http://schemas.microsoft.com/office/drawing/2014/main" val="1437148958"/>
                    </a:ext>
                  </a:extLst>
                </a:gridCol>
                <a:gridCol w="617550">
                  <a:extLst>
                    <a:ext uri="{9D8B030D-6E8A-4147-A177-3AD203B41FA5}">
                      <a16:colId xmlns="" xmlns:a16="http://schemas.microsoft.com/office/drawing/2014/main" val="852757763"/>
                    </a:ext>
                  </a:extLst>
                </a:gridCol>
                <a:gridCol w="617550">
                  <a:extLst>
                    <a:ext uri="{9D8B030D-6E8A-4147-A177-3AD203B41FA5}">
                      <a16:colId xmlns="" xmlns:a16="http://schemas.microsoft.com/office/drawing/2014/main" val="501538746"/>
                    </a:ext>
                  </a:extLst>
                </a:gridCol>
                <a:gridCol w="617550">
                  <a:extLst>
                    <a:ext uri="{9D8B030D-6E8A-4147-A177-3AD203B41FA5}">
                      <a16:colId xmlns="" xmlns:a16="http://schemas.microsoft.com/office/drawing/2014/main" val="22959685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5042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557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0061395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6EB561F1-0C32-4292-B181-AAFCEE130EF2}"/>
              </a:ext>
            </a:extLst>
          </p:cNvPr>
          <p:cNvSpPr txBox="1"/>
          <p:nvPr/>
        </p:nvSpPr>
        <p:spPr>
          <a:xfrm>
            <a:off x="351130" y="6076351"/>
            <a:ext cx="10204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int x[2][3][4] = </a:t>
            </a:r>
            <a:r>
              <a:rPr lang="en-IN" sz="2000" dirty="0"/>
              <a:t>{0, 1, 2, 3, 4, 5, 6, 7, 8, 9, 10, 11, 12, 13, 14, 15, 16, 17, 18, 19, 20, 21, 22, 23};</a:t>
            </a:r>
            <a:endParaRPr lang="en-GB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0DBF2ED4-E8ED-493B-9B61-E9F7F3A77943}"/>
              </a:ext>
            </a:extLst>
          </p:cNvPr>
          <p:cNvSpPr/>
          <p:nvPr/>
        </p:nvSpPr>
        <p:spPr>
          <a:xfrm>
            <a:off x="511179" y="4035177"/>
            <a:ext cx="10767974" cy="1408819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Speech Bubble: Rectangle 21">
            <a:extLst>
              <a:ext uri="{FF2B5EF4-FFF2-40B4-BE49-F238E27FC236}">
                <a16:creationId xmlns="" xmlns:a16="http://schemas.microsoft.com/office/drawing/2014/main" id="{F92AF730-63A5-404C-9AE5-6F4E9E8C8247}"/>
              </a:ext>
            </a:extLst>
          </p:cNvPr>
          <p:cNvSpPr/>
          <p:nvPr/>
        </p:nvSpPr>
        <p:spPr>
          <a:xfrm>
            <a:off x="4835347" y="5509080"/>
            <a:ext cx="6618703" cy="400110"/>
          </a:xfrm>
          <a:prstGeom prst="wedgeRectCallout">
            <a:avLst>
              <a:gd name="adj1" fmla="val -45190"/>
              <a:gd name="adj2" fmla="val 107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Correct but less common way (may also be a bit confusing)</a:t>
            </a:r>
          </a:p>
        </p:txBody>
      </p:sp>
      <p:sp>
        <p:nvSpPr>
          <p:cNvPr id="24" name="Speech Bubble: Rectangle 23">
            <a:extLst>
              <a:ext uri="{FF2B5EF4-FFF2-40B4-BE49-F238E27FC236}">
                <a16:creationId xmlns="" xmlns:a16="http://schemas.microsoft.com/office/drawing/2014/main" id="{A721CEFF-AF0D-4F29-9E21-6088AB36F007}"/>
              </a:ext>
            </a:extLst>
          </p:cNvPr>
          <p:cNvSpPr/>
          <p:nvPr/>
        </p:nvSpPr>
        <p:spPr>
          <a:xfrm>
            <a:off x="1233024" y="2158662"/>
            <a:ext cx="1707686" cy="353287"/>
          </a:xfrm>
          <a:prstGeom prst="wedgeRectCallout">
            <a:avLst>
              <a:gd name="adj1" fmla="val -38730"/>
              <a:gd name="adj2" fmla="val -889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Can leave blank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="" xmlns:a16="http://schemas.microsoft.com/office/drawing/2014/main" id="{F5569D3A-0E84-4B5F-A0B3-5E6BC0E32B83}"/>
              </a:ext>
            </a:extLst>
          </p:cNvPr>
          <p:cNvSpPr/>
          <p:nvPr/>
        </p:nvSpPr>
        <p:spPr>
          <a:xfrm>
            <a:off x="1454580" y="5582229"/>
            <a:ext cx="1707686" cy="353287"/>
          </a:xfrm>
          <a:prstGeom prst="wedgeRectCallout">
            <a:avLst>
              <a:gd name="adj1" fmla="val -72478"/>
              <a:gd name="adj2" fmla="val 1154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Can leave blank</a:t>
            </a:r>
          </a:p>
        </p:txBody>
      </p:sp>
      <p:grpSp>
        <p:nvGrpSpPr>
          <p:cNvPr id="3" name="Group 13">
            <a:extLst>
              <a:ext uri="{FF2B5EF4-FFF2-40B4-BE49-F238E27FC236}">
                <a16:creationId xmlns="" xmlns:a16="http://schemas.microsoft.com/office/drawing/2014/main" id="{45F467D4-BC2D-407E-80D8-50997F0CA028}"/>
              </a:ext>
            </a:extLst>
          </p:cNvPr>
          <p:cNvGrpSpPr/>
          <p:nvPr/>
        </p:nvGrpSpPr>
        <p:grpSpPr>
          <a:xfrm>
            <a:off x="10268376" y="289426"/>
            <a:ext cx="1858617" cy="904461"/>
            <a:chOff x="3286682" y="2292350"/>
            <a:chExt cx="1858617" cy="904461"/>
          </a:xfrm>
        </p:grpSpPr>
        <p:sp>
          <p:nvSpPr>
            <p:cNvPr id="15" name="Rounded Rectangle 25">
              <a:extLst>
                <a:ext uri="{FF2B5EF4-FFF2-40B4-BE49-F238E27FC236}">
                  <a16:creationId xmlns="" xmlns:a16="http://schemas.microsoft.com/office/drawing/2014/main" id="{BA6911EF-E5F2-4D3E-88F2-0AE62E5C28E9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0CED2DC3-E43C-4F7C-B951-CB4E9FE7CDAD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1DE39A23-7AB8-4F8A-8A07-48775CA4DE4C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1" name="Speech Bubble: Rectangle 20">
            <a:extLst>
              <a:ext uri="{FF2B5EF4-FFF2-40B4-BE49-F238E27FC236}">
                <a16:creationId xmlns="" xmlns:a16="http://schemas.microsoft.com/office/drawing/2014/main" id="{5FD7D7C6-FDC4-44CD-BD54-7C3C390120CB}"/>
              </a:ext>
            </a:extLst>
          </p:cNvPr>
          <p:cNvSpPr/>
          <p:nvPr/>
        </p:nvSpPr>
        <p:spPr>
          <a:xfrm>
            <a:off x="10089137" y="1597504"/>
            <a:ext cx="1967112" cy="1408819"/>
          </a:xfrm>
          <a:prstGeom prst="wedgeRectCallout">
            <a:avLst>
              <a:gd name="adj1" fmla="val 1369"/>
              <a:gd name="adj2" fmla="val -825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Another 3D array example: pressure values at each (</a:t>
            </a:r>
            <a:r>
              <a:rPr lang="en-IN" dirty="0" err="1"/>
              <a:t>x,y,z</a:t>
            </a:r>
            <a:r>
              <a:rPr lang="en-IN" dirty="0"/>
              <a:t>) co-ordinate of a room</a:t>
            </a:r>
          </a:p>
        </p:txBody>
      </p:sp>
    </p:spTree>
    <p:extLst>
      <p:ext uri="{BB962C8B-B14F-4D97-AF65-F5344CB8AC3E}">
        <p14:creationId xmlns="" xmlns:p14="http://schemas.microsoft.com/office/powerpoint/2010/main" val="385089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/>
      <p:bldP spid="6" grpId="0"/>
      <p:bldP spid="19" grpId="0"/>
      <p:bldP spid="20" grpId="0" animBg="1"/>
      <p:bldP spid="22" grpId="0" animBg="1"/>
      <p:bldP spid="24" grpId="0" animBg="1"/>
      <p:bldP spid="25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Multi-dim. Array: Incomplete Initialization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A8AAC9A1-AAA1-4625-9FFE-FF01E19F3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53" y="1111624"/>
            <a:ext cx="11802895" cy="53008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sz="2800" dirty="0"/>
              <a:t>Consider a 2D array. It is okay if the number of elements initialized in each row is less than the number of columns (can initialize them later or never)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800" dirty="0"/>
          </a:p>
          <a:p>
            <a:pPr>
              <a:buFont typeface="Wingdings" panose="05000000000000000000" pitchFamily="2" charset="2"/>
              <a:buChar char="§"/>
            </a:pPr>
            <a:endParaRPr lang="en-IN" sz="2800" dirty="0"/>
          </a:p>
          <a:p>
            <a:pPr>
              <a:buFont typeface="Wingdings" panose="05000000000000000000" pitchFamily="2" charset="2"/>
              <a:buChar char="§"/>
            </a:pPr>
            <a:endParaRPr lang="en-IN" sz="2800" dirty="0"/>
          </a:p>
          <a:p>
            <a:pPr>
              <a:buFont typeface="Wingdings" panose="05000000000000000000" pitchFamily="2" charset="2"/>
              <a:buChar char="§"/>
            </a:pPr>
            <a:endParaRPr lang="en-IN" sz="2800" dirty="0"/>
          </a:p>
          <a:p>
            <a:pPr>
              <a:buFont typeface="Wingdings" panose="05000000000000000000" pitchFamily="2" charset="2"/>
              <a:buChar char="§"/>
            </a:pPr>
            <a:endParaRPr lang="en-IN" sz="2800" dirty="0"/>
          </a:p>
          <a:p>
            <a:pPr>
              <a:buFont typeface="Wingdings" panose="05000000000000000000" pitchFamily="2" charset="2"/>
              <a:buChar char="§"/>
            </a:pPr>
            <a:endParaRPr lang="en-IN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 If left uninitialized, the remaining unspecified values in each row will be set to 0 (note: For 1D arrays too, the uninitialized elements are set to 0)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CD20B0E-926B-4363-B2A5-D7C28D12E815}"/>
              </a:ext>
            </a:extLst>
          </p:cNvPr>
          <p:cNvSpPr txBox="1"/>
          <p:nvPr/>
        </p:nvSpPr>
        <p:spPr>
          <a:xfrm>
            <a:off x="1160207" y="2484763"/>
            <a:ext cx="52236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int a[3][4] = {  </a:t>
            </a:r>
          </a:p>
          <a:p>
            <a:r>
              <a:rPr lang="en-GB" sz="3200" dirty="0"/>
              <a:t>   {-2} ,               /*  row 0 */</a:t>
            </a:r>
          </a:p>
          <a:p>
            <a:r>
              <a:rPr lang="en-GB" sz="3200" dirty="0"/>
              <a:t>   {-3, 5} ,          /*  row 1 */</a:t>
            </a:r>
          </a:p>
          <a:p>
            <a:r>
              <a:rPr lang="en-GB" sz="3200" dirty="0"/>
              <a:t>   {8, 2, 10, 6}   /*  row 2 */</a:t>
            </a:r>
          </a:p>
          <a:p>
            <a:r>
              <a:rPr lang="en-GB" sz="3200" dirty="0"/>
              <a:t>};</a:t>
            </a:r>
            <a:endParaRPr lang="en-IN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2BE6699-3A14-4DA4-B53F-FB893C687E5B}"/>
              </a:ext>
            </a:extLst>
          </p:cNvPr>
          <p:cNvSpPr/>
          <p:nvPr/>
        </p:nvSpPr>
        <p:spPr>
          <a:xfrm>
            <a:off x="7004896" y="2455741"/>
            <a:ext cx="3092833" cy="2583567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F5B31DC-FBE9-47F3-B13C-6D450DA55233}"/>
              </a:ext>
            </a:extLst>
          </p:cNvPr>
          <p:cNvSpPr txBox="1"/>
          <p:nvPr/>
        </p:nvSpPr>
        <p:spPr>
          <a:xfrm>
            <a:off x="7004897" y="2543522"/>
            <a:ext cx="30187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/>
              <a:t> -2   0   0   0</a:t>
            </a:r>
          </a:p>
          <a:p>
            <a:r>
              <a:rPr lang="en-IN" sz="4800" dirty="0"/>
              <a:t> -3  5   0    0</a:t>
            </a:r>
          </a:p>
          <a:p>
            <a:r>
              <a:rPr lang="en-IN" sz="4800" dirty="0"/>
              <a:t>  8  2  10   6</a:t>
            </a:r>
          </a:p>
        </p:txBody>
      </p:sp>
    </p:spTree>
    <p:extLst>
      <p:ext uri="{BB962C8B-B14F-4D97-AF65-F5344CB8AC3E}">
        <p14:creationId xmlns="" xmlns:p14="http://schemas.microsoft.com/office/powerpoint/2010/main" val="101575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/>
      <p:bldP spid="6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Array of Strings (= 2D Array of Char)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A8AAC9A1-AAA1-4625-9FFE-FF01E19F3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53" y="1111624"/>
            <a:ext cx="11802895" cy="53008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Another example of a multi-dimensional array</a:t>
            </a:r>
            <a:endParaRPr lang="en-IN" sz="2800" dirty="0"/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147AC89-331C-416D-9E50-17AD05E807A7}"/>
              </a:ext>
            </a:extLst>
          </p:cNvPr>
          <p:cNvSpPr txBox="1"/>
          <p:nvPr/>
        </p:nvSpPr>
        <p:spPr>
          <a:xfrm>
            <a:off x="572282" y="1849878"/>
            <a:ext cx="110474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err="1">
                <a:solidFill>
                  <a:srgbClr val="FF0000"/>
                </a:solidFill>
              </a:rPr>
              <a:t>const</a:t>
            </a:r>
            <a:r>
              <a:rPr lang="en-IN" sz="3200" dirty="0">
                <a:solidFill>
                  <a:srgbClr val="FF0000"/>
                </a:solidFill>
              </a:rPr>
              <a:t> int</a:t>
            </a:r>
            <a:r>
              <a:rPr lang="en-IN" sz="3200" dirty="0"/>
              <a:t> </a:t>
            </a:r>
            <a:r>
              <a:rPr lang="en-IN" sz="3200" dirty="0" err="1"/>
              <a:t>num_cities</a:t>
            </a:r>
            <a:r>
              <a:rPr lang="en-IN" sz="3200" dirty="0"/>
              <a:t> = 4;</a:t>
            </a:r>
          </a:p>
          <a:p>
            <a:r>
              <a:rPr lang="en-IN" sz="3200" dirty="0" err="1">
                <a:solidFill>
                  <a:srgbClr val="FF0000"/>
                </a:solidFill>
              </a:rPr>
              <a:t>const</a:t>
            </a:r>
            <a:r>
              <a:rPr lang="en-IN" sz="3200" dirty="0">
                <a:solidFill>
                  <a:srgbClr val="FF0000"/>
                </a:solidFill>
              </a:rPr>
              <a:t> int</a:t>
            </a:r>
            <a:r>
              <a:rPr lang="en-IN" sz="3200" dirty="0"/>
              <a:t> </a:t>
            </a:r>
            <a:r>
              <a:rPr lang="en-IN" sz="3200" dirty="0" err="1"/>
              <a:t>name_length</a:t>
            </a:r>
            <a:r>
              <a:rPr lang="en-IN" sz="3200" dirty="0"/>
              <a:t> = 10;   </a:t>
            </a:r>
          </a:p>
          <a:p>
            <a:r>
              <a:rPr lang="en-IN" sz="3200" dirty="0"/>
              <a:t>char city[</a:t>
            </a:r>
            <a:r>
              <a:rPr lang="en-IN" sz="3200" dirty="0" err="1"/>
              <a:t>num_cities</a:t>
            </a:r>
            <a:r>
              <a:rPr lang="en-IN" sz="3200" dirty="0"/>
              <a:t>][</a:t>
            </a:r>
            <a:r>
              <a:rPr lang="en-IN" sz="3200" dirty="0" err="1"/>
              <a:t>name_length</a:t>
            </a:r>
            <a:r>
              <a:rPr lang="en-IN" sz="3200" dirty="0"/>
              <a:t>] = {</a:t>
            </a:r>
          </a:p>
          <a:p>
            <a:r>
              <a:rPr lang="en-IN" sz="3200" dirty="0"/>
              <a:t>                                                                        {‘D’,’e’,’l’,’h’,’</a:t>
            </a:r>
            <a:r>
              <a:rPr lang="en-IN" sz="3200" dirty="0" err="1"/>
              <a:t>i</a:t>
            </a:r>
            <a:r>
              <a:rPr lang="en-IN" sz="3200" dirty="0"/>
              <a:t>’,’\0’},</a:t>
            </a:r>
          </a:p>
          <a:p>
            <a:r>
              <a:rPr lang="en-IN" sz="3200" dirty="0"/>
              <a:t>                                                                        {‘M’,’u’,’m’,’b’,’a’,’</a:t>
            </a:r>
            <a:r>
              <a:rPr lang="en-IN" sz="3200" dirty="0" err="1"/>
              <a:t>i</a:t>
            </a:r>
            <a:r>
              <a:rPr lang="en-IN" sz="3200" dirty="0"/>
              <a:t>’,’\0’},</a:t>
            </a:r>
          </a:p>
          <a:p>
            <a:r>
              <a:rPr lang="en-IN" sz="3200" dirty="0"/>
              <a:t>                                                                        {‘</a:t>
            </a:r>
            <a:r>
              <a:rPr lang="en-IN" sz="3200" dirty="0" err="1"/>
              <a:t>K’,’o’,’l’,’k’,’a’,’t’,’a</a:t>
            </a:r>
            <a:r>
              <a:rPr lang="en-IN" sz="3200" dirty="0"/>
              <a:t>’,’\0’},</a:t>
            </a:r>
          </a:p>
          <a:p>
            <a:r>
              <a:rPr lang="en-IN" sz="3200" dirty="0"/>
              <a:t>                                                                        {‘C’,’h’,’e’,’n’,’n’,’a’,’</a:t>
            </a:r>
            <a:r>
              <a:rPr lang="en-IN" sz="3200" dirty="0" err="1"/>
              <a:t>i</a:t>
            </a:r>
            <a:r>
              <a:rPr lang="en-IN" sz="3200" dirty="0"/>
              <a:t>’,’\0’}</a:t>
            </a:r>
          </a:p>
          <a:p>
            <a:r>
              <a:rPr lang="en-IN" sz="3200" dirty="0"/>
              <a:t>                                                                    };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DE93BE48-B692-4D65-96A4-7A6FDC799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29090904"/>
              </p:ext>
            </p:extLst>
          </p:nvPr>
        </p:nvGraphicFramePr>
        <p:xfrm>
          <a:off x="2221729" y="3517734"/>
          <a:ext cx="3816420" cy="14833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816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6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16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16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164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164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8164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8164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8164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81642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46C9CA1-8A70-4F04-A622-E920E52FE6FC}"/>
              </a:ext>
            </a:extLst>
          </p:cNvPr>
          <p:cNvSpPr txBox="1"/>
          <p:nvPr/>
        </p:nvSpPr>
        <p:spPr>
          <a:xfrm>
            <a:off x="1002152" y="3661750"/>
            <a:ext cx="1083437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city[0]</a:t>
            </a:r>
          </a:p>
        </p:txBody>
      </p:sp>
      <p:cxnSp>
        <p:nvCxnSpPr>
          <p:cNvPr id="11" name="Elbow Connector 12">
            <a:extLst>
              <a:ext uri="{FF2B5EF4-FFF2-40B4-BE49-F238E27FC236}">
                <a16:creationId xmlns="" xmlns:a16="http://schemas.microsoft.com/office/drawing/2014/main" id="{5ED199D7-FBB1-44E8-8B1D-3916B0F55D0F}"/>
              </a:ext>
            </a:extLst>
          </p:cNvPr>
          <p:cNvCxnSpPr/>
          <p:nvPr/>
        </p:nvCxnSpPr>
        <p:spPr bwMode="auto">
          <a:xfrm flipV="1">
            <a:off x="2025124" y="3661750"/>
            <a:ext cx="268612" cy="184666"/>
          </a:xfrm>
          <a:prstGeom prst="bentConnector3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B54060B-A6AC-434A-94B9-DEA8F8B1DA9E}"/>
              </a:ext>
            </a:extLst>
          </p:cNvPr>
          <p:cNvSpPr txBox="1"/>
          <p:nvPr/>
        </p:nvSpPr>
        <p:spPr>
          <a:xfrm>
            <a:off x="930714" y="4230974"/>
            <a:ext cx="1083437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city[1]</a:t>
            </a:r>
          </a:p>
        </p:txBody>
      </p:sp>
      <p:cxnSp>
        <p:nvCxnSpPr>
          <p:cNvPr id="13" name="Elbow Connector 14">
            <a:extLst>
              <a:ext uri="{FF2B5EF4-FFF2-40B4-BE49-F238E27FC236}">
                <a16:creationId xmlns="" xmlns:a16="http://schemas.microsoft.com/office/drawing/2014/main" id="{75633B28-1200-401D-9008-CBF265E545A6}"/>
              </a:ext>
            </a:extLst>
          </p:cNvPr>
          <p:cNvCxnSpPr/>
          <p:nvPr/>
        </p:nvCxnSpPr>
        <p:spPr bwMode="auto">
          <a:xfrm flipV="1">
            <a:off x="1947986" y="4117746"/>
            <a:ext cx="268612" cy="184666"/>
          </a:xfrm>
          <a:prstGeom prst="bentConnector3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Speech Bubble: Rectangle 13">
            <a:extLst>
              <a:ext uri="{FF2B5EF4-FFF2-40B4-BE49-F238E27FC236}">
                <a16:creationId xmlns="" xmlns:a16="http://schemas.microsoft.com/office/drawing/2014/main" id="{06E006F4-2874-48CE-AB4B-387F679C45FA}"/>
              </a:ext>
            </a:extLst>
          </p:cNvPr>
          <p:cNvSpPr/>
          <p:nvPr/>
        </p:nvSpPr>
        <p:spPr>
          <a:xfrm>
            <a:off x="253353" y="5602450"/>
            <a:ext cx="6176944" cy="1047099"/>
          </a:xfrm>
          <a:prstGeom prst="wedgeRectCallout">
            <a:avLst>
              <a:gd name="adj1" fmla="val -31307"/>
              <a:gd name="adj2" fmla="val -143405"/>
            </a:avLst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String array shortcut to </a:t>
            </a:r>
            <a:r>
              <a:rPr lang="en-IN" sz="2400" dirty="0">
                <a:solidFill>
                  <a:srgbClr val="FF0000"/>
                </a:solidFill>
              </a:rPr>
              <a:t>directly access a full string</a:t>
            </a:r>
            <a:r>
              <a:rPr lang="en-IN" sz="2400" dirty="0">
                <a:solidFill>
                  <a:schemeClr val="tx1"/>
                </a:solidFill>
              </a:rPr>
              <a:t>: city[0] is the first string, city[1] is the second string, and so on..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="" xmlns:a16="http://schemas.microsoft.com/office/drawing/2014/main" id="{57FAC2D7-D42F-4CD9-BA4B-24023E83D6E0}"/>
              </a:ext>
            </a:extLst>
          </p:cNvPr>
          <p:cNvSpPr/>
          <p:nvPr/>
        </p:nvSpPr>
        <p:spPr>
          <a:xfrm>
            <a:off x="7682258" y="5746376"/>
            <a:ext cx="3705206" cy="1047099"/>
          </a:xfrm>
          <a:prstGeom prst="wedgeRectCallout">
            <a:avLst>
              <a:gd name="adj1" fmla="val -59718"/>
              <a:gd name="adj2" fmla="val -72222"/>
            </a:avLst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Array with 4 elements. Each element is a char array</a:t>
            </a:r>
          </a:p>
        </p:txBody>
      </p:sp>
    </p:spTree>
    <p:extLst>
      <p:ext uri="{BB962C8B-B14F-4D97-AF65-F5344CB8AC3E}">
        <p14:creationId xmlns="" xmlns:p14="http://schemas.microsoft.com/office/powerpoint/2010/main" val="35195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" grpId="0"/>
      <p:bldP spid="10" grpId="0" animBg="1"/>
      <p:bldP spid="12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Array of Strings: Another 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A8AAC9A1-AAA1-4625-9FFE-FF01E19F3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53" y="1111624"/>
            <a:ext cx="11802895" cy="53008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Array of strings can also be declared/initialized as</a:t>
            </a:r>
            <a:endParaRPr lang="en-IN" sz="2800" dirty="0"/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147AC89-331C-416D-9E50-17AD05E807A7}"/>
              </a:ext>
            </a:extLst>
          </p:cNvPr>
          <p:cNvSpPr txBox="1"/>
          <p:nvPr/>
        </p:nvSpPr>
        <p:spPr>
          <a:xfrm>
            <a:off x="572282" y="1849878"/>
            <a:ext cx="110474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err="1">
                <a:solidFill>
                  <a:srgbClr val="FF0000"/>
                </a:solidFill>
              </a:rPr>
              <a:t>const</a:t>
            </a:r>
            <a:r>
              <a:rPr lang="en-IN" sz="3200" dirty="0">
                <a:solidFill>
                  <a:srgbClr val="FF0000"/>
                </a:solidFill>
              </a:rPr>
              <a:t> int</a:t>
            </a:r>
            <a:r>
              <a:rPr lang="en-IN" sz="3200" dirty="0"/>
              <a:t> </a:t>
            </a:r>
            <a:r>
              <a:rPr lang="en-IN" sz="3200" dirty="0" err="1"/>
              <a:t>name_length</a:t>
            </a:r>
            <a:r>
              <a:rPr lang="en-IN" sz="3200" dirty="0"/>
              <a:t> = 10;   </a:t>
            </a:r>
          </a:p>
          <a:p>
            <a:r>
              <a:rPr lang="en-IN" sz="3200" dirty="0"/>
              <a:t>char city[][</a:t>
            </a:r>
            <a:r>
              <a:rPr lang="en-IN" sz="3200" dirty="0" err="1"/>
              <a:t>name_length</a:t>
            </a:r>
            <a:r>
              <a:rPr lang="en-IN" sz="3200" dirty="0"/>
              <a:t>] = {</a:t>
            </a:r>
          </a:p>
          <a:p>
            <a:r>
              <a:rPr lang="en-IN" sz="3200" dirty="0"/>
              <a:t>                                                                        {“Delhi”},</a:t>
            </a:r>
          </a:p>
          <a:p>
            <a:r>
              <a:rPr lang="en-IN" sz="3200" dirty="0"/>
              <a:t>                                                                        {“Mumbai”},</a:t>
            </a:r>
          </a:p>
          <a:p>
            <a:r>
              <a:rPr lang="en-IN" sz="3200" dirty="0"/>
              <a:t>                                                                        {“Kolkata”},</a:t>
            </a:r>
          </a:p>
          <a:p>
            <a:r>
              <a:rPr lang="en-IN" sz="3200" dirty="0"/>
              <a:t>                                                                        {“Chennai”}</a:t>
            </a:r>
          </a:p>
          <a:p>
            <a:r>
              <a:rPr lang="en-IN" sz="3200" dirty="0"/>
              <a:t>                                                                    };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DE93BE48-B692-4D65-96A4-7A6FDC7997F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37097" y="3164269"/>
          <a:ext cx="3816420" cy="14833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816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6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16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16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164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164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8164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8164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8164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81642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46C9CA1-8A70-4F04-A622-E920E52FE6FC}"/>
              </a:ext>
            </a:extLst>
          </p:cNvPr>
          <p:cNvSpPr txBox="1"/>
          <p:nvPr/>
        </p:nvSpPr>
        <p:spPr>
          <a:xfrm>
            <a:off x="1017520" y="3308285"/>
            <a:ext cx="1083437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city[0]</a:t>
            </a:r>
          </a:p>
        </p:txBody>
      </p:sp>
      <p:cxnSp>
        <p:nvCxnSpPr>
          <p:cNvPr id="11" name="Elbow Connector 12">
            <a:extLst>
              <a:ext uri="{FF2B5EF4-FFF2-40B4-BE49-F238E27FC236}">
                <a16:creationId xmlns="" xmlns:a16="http://schemas.microsoft.com/office/drawing/2014/main" id="{5ED199D7-FBB1-44E8-8B1D-3916B0F55D0F}"/>
              </a:ext>
            </a:extLst>
          </p:cNvPr>
          <p:cNvCxnSpPr/>
          <p:nvPr/>
        </p:nvCxnSpPr>
        <p:spPr bwMode="auto">
          <a:xfrm flipV="1">
            <a:off x="2040492" y="3308285"/>
            <a:ext cx="268612" cy="184666"/>
          </a:xfrm>
          <a:prstGeom prst="bentConnector3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B54060B-A6AC-434A-94B9-DEA8F8B1DA9E}"/>
              </a:ext>
            </a:extLst>
          </p:cNvPr>
          <p:cNvSpPr txBox="1"/>
          <p:nvPr/>
        </p:nvSpPr>
        <p:spPr>
          <a:xfrm>
            <a:off x="946082" y="3877509"/>
            <a:ext cx="1083437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city[1]</a:t>
            </a:r>
          </a:p>
        </p:txBody>
      </p:sp>
      <p:cxnSp>
        <p:nvCxnSpPr>
          <p:cNvPr id="13" name="Elbow Connector 14">
            <a:extLst>
              <a:ext uri="{FF2B5EF4-FFF2-40B4-BE49-F238E27FC236}">
                <a16:creationId xmlns="" xmlns:a16="http://schemas.microsoft.com/office/drawing/2014/main" id="{75633B28-1200-401D-9008-CBF265E545A6}"/>
              </a:ext>
            </a:extLst>
          </p:cNvPr>
          <p:cNvCxnSpPr/>
          <p:nvPr/>
        </p:nvCxnSpPr>
        <p:spPr bwMode="auto">
          <a:xfrm flipV="1">
            <a:off x="1963354" y="3764281"/>
            <a:ext cx="268612" cy="184666"/>
          </a:xfrm>
          <a:prstGeom prst="bentConnector3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Speech Bubble: Rectangle 13">
            <a:extLst>
              <a:ext uri="{FF2B5EF4-FFF2-40B4-BE49-F238E27FC236}">
                <a16:creationId xmlns="" xmlns:a16="http://schemas.microsoft.com/office/drawing/2014/main" id="{06E006F4-2874-48CE-AB4B-387F679C45FA}"/>
              </a:ext>
            </a:extLst>
          </p:cNvPr>
          <p:cNvSpPr/>
          <p:nvPr/>
        </p:nvSpPr>
        <p:spPr>
          <a:xfrm>
            <a:off x="253353" y="5290387"/>
            <a:ext cx="6176944" cy="1047099"/>
          </a:xfrm>
          <a:prstGeom prst="wedgeRectCallout">
            <a:avLst>
              <a:gd name="adj1" fmla="val -31307"/>
              <a:gd name="adj2" fmla="val -143405"/>
            </a:avLst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String array shortcut to </a:t>
            </a:r>
            <a:r>
              <a:rPr lang="en-IN" sz="2400" dirty="0">
                <a:solidFill>
                  <a:srgbClr val="FF0000"/>
                </a:solidFill>
              </a:rPr>
              <a:t>directly access a full string</a:t>
            </a:r>
            <a:r>
              <a:rPr lang="en-IN" sz="2400" dirty="0">
                <a:solidFill>
                  <a:schemeClr val="tx1"/>
                </a:solidFill>
              </a:rPr>
              <a:t>: city[0] is the first string, city[1] is the second string, and so on..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="" xmlns:a16="http://schemas.microsoft.com/office/drawing/2014/main" id="{A62469BD-A995-4A8D-8849-612940044A42}"/>
              </a:ext>
            </a:extLst>
          </p:cNvPr>
          <p:cNvSpPr/>
          <p:nvPr/>
        </p:nvSpPr>
        <p:spPr>
          <a:xfrm>
            <a:off x="4324717" y="1544476"/>
            <a:ext cx="3144164" cy="419812"/>
          </a:xfrm>
          <a:prstGeom prst="wedgeRectCallout">
            <a:avLst>
              <a:gd name="adj1" fmla="val -115716"/>
              <a:gd name="adj2" fmla="val 169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Recall that we can leave it blank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="" xmlns:a16="http://schemas.microsoft.com/office/drawing/2014/main" id="{3E0DD479-676B-43EC-ACF7-A9DCCEDB27B8}"/>
              </a:ext>
            </a:extLst>
          </p:cNvPr>
          <p:cNvSpPr/>
          <p:nvPr/>
        </p:nvSpPr>
        <p:spPr>
          <a:xfrm>
            <a:off x="8239432" y="1587289"/>
            <a:ext cx="3448161" cy="1199536"/>
          </a:xfrm>
          <a:prstGeom prst="wedgeRectCallout">
            <a:avLst>
              <a:gd name="adj1" fmla="val -38624"/>
              <a:gd name="adj2" fmla="val 587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Each row directly defined as a string instead of a char array ending with \0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="" xmlns:a16="http://schemas.microsoft.com/office/drawing/2014/main" id="{F1AEF763-7027-4482-BA3E-161C3812C683}"/>
              </a:ext>
            </a:extLst>
          </p:cNvPr>
          <p:cNvSpPr/>
          <p:nvPr/>
        </p:nvSpPr>
        <p:spPr>
          <a:xfrm>
            <a:off x="7413316" y="5768646"/>
            <a:ext cx="3705206" cy="1047099"/>
          </a:xfrm>
          <a:prstGeom prst="wedgeRectCallout">
            <a:avLst>
              <a:gd name="adj1" fmla="val -55156"/>
              <a:gd name="adj2" fmla="val -111116"/>
            </a:avLst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Array with 4 elements. Each element is a string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="" xmlns:a16="http://schemas.microsoft.com/office/drawing/2014/main" id="{03C39BDB-C70E-413C-915F-480F4398EAE1}"/>
              </a:ext>
            </a:extLst>
          </p:cNvPr>
          <p:cNvSpPr/>
          <p:nvPr/>
        </p:nvSpPr>
        <p:spPr>
          <a:xfrm>
            <a:off x="9525711" y="3969917"/>
            <a:ext cx="2327971" cy="932495"/>
          </a:xfrm>
          <a:prstGeom prst="wedgeRectCallout">
            <a:avLst>
              <a:gd name="adj1" fmla="val -61165"/>
              <a:gd name="adj2" fmla="val -893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These curly braces around each string are not needed</a:t>
            </a:r>
          </a:p>
        </p:txBody>
      </p:sp>
    </p:spTree>
    <p:extLst>
      <p:ext uri="{BB962C8B-B14F-4D97-AF65-F5344CB8AC3E}">
        <p14:creationId xmlns="" xmlns:p14="http://schemas.microsoft.com/office/powerpoint/2010/main" val="420225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" grpId="0"/>
      <p:bldP spid="10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Reading and Printing Array of Strings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A8AAC9A1-AAA1-4625-9FFE-FF01E19F3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53" y="1111624"/>
            <a:ext cx="11802895" cy="53008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GB" dirty="0"/>
              <a:t>Write a program that reads and displays the name of few cities of India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D28FF005-3A79-4456-A099-A446FE83FD3E}"/>
              </a:ext>
            </a:extLst>
          </p:cNvPr>
          <p:cNvSpPr/>
          <p:nvPr/>
        </p:nvSpPr>
        <p:spPr>
          <a:xfrm>
            <a:off x="1805017" y="2155118"/>
            <a:ext cx="5616624" cy="4247317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pPr lvl="0">
              <a:defRPr/>
            </a:pPr>
            <a:r>
              <a:rPr lang="en-US" b="1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int </a:t>
            </a:r>
            <a:r>
              <a:rPr lang="en-US" b="1" kern="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ncity</a:t>
            </a:r>
            <a:r>
              <a:rPr lang="en-US" b="1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4;</a:t>
            </a:r>
          </a:p>
          <a:p>
            <a:pPr lvl="0">
              <a:defRPr/>
            </a:pPr>
            <a:r>
              <a:rPr lang="en-US" b="1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int </a:t>
            </a:r>
            <a:r>
              <a:rPr lang="en-US" b="1" kern="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lencity</a:t>
            </a:r>
            <a:r>
              <a:rPr lang="en-US" b="1" kern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noProof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char city[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ncity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lencity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ncity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scanf("%s",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city[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ncity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printf("%d %s\n", i, </a:t>
            </a: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city[i]</a:t>
            </a: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72E6760E-801C-4A7D-A914-772C0671CF8D}"/>
              </a:ext>
            </a:extLst>
          </p:cNvPr>
          <p:cNvSpPr/>
          <p:nvPr/>
        </p:nvSpPr>
        <p:spPr>
          <a:xfrm>
            <a:off x="7565657" y="2083110"/>
            <a:ext cx="2664296" cy="1477328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INPUT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Delhi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Mumbai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Kolkata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Chennai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22918B4-3AC5-48CC-9641-35D43D2B9F60}"/>
              </a:ext>
            </a:extLst>
          </p:cNvPr>
          <p:cNvSpPr/>
          <p:nvPr/>
        </p:nvSpPr>
        <p:spPr>
          <a:xfrm>
            <a:off x="7722687" y="5192519"/>
            <a:ext cx="2664296" cy="1477328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OUTPUT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0 Delhi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1 Mumbai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2 Kolkata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3 Chennai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="" xmlns:a16="http://schemas.microsoft.com/office/drawing/2014/main" id="{2B0A3E11-087B-4BDA-87DF-85CE8BDAB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91550166"/>
              </p:ext>
            </p:extLst>
          </p:nvPr>
        </p:nvGraphicFramePr>
        <p:xfrm>
          <a:off x="6773570" y="3667286"/>
          <a:ext cx="3816420" cy="1483360"/>
        </p:xfrm>
        <a:graphic>
          <a:graphicData uri="http://schemas.openxmlformats.org/drawingml/2006/table">
            <a:tbl>
              <a:tblPr bandRow="1"/>
              <a:tblGrid>
                <a:gridCol w="3816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6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16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16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164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164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8164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8164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8164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81642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\0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40000"/>
                        <a:lumOff val="6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u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40000"/>
                        <a:lumOff val="6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40000"/>
                        <a:lumOff val="6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40000"/>
                        <a:lumOff val="6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40000"/>
                        <a:lumOff val="6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40000"/>
                        <a:lumOff val="6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\0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40000"/>
                        <a:lumOff val="6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40000"/>
                        <a:lumOff val="6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40000"/>
                        <a:lumOff val="6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40000"/>
                        <a:lumOff val="60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K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k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\0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40000"/>
                        <a:lumOff val="6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40000"/>
                        <a:lumOff val="6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40000"/>
                        <a:lumOff val="6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40000"/>
                        <a:lumOff val="6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40000"/>
                        <a:lumOff val="6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40000"/>
                        <a:lumOff val="6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40000"/>
                        <a:lumOff val="6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\0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40000"/>
                        <a:lumOff val="6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40000"/>
                        <a:lumOff val="6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40000"/>
                        <a:lumOff val="60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5C06D02-AA69-44FC-83B5-88D7E2D40CE1}"/>
              </a:ext>
            </a:extLst>
          </p:cNvPr>
          <p:cNvSpPr txBox="1"/>
          <p:nvPr/>
        </p:nvSpPr>
        <p:spPr>
          <a:xfrm>
            <a:off x="5553993" y="3811302"/>
            <a:ext cx="1083437" cy="369332"/>
          </a:xfrm>
          <a:prstGeom prst="rect">
            <a:avLst/>
          </a:prstGeom>
          <a:solidFill>
            <a:sysClr val="windowText" lastClr="000000">
              <a:lumMod val="20000"/>
              <a:lumOff val="80000"/>
            </a:sys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rPr>
              <a:t>city[0]</a:t>
            </a:r>
          </a:p>
        </p:txBody>
      </p:sp>
      <p:cxnSp>
        <p:nvCxnSpPr>
          <p:cNvPr id="22" name="Elbow Connector 12">
            <a:extLst>
              <a:ext uri="{FF2B5EF4-FFF2-40B4-BE49-F238E27FC236}">
                <a16:creationId xmlns="" xmlns:a16="http://schemas.microsoft.com/office/drawing/2014/main" id="{735D4B49-D37C-4B0F-8763-565C86B83890}"/>
              </a:ext>
            </a:extLst>
          </p:cNvPr>
          <p:cNvCxnSpPr/>
          <p:nvPr/>
        </p:nvCxnSpPr>
        <p:spPr bwMode="auto">
          <a:xfrm flipV="1">
            <a:off x="6576965" y="3811302"/>
            <a:ext cx="268612" cy="184666"/>
          </a:xfrm>
          <a:prstGeom prst="bent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3C092CD-88A5-4AF4-9942-3EA246171EFF}"/>
              </a:ext>
            </a:extLst>
          </p:cNvPr>
          <p:cNvSpPr txBox="1"/>
          <p:nvPr/>
        </p:nvSpPr>
        <p:spPr>
          <a:xfrm>
            <a:off x="5482555" y="4380526"/>
            <a:ext cx="1083437" cy="369332"/>
          </a:xfrm>
          <a:prstGeom prst="rect">
            <a:avLst/>
          </a:prstGeom>
          <a:solidFill>
            <a:sysClr val="windowText" lastClr="000000">
              <a:lumMod val="20000"/>
              <a:lumOff val="80000"/>
            </a:sys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rPr>
              <a:t>city[1]</a:t>
            </a:r>
          </a:p>
        </p:txBody>
      </p:sp>
      <p:cxnSp>
        <p:nvCxnSpPr>
          <p:cNvPr id="24" name="Elbow Connector 14">
            <a:extLst>
              <a:ext uri="{FF2B5EF4-FFF2-40B4-BE49-F238E27FC236}">
                <a16:creationId xmlns="" xmlns:a16="http://schemas.microsoft.com/office/drawing/2014/main" id="{DD25823F-2572-441C-A875-6C2A57B9554D}"/>
              </a:ext>
            </a:extLst>
          </p:cNvPr>
          <p:cNvCxnSpPr/>
          <p:nvPr/>
        </p:nvCxnSpPr>
        <p:spPr bwMode="auto">
          <a:xfrm flipV="1">
            <a:off x="6499827" y="4267298"/>
            <a:ext cx="268612" cy="184666"/>
          </a:xfrm>
          <a:prstGeom prst="bent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="" xmlns:p14="http://schemas.microsoft.com/office/powerpoint/2010/main" val="148633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7" grpId="0" animBg="1"/>
      <p:bldP spid="18" grpId="0" animBg="1"/>
      <p:bldP spid="19" grpId="0" animBg="1"/>
      <p:bldP spid="21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Multi-dimensional Array: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392CE49F-22ED-4BCA-B859-52302CD99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111250"/>
            <a:ext cx="11790516" cy="53006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Marks of all ESC101 students in various labs/quizzes/exams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Can think of it as several 1D arrays (each row or each column above is a 1D array)</a:t>
            </a:r>
          </a:p>
          <a:p>
            <a:r>
              <a:rPr lang="en-US" dirty="0"/>
              <a:t>A 2D array is equivalent to a </a:t>
            </a:r>
            <a:r>
              <a:rPr lang="en-US" dirty="0">
                <a:solidFill>
                  <a:srgbClr val="0000FF"/>
                </a:solidFill>
              </a:rPr>
              <a:t>matrix</a:t>
            </a:r>
            <a:r>
              <a:rPr lang="en-US" dirty="0"/>
              <a:t> (rows and columns)</a:t>
            </a:r>
          </a:p>
          <a:p>
            <a:r>
              <a:rPr lang="en-US" dirty="0"/>
              <a:t>Can also have 3D or higher-dimensional arrays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E921E244-F0FB-47F8-B8CC-AA04682B8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29124747"/>
              </p:ext>
            </p:extLst>
          </p:nvPr>
        </p:nvGraphicFramePr>
        <p:xfrm>
          <a:off x="1968194" y="1895326"/>
          <a:ext cx="406037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54">
                  <a:extLst>
                    <a:ext uri="{9D8B030D-6E8A-4147-A177-3AD203B41FA5}">
                      <a16:colId xmlns="" xmlns:a16="http://schemas.microsoft.com/office/drawing/2014/main" val="3122589989"/>
                    </a:ext>
                  </a:extLst>
                </a:gridCol>
                <a:gridCol w="580054">
                  <a:extLst>
                    <a:ext uri="{9D8B030D-6E8A-4147-A177-3AD203B41FA5}">
                      <a16:colId xmlns="" xmlns:a16="http://schemas.microsoft.com/office/drawing/2014/main" val="4211430025"/>
                    </a:ext>
                  </a:extLst>
                </a:gridCol>
                <a:gridCol w="580054">
                  <a:extLst>
                    <a:ext uri="{9D8B030D-6E8A-4147-A177-3AD203B41FA5}">
                      <a16:colId xmlns="" xmlns:a16="http://schemas.microsoft.com/office/drawing/2014/main" val="2457277744"/>
                    </a:ext>
                  </a:extLst>
                </a:gridCol>
                <a:gridCol w="580054">
                  <a:extLst>
                    <a:ext uri="{9D8B030D-6E8A-4147-A177-3AD203B41FA5}">
                      <a16:colId xmlns="" xmlns:a16="http://schemas.microsoft.com/office/drawing/2014/main" val="3721153553"/>
                    </a:ext>
                  </a:extLst>
                </a:gridCol>
                <a:gridCol w="580054">
                  <a:extLst>
                    <a:ext uri="{9D8B030D-6E8A-4147-A177-3AD203B41FA5}">
                      <a16:colId xmlns="" xmlns:a16="http://schemas.microsoft.com/office/drawing/2014/main" val="2448812985"/>
                    </a:ext>
                  </a:extLst>
                </a:gridCol>
                <a:gridCol w="580054">
                  <a:extLst>
                    <a:ext uri="{9D8B030D-6E8A-4147-A177-3AD203B41FA5}">
                      <a16:colId xmlns="" xmlns:a16="http://schemas.microsoft.com/office/drawing/2014/main" val="2577356958"/>
                    </a:ext>
                  </a:extLst>
                </a:gridCol>
                <a:gridCol w="580054">
                  <a:extLst>
                    <a:ext uri="{9D8B030D-6E8A-4147-A177-3AD203B41FA5}">
                      <a16:colId xmlns="" xmlns:a16="http://schemas.microsoft.com/office/drawing/2014/main" val="1369274018"/>
                    </a:ext>
                  </a:extLst>
                </a:gridCol>
              </a:tblGrid>
              <a:tr h="224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8124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A9B22F32-A68B-43CF-A2AD-70E0DCACA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78861250"/>
              </p:ext>
            </p:extLst>
          </p:nvPr>
        </p:nvGraphicFramePr>
        <p:xfrm>
          <a:off x="7371690" y="1895326"/>
          <a:ext cx="406037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54">
                  <a:extLst>
                    <a:ext uri="{9D8B030D-6E8A-4147-A177-3AD203B41FA5}">
                      <a16:colId xmlns="" xmlns:a16="http://schemas.microsoft.com/office/drawing/2014/main" val="3122589989"/>
                    </a:ext>
                  </a:extLst>
                </a:gridCol>
                <a:gridCol w="580054">
                  <a:extLst>
                    <a:ext uri="{9D8B030D-6E8A-4147-A177-3AD203B41FA5}">
                      <a16:colId xmlns="" xmlns:a16="http://schemas.microsoft.com/office/drawing/2014/main" val="4211430025"/>
                    </a:ext>
                  </a:extLst>
                </a:gridCol>
                <a:gridCol w="580054">
                  <a:extLst>
                    <a:ext uri="{9D8B030D-6E8A-4147-A177-3AD203B41FA5}">
                      <a16:colId xmlns="" xmlns:a16="http://schemas.microsoft.com/office/drawing/2014/main" val="2457277744"/>
                    </a:ext>
                  </a:extLst>
                </a:gridCol>
                <a:gridCol w="580054">
                  <a:extLst>
                    <a:ext uri="{9D8B030D-6E8A-4147-A177-3AD203B41FA5}">
                      <a16:colId xmlns="" xmlns:a16="http://schemas.microsoft.com/office/drawing/2014/main" val="3721153553"/>
                    </a:ext>
                  </a:extLst>
                </a:gridCol>
                <a:gridCol w="580054">
                  <a:extLst>
                    <a:ext uri="{9D8B030D-6E8A-4147-A177-3AD203B41FA5}">
                      <a16:colId xmlns="" xmlns:a16="http://schemas.microsoft.com/office/drawing/2014/main" val="2448812985"/>
                    </a:ext>
                  </a:extLst>
                </a:gridCol>
                <a:gridCol w="580054">
                  <a:extLst>
                    <a:ext uri="{9D8B030D-6E8A-4147-A177-3AD203B41FA5}">
                      <a16:colId xmlns="" xmlns:a16="http://schemas.microsoft.com/office/drawing/2014/main" val="2577356958"/>
                    </a:ext>
                  </a:extLst>
                </a:gridCol>
                <a:gridCol w="580054">
                  <a:extLst>
                    <a:ext uri="{9D8B030D-6E8A-4147-A177-3AD203B41FA5}">
                      <a16:colId xmlns="" xmlns:a16="http://schemas.microsoft.com/office/drawing/2014/main" val="1369274018"/>
                    </a:ext>
                  </a:extLst>
                </a:gridCol>
              </a:tblGrid>
              <a:tr h="224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81248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4634B23C-3441-40F0-9228-DB1583CA9321}"/>
              </a:ext>
            </a:extLst>
          </p:cNvPr>
          <p:cNvCxnSpPr>
            <a:cxnSpLocks/>
          </p:cNvCxnSpPr>
          <p:nvPr/>
        </p:nvCxnSpPr>
        <p:spPr>
          <a:xfrm>
            <a:off x="6145618" y="2078206"/>
            <a:ext cx="1082649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="" xmlns:a16="http://schemas.microsoft.com/office/drawing/2014/main" id="{A92C5C27-BF1E-4B47-A2C5-6464F2C1B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55753079"/>
              </p:ext>
            </p:extLst>
          </p:nvPr>
        </p:nvGraphicFramePr>
        <p:xfrm>
          <a:off x="1968194" y="2298351"/>
          <a:ext cx="406037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54">
                  <a:extLst>
                    <a:ext uri="{9D8B030D-6E8A-4147-A177-3AD203B41FA5}">
                      <a16:colId xmlns="" xmlns:a16="http://schemas.microsoft.com/office/drawing/2014/main" val="3122589989"/>
                    </a:ext>
                  </a:extLst>
                </a:gridCol>
                <a:gridCol w="580054">
                  <a:extLst>
                    <a:ext uri="{9D8B030D-6E8A-4147-A177-3AD203B41FA5}">
                      <a16:colId xmlns="" xmlns:a16="http://schemas.microsoft.com/office/drawing/2014/main" val="4211430025"/>
                    </a:ext>
                  </a:extLst>
                </a:gridCol>
                <a:gridCol w="580054">
                  <a:extLst>
                    <a:ext uri="{9D8B030D-6E8A-4147-A177-3AD203B41FA5}">
                      <a16:colId xmlns="" xmlns:a16="http://schemas.microsoft.com/office/drawing/2014/main" val="2457277744"/>
                    </a:ext>
                  </a:extLst>
                </a:gridCol>
                <a:gridCol w="580054">
                  <a:extLst>
                    <a:ext uri="{9D8B030D-6E8A-4147-A177-3AD203B41FA5}">
                      <a16:colId xmlns="" xmlns:a16="http://schemas.microsoft.com/office/drawing/2014/main" val="3721153553"/>
                    </a:ext>
                  </a:extLst>
                </a:gridCol>
                <a:gridCol w="580054">
                  <a:extLst>
                    <a:ext uri="{9D8B030D-6E8A-4147-A177-3AD203B41FA5}">
                      <a16:colId xmlns="" xmlns:a16="http://schemas.microsoft.com/office/drawing/2014/main" val="2448812985"/>
                    </a:ext>
                  </a:extLst>
                </a:gridCol>
                <a:gridCol w="580054">
                  <a:extLst>
                    <a:ext uri="{9D8B030D-6E8A-4147-A177-3AD203B41FA5}">
                      <a16:colId xmlns="" xmlns:a16="http://schemas.microsoft.com/office/drawing/2014/main" val="2577356958"/>
                    </a:ext>
                  </a:extLst>
                </a:gridCol>
                <a:gridCol w="580054">
                  <a:extLst>
                    <a:ext uri="{9D8B030D-6E8A-4147-A177-3AD203B41FA5}">
                      <a16:colId xmlns="" xmlns:a16="http://schemas.microsoft.com/office/drawing/2014/main" val="1369274018"/>
                    </a:ext>
                  </a:extLst>
                </a:gridCol>
              </a:tblGrid>
              <a:tr h="224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8124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="" xmlns:a16="http://schemas.microsoft.com/office/drawing/2014/main" id="{FEEAEE9A-299C-45EC-A566-CEE838FC5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88912267"/>
              </p:ext>
            </p:extLst>
          </p:nvPr>
        </p:nvGraphicFramePr>
        <p:xfrm>
          <a:off x="7371690" y="2298351"/>
          <a:ext cx="406037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54">
                  <a:extLst>
                    <a:ext uri="{9D8B030D-6E8A-4147-A177-3AD203B41FA5}">
                      <a16:colId xmlns="" xmlns:a16="http://schemas.microsoft.com/office/drawing/2014/main" val="3122589989"/>
                    </a:ext>
                  </a:extLst>
                </a:gridCol>
                <a:gridCol w="580054">
                  <a:extLst>
                    <a:ext uri="{9D8B030D-6E8A-4147-A177-3AD203B41FA5}">
                      <a16:colId xmlns="" xmlns:a16="http://schemas.microsoft.com/office/drawing/2014/main" val="4211430025"/>
                    </a:ext>
                  </a:extLst>
                </a:gridCol>
                <a:gridCol w="580054">
                  <a:extLst>
                    <a:ext uri="{9D8B030D-6E8A-4147-A177-3AD203B41FA5}">
                      <a16:colId xmlns="" xmlns:a16="http://schemas.microsoft.com/office/drawing/2014/main" val="2457277744"/>
                    </a:ext>
                  </a:extLst>
                </a:gridCol>
                <a:gridCol w="580054">
                  <a:extLst>
                    <a:ext uri="{9D8B030D-6E8A-4147-A177-3AD203B41FA5}">
                      <a16:colId xmlns="" xmlns:a16="http://schemas.microsoft.com/office/drawing/2014/main" val="3721153553"/>
                    </a:ext>
                  </a:extLst>
                </a:gridCol>
                <a:gridCol w="580054">
                  <a:extLst>
                    <a:ext uri="{9D8B030D-6E8A-4147-A177-3AD203B41FA5}">
                      <a16:colId xmlns="" xmlns:a16="http://schemas.microsoft.com/office/drawing/2014/main" val="2448812985"/>
                    </a:ext>
                  </a:extLst>
                </a:gridCol>
                <a:gridCol w="580054">
                  <a:extLst>
                    <a:ext uri="{9D8B030D-6E8A-4147-A177-3AD203B41FA5}">
                      <a16:colId xmlns="" xmlns:a16="http://schemas.microsoft.com/office/drawing/2014/main" val="2577356958"/>
                    </a:ext>
                  </a:extLst>
                </a:gridCol>
                <a:gridCol w="580054">
                  <a:extLst>
                    <a:ext uri="{9D8B030D-6E8A-4147-A177-3AD203B41FA5}">
                      <a16:colId xmlns="" xmlns:a16="http://schemas.microsoft.com/office/drawing/2014/main" val="1369274018"/>
                    </a:ext>
                  </a:extLst>
                </a:gridCol>
              </a:tblGrid>
              <a:tr h="224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81248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9D297AD6-5287-4A8A-A5D0-425DFF193D3D}"/>
              </a:ext>
            </a:extLst>
          </p:cNvPr>
          <p:cNvCxnSpPr>
            <a:cxnSpLocks/>
          </p:cNvCxnSpPr>
          <p:nvPr/>
        </p:nvCxnSpPr>
        <p:spPr>
          <a:xfrm>
            <a:off x="6145618" y="2481231"/>
            <a:ext cx="1082649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="" xmlns:a16="http://schemas.microsoft.com/office/drawing/2014/main" id="{02890E6F-1AB6-4716-A6FA-ABFD92B3D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15734593"/>
              </p:ext>
            </p:extLst>
          </p:nvPr>
        </p:nvGraphicFramePr>
        <p:xfrm>
          <a:off x="1968194" y="2706068"/>
          <a:ext cx="406037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54">
                  <a:extLst>
                    <a:ext uri="{9D8B030D-6E8A-4147-A177-3AD203B41FA5}">
                      <a16:colId xmlns="" xmlns:a16="http://schemas.microsoft.com/office/drawing/2014/main" val="3122589989"/>
                    </a:ext>
                  </a:extLst>
                </a:gridCol>
                <a:gridCol w="580054">
                  <a:extLst>
                    <a:ext uri="{9D8B030D-6E8A-4147-A177-3AD203B41FA5}">
                      <a16:colId xmlns="" xmlns:a16="http://schemas.microsoft.com/office/drawing/2014/main" val="4211430025"/>
                    </a:ext>
                  </a:extLst>
                </a:gridCol>
                <a:gridCol w="580054">
                  <a:extLst>
                    <a:ext uri="{9D8B030D-6E8A-4147-A177-3AD203B41FA5}">
                      <a16:colId xmlns="" xmlns:a16="http://schemas.microsoft.com/office/drawing/2014/main" val="2457277744"/>
                    </a:ext>
                  </a:extLst>
                </a:gridCol>
                <a:gridCol w="580054">
                  <a:extLst>
                    <a:ext uri="{9D8B030D-6E8A-4147-A177-3AD203B41FA5}">
                      <a16:colId xmlns="" xmlns:a16="http://schemas.microsoft.com/office/drawing/2014/main" val="3721153553"/>
                    </a:ext>
                  </a:extLst>
                </a:gridCol>
                <a:gridCol w="580054">
                  <a:extLst>
                    <a:ext uri="{9D8B030D-6E8A-4147-A177-3AD203B41FA5}">
                      <a16:colId xmlns="" xmlns:a16="http://schemas.microsoft.com/office/drawing/2014/main" val="2448812985"/>
                    </a:ext>
                  </a:extLst>
                </a:gridCol>
                <a:gridCol w="580054">
                  <a:extLst>
                    <a:ext uri="{9D8B030D-6E8A-4147-A177-3AD203B41FA5}">
                      <a16:colId xmlns="" xmlns:a16="http://schemas.microsoft.com/office/drawing/2014/main" val="2577356958"/>
                    </a:ext>
                  </a:extLst>
                </a:gridCol>
                <a:gridCol w="580054">
                  <a:extLst>
                    <a:ext uri="{9D8B030D-6E8A-4147-A177-3AD203B41FA5}">
                      <a16:colId xmlns="" xmlns:a16="http://schemas.microsoft.com/office/drawing/2014/main" val="1369274018"/>
                    </a:ext>
                  </a:extLst>
                </a:gridCol>
              </a:tblGrid>
              <a:tr h="224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81248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="" xmlns:a16="http://schemas.microsoft.com/office/drawing/2014/main" id="{2F8A8F97-BCC7-46F5-9137-F9184B918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74226336"/>
              </p:ext>
            </p:extLst>
          </p:nvPr>
        </p:nvGraphicFramePr>
        <p:xfrm>
          <a:off x="7371690" y="2706068"/>
          <a:ext cx="406037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54">
                  <a:extLst>
                    <a:ext uri="{9D8B030D-6E8A-4147-A177-3AD203B41FA5}">
                      <a16:colId xmlns="" xmlns:a16="http://schemas.microsoft.com/office/drawing/2014/main" val="3122589989"/>
                    </a:ext>
                  </a:extLst>
                </a:gridCol>
                <a:gridCol w="580054">
                  <a:extLst>
                    <a:ext uri="{9D8B030D-6E8A-4147-A177-3AD203B41FA5}">
                      <a16:colId xmlns="" xmlns:a16="http://schemas.microsoft.com/office/drawing/2014/main" val="4211430025"/>
                    </a:ext>
                  </a:extLst>
                </a:gridCol>
                <a:gridCol w="580054">
                  <a:extLst>
                    <a:ext uri="{9D8B030D-6E8A-4147-A177-3AD203B41FA5}">
                      <a16:colId xmlns="" xmlns:a16="http://schemas.microsoft.com/office/drawing/2014/main" val="2457277744"/>
                    </a:ext>
                  </a:extLst>
                </a:gridCol>
                <a:gridCol w="580054">
                  <a:extLst>
                    <a:ext uri="{9D8B030D-6E8A-4147-A177-3AD203B41FA5}">
                      <a16:colId xmlns="" xmlns:a16="http://schemas.microsoft.com/office/drawing/2014/main" val="3721153553"/>
                    </a:ext>
                  </a:extLst>
                </a:gridCol>
                <a:gridCol w="580054">
                  <a:extLst>
                    <a:ext uri="{9D8B030D-6E8A-4147-A177-3AD203B41FA5}">
                      <a16:colId xmlns="" xmlns:a16="http://schemas.microsoft.com/office/drawing/2014/main" val="2448812985"/>
                    </a:ext>
                  </a:extLst>
                </a:gridCol>
                <a:gridCol w="580054">
                  <a:extLst>
                    <a:ext uri="{9D8B030D-6E8A-4147-A177-3AD203B41FA5}">
                      <a16:colId xmlns="" xmlns:a16="http://schemas.microsoft.com/office/drawing/2014/main" val="2577356958"/>
                    </a:ext>
                  </a:extLst>
                </a:gridCol>
                <a:gridCol w="580054">
                  <a:extLst>
                    <a:ext uri="{9D8B030D-6E8A-4147-A177-3AD203B41FA5}">
                      <a16:colId xmlns="" xmlns:a16="http://schemas.microsoft.com/office/drawing/2014/main" val="1369274018"/>
                    </a:ext>
                  </a:extLst>
                </a:gridCol>
              </a:tblGrid>
              <a:tr h="224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81248"/>
                  </a:ext>
                </a:extLst>
              </a:tr>
            </a:tbl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8C603A3A-5FFD-48DA-A143-2EE6247E9BD1}"/>
              </a:ext>
            </a:extLst>
          </p:cNvPr>
          <p:cNvCxnSpPr>
            <a:cxnSpLocks/>
          </p:cNvCxnSpPr>
          <p:nvPr/>
        </p:nvCxnSpPr>
        <p:spPr>
          <a:xfrm>
            <a:off x="6145618" y="2888948"/>
            <a:ext cx="1082649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="" xmlns:a16="http://schemas.microsoft.com/office/drawing/2014/main" id="{C5C63983-A6B7-46AF-809E-928B06589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10002476"/>
              </p:ext>
            </p:extLst>
          </p:nvPr>
        </p:nvGraphicFramePr>
        <p:xfrm>
          <a:off x="1908453" y="3855975"/>
          <a:ext cx="406037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54">
                  <a:extLst>
                    <a:ext uri="{9D8B030D-6E8A-4147-A177-3AD203B41FA5}">
                      <a16:colId xmlns="" xmlns:a16="http://schemas.microsoft.com/office/drawing/2014/main" val="3122589989"/>
                    </a:ext>
                  </a:extLst>
                </a:gridCol>
                <a:gridCol w="580054">
                  <a:extLst>
                    <a:ext uri="{9D8B030D-6E8A-4147-A177-3AD203B41FA5}">
                      <a16:colId xmlns="" xmlns:a16="http://schemas.microsoft.com/office/drawing/2014/main" val="4211430025"/>
                    </a:ext>
                  </a:extLst>
                </a:gridCol>
                <a:gridCol w="580054">
                  <a:extLst>
                    <a:ext uri="{9D8B030D-6E8A-4147-A177-3AD203B41FA5}">
                      <a16:colId xmlns="" xmlns:a16="http://schemas.microsoft.com/office/drawing/2014/main" val="2457277744"/>
                    </a:ext>
                  </a:extLst>
                </a:gridCol>
                <a:gridCol w="580054">
                  <a:extLst>
                    <a:ext uri="{9D8B030D-6E8A-4147-A177-3AD203B41FA5}">
                      <a16:colId xmlns="" xmlns:a16="http://schemas.microsoft.com/office/drawing/2014/main" val="3721153553"/>
                    </a:ext>
                  </a:extLst>
                </a:gridCol>
                <a:gridCol w="580054">
                  <a:extLst>
                    <a:ext uri="{9D8B030D-6E8A-4147-A177-3AD203B41FA5}">
                      <a16:colId xmlns="" xmlns:a16="http://schemas.microsoft.com/office/drawing/2014/main" val="2448812985"/>
                    </a:ext>
                  </a:extLst>
                </a:gridCol>
                <a:gridCol w="580054">
                  <a:extLst>
                    <a:ext uri="{9D8B030D-6E8A-4147-A177-3AD203B41FA5}">
                      <a16:colId xmlns="" xmlns:a16="http://schemas.microsoft.com/office/drawing/2014/main" val="2577356958"/>
                    </a:ext>
                  </a:extLst>
                </a:gridCol>
                <a:gridCol w="580054">
                  <a:extLst>
                    <a:ext uri="{9D8B030D-6E8A-4147-A177-3AD203B41FA5}">
                      <a16:colId xmlns="" xmlns:a16="http://schemas.microsoft.com/office/drawing/2014/main" val="1369274018"/>
                    </a:ext>
                  </a:extLst>
                </a:gridCol>
              </a:tblGrid>
              <a:tr h="224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8124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="" xmlns:a16="http://schemas.microsoft.com/office/drawing/2014/main" id="{5024C719-AEBF-4FA1-BE98-281360DF6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89375882"/>
              </p:ext>
            </p:extLst>
          </p:nvPr>
        </p:nvGraphicFramePr>
        <p:xfrm>
          <a:off x="7311949" y="3855975"/>
          <a:ext cx="406037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54">
                  <a:extLst>
                    <a:ext uri="{9D8B030D-6E8A-4147-A177-3AD203B41FA5}">
                      <a16:colId xmlns="" xmlns:a16="http://schemas.microsoft.com/office/drawing/2014/main" val="3122589989"/>
                    </a:ext>
                  </a:extLst>
                </a:gridCol>
                <a:gridCol w="580054">
                  <a:extLst>
                    <a:ext uri="{9D8B030D-6E8A-4147-A177-3AD203B41FA5}">
                      <a16:colId xmlns="" xmlns:a16="http://schemas.microsoft.com/office/drawing/2014/main" val="4211430025"/>
                    </a:ext>
                  </a:extLst>
                </a:gridCol>
                <a:gridCol w="580054">
                  <a:extLst>
                    <a:ext uri="{9D8B030D-6E8A-4147-A177-3AD203B41FA5}">
                      <a16:colId xmlns="" xmlns:a16="http://schemas.microsoft.com/office/drawing/2014/main" val="2457277744"/>
                    </a:ext>
                  </a:extLst>
                </a:gridCol>
                <a:gridCol w="580054">
                  <a:extLst>
                    <a:ext uri="{9D8B030D-6E8A-4147-A177-3AD203B41FA5}">
                      <a16:colId xmlns="" xmlns:a16="http://schemas.microsoft.com/office/drawing/2014/main" val="3721153553"/>
                    </a:ext>
                  </a:extLst>
                </a:gridCol>
                <a:gridCol w="580054">
                  <a:extLst>
                    <a:ext uri="{9D8B030D-6E8A-4147-A177-3AD203B41FA5}">
                      <a16:colId xmlns="" xmlns:a16="http://schemas.microsoft.com/office/drawing/2014/main" val="2448812985"/>
                    </a:ext>
                  </a:extLst>
                </a:gridCol>
                <a:gridCol w="580054">
                  <a:extLst>
                    <a:ext uri="{9D8B030D-6E8A-4147-A177-3AD203B41FA5}">
                      <a16:colId xmlns="" xmlns:a16="http://schemas.microsoft.com/office/drawing/2014/main" val="2577356958"/>
                    </a:ext>
                  </a:extLst>
                </a:gridCol>
                <a:gridCol w="580054">
                  <a:extLst>
                    <a:ext uri="{9D8B030D-6E8A-4147-A177-3AD203B41FA5}">
                      <a16:colId xmlns="" xmlns:a16="http://schemas.microsoft.com/office/drawing/2014/main" val="1369274018"/>
                    </a:ext>
                  </a:extLst>
                </a:gridCol>
              </a:tblGrid>
              <a:tr h="224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81248"/>
                  </a:ext>
                </a:extLst>
              </a:tr>
            </a:tbl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90B28C5A-3A5B-408D-8E68-0CBAA29A195C}"/>
              </a:ext>
            </a:extLst>
          </p:cNvPr>
          <p:cNvCxnSpPr>
            <a:cxnSpLocks/>
          </p:cNvCxnSpPr>
          <p:nvPr/>
        </p:nvCxnSpPr>
        <p:spPr>
          <a:xfrm>
            <a:off x="6085877" y="4038855"/>
            <a:ext cx="1082649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="" xmlns:a16="http://schemas.microsoft.com/office/drawing/2014/main" id="{A01586C0-5F29-442B-9D28-29525C879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60674470"/>
              </p:ext>
            </p:extLst>
          </p:nvPr>
        </p:nvGraphicFramePr>
        <p:xfrm>
          <a:off x="1908453" y="4263692"/>
          <a:ext cx="406037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54">
                  <a:extLst>
                    <a:ext uri="{9D8B030D-6E8A-4147-A177-3AD203B41FA5}">
                      <a16:colId xmlns="" xmlns:a16="http://schemas.microsoft.com/office/drawing/2014/main" val="3122589989"/>
                    </a:ext>
                  </a:extLst>
                </a:gridCol>
                <a:gridCol w="580054">
                  <a:extLst>
                    <a:ext uri="{9D8B030D-6E8A-4147-A177-3AD203B41FA5}">
                      <a16:colId xmlns="" xmlns:a16="http://schemas.microsoft.com/office/drawing/2014/main" val="4211430025"/>
                    </a:ext>
                  </a:extLst>
                </a:gridCol>
                <a:gridCol w="580054">
                  <a:extLst>
                    <a:ext uri="{9D8B030D-6E8A-4147-A177-3AD203B41FA5}">
                      <a16:colId xmlns="" xmlns:a16="http://schemas.microsoft.com/office/drawing/2014/main" val="2457277744"/>
                    </a:ext>
                  </a:extLst>
                </a:gridCol>
                <a:gridCol w="580054">
                  <a:extLst>
                    <a:ext uri="{9D8B030D-6E8A-4147-A177-3AD203B41FA5}">
                      <a16:colId xmlns="" xmlns:a16="http://schemas.microsoft.com/office/drawing/2014/main" val="3721153553"/>
                    </a:ext>
                  </a:extLst>
                </a:gridCol>
                <a:gridCol w="580054">
                  <a:extLst>
                    <a:ext uri="{9D8B030D-6E8A-4147-A177-3AD203B41FA5}">
                      <a16:colId xmlns="" xmlns:a16="http://schemas.microsoft.com/office/drawing/2014/main" val="2448812985"/>
                    </a:ext>
                  </a:extLst>
                </a:gridCol>
                <a:gridCol w="580054">
                  <a:extLst>
                    <a:ext uri="{9D8B030D-6E8A-4147-A177-3AD203B41FA5}">
                      <a16:colId xmlns="" xmlns:a16="http://schemas.microsoft.com/office/drawing/2014/main" val="2577356958"/>
                    </a:ext>
                  </a:extLst>
                </a:gridCol>
                <a:gridCol w="580054">
                  <a:extLst>
                    <a:ext uri="{9D8B030D-6E8A-4147-A177-3AD203B41FA5}">
                      <a16:colId xmlns="" xmlns:a16="http://schemas.microsoft.com/office/drawing/2014/main" val="1369274018"/>
                    </a:ext>
                  </a:extLst>
                </a:gridCol>
              </a:tblGrid>
              <a:tr h="224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81248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="" xmlns:a16="http://schemas.microsoft.com/office/drawing/2014/main" id="{504A00AF-544E-4206-A851-8088D31DB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15143808"/>
              </p:ext>
            </p:extLst>
          </p:nvPr>
        </p:nvGraphicFramePr>
        <p:xfrm>
          <a:off x="7311949" y="4263692"/>
          <a:ext cx="406037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54">
                  <a:extLst>
                    <a:ext uri="{9D8B030D-6E8A-4147-A177-3AD203B41FA5}">
                      <a16:colId xmlns="" xmlns:a16="http://schemas.microsoft.com/office/drawing/2014/main" val="3122589989"/>
                    </a:ext>
                  </a:extLst>
                </a:gridCol>
                <a:gridCol w="580054">
                  <a:extLst>
                    <a:ext uri="{9D8B030D-6E8A-4147-A177-3AD203B41FA5}">
                      <a16:colId xmlns="" xmlns:a16="http://schemas.microsoft.com/office/drawing/2014/main" val="4211430025"/>
                    </a:ext>
                  </a:extLst>
                </a:gridCol>
                <a:gridCol w="580054">
                  <a:extLst>
                    <a:ext uri="{9D8B030D-6E8A-4147-A177-3AD203B41FA5}">
                      <a16:colId xmlns="" xmlns:a16="http://schemas.microsoft.com/office/drawing/2014/main" val="2457277744"/>
                    </a:ext>
                  </a:extLst>
                </a:gridCol>
                <a:gridCol w="580054">
                  <a:extLst>
                    <a:ext uri="{9D8B030D-6E8A-4147-A177-3AD203B41FA5}">
                      <a16:colId xmlns="" xmlns:a16="http://schemas.microsoft.com/office/drawing/2014/main" val="3721153553"/>
                    </a:ext>
                  </a:extLst>
                </a:gridCol>
                <a:gridCol w="580054">
                  <a:extLst>
                    <a:ext uri="{9D8B030D-6E8A-4147-A177-3AD203B41FA5}">
                      <a16:colId xmlns="" xmlns:a16="http://schemas.microsoft.com/office/drawing/2014/main" val="2448812985"/>
                    </a:ext>
                  </a:extLst>
                </a:gridCol>
                <a:gridCol w="580054">
                  <a:extLst>
                    <a:ext uri="{9D8B030D-6E8A-4147-A177-3AD203B41FA5}">
                      <a16:colId xmlns="" xmlns:a16="http://schemas.microsoft.com/office/drawing/2014/main" val="2577356958"/>
                    </a:ext>
                  </a:extLst>
                </a:gridCol>
                <a:gridCol w="580054">
                  <a:extLst>
                    <a:ext uri="{9D8B030D-6E8A-4147-A177-3AD203B41FA5}">
                      <a16:colId xmlns="" xmlns:a16="http://schemas.microsoft.com/office/drawing/2014/main" val="1369274018"/>
                    </a:ext>
                  </a:extLst>
                </a:gridCol>
              </a:tblGrid>
              <a:tr h="224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81248"/>
                  </a:ext>
                </a:extLst>
              </a:tr>
            </a:tbl>
          </a:graphicData>
        </a:graphic>
      </p:graphicFrame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2813CB2B-BC12-44A0-A9E9-2ACF6E59F7BB}"/>
              </a:ext>
            </a:extLst>
          </p:cNvPr>
          <p:cNvCxnSpPr>
            <a:cxnSpLocks/>
          </p:cNvCxnSpPr>
          <p:nvPr/>
        </p:nvCxnSpPr>
        <p:spPr>
          <a:xfrm>
            <a:off x="6085877" y="4446572"/>
            <a:ext cx="1082649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342A3911-1AB6-40C1-953F-696B2DD9EE66}"/>
              </a:ext>
            </a:extLst>
          </p:cNvPr>
          <p:cNvCxnSpPr>
            <a:cxnSpLocks/>
          </p:cNvCxnSpPr>
          <p:nvPr/>
        </p:nvCxnSpPr>
        <p:spPr>
          <a:xfrm>
            <a:off x="6649147" y="3093419"/>
            <a:ext cx="0" cy="76255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D7B66EB2-1F0D-420A-B159-8F7EB196FFDC}"/>
              </a:ext>
            </a:extLst>
          </p:cNvPr>
          <p:cNvSpPr txBox="1"/>
          <p:nvPr/>
        </p:nvSpPr>
        <p:spPr>
          <a:xfrm>
            <a:off x="742027" y="1929019"/>
            <a:ext cx="1081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Student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5AB13793-78E4-42A4-B4DD-37A5D0D131F1}"/>
              </a:ext>
            </a:extLst>
          </p:cNvPr>
          <p:cNvSpPr txBox="1"/>
          <p:nvPr/>
        </p:nvSpPr>
        <p:spPr>
          <a:xfrm>
            <a:off x="721787" y="2301622"/>
            <a:ext cx="1081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Student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D2291193-67E7-4021-9A42-2B570483D2AB}"/>
              </a:ext>
            </a:extLst>
          </p:cNvPr>
          <p:cNvSpPr txBox="1"/>
          <p:nvPr/>
        </p:nvSpPr>
        <p:spPr>
          <a:xfrm>
            <a:off x="705840" y="2673985"/>
            <a:ext cx="1081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Student 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613FE301-9577-41FE-A076-62D9D6F1F896}"/>
              </a:ext>
            </a:extLst>
          </p:cNvPr>
          <p:cNvSpPr txBox="1"/>
          <p:nvPr/>
        </p:nvSpPr>
        <p:spPr>
          <a:xfrm>
            <a:off x="625007" y="3862818"/>
            <a:ext cx="1315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Student 499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47FD147C-51AD-4669-9578-05FED329ACD3}"/>
              </a:ext>
            </a:extLst>
          </p:cNvPr>
          <p:cNvSpPr txBox="1"/>
          <p:nvPr/>
        </p:nvSpPr>
        <p:spPr>
          <a:xfrm>
            <a:off x="625006" y="4263692"/>
            <a:ext cx="1315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Student 500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08C1F791-3BD9-4DFC-BA82-0DF20760F4DB}"/>
              </a:ext>
            </a:extLst>
          </p:cNvPr>
          <p:cNvSpPr txBox="1"/>
          <p:nvPr/>
        </p:nvSpPr>
        <p:spPr>
          <a:xfrm>
            <a:off x="1940751" y="1572537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Lab1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C2AC0DD6-AD4F-4224-AD9A-C4DA6543EEBF}"/>
              </a:ext>
            </a:extLst>
          </p:cNvPr>
          <p:cNvSpPr txBox="1"/>
          <p:nvPr/>
        </p:nvSpPr>
        <p:spPr>
          <a:xfrm>
            <a:off x="2516203" y="1564349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Lab2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FFC3EAC1-2909-486F-BAA1-4CEA83791F93}"/>
              </a:ext>
            </a:extLst>
          </p:cNvPr>
          <p:cNvSpPr txBox="1"/>
          <p:nvPr/>
        </p:nvSpPr>
        <p:spPr>
          <a:xfrm>
            <a:off x="3106084" y="1553934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Lab3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1B34DCEC-CD93-4E42-8B94-F611EB3079FF}"/>
              </a:ext>
            </a:extLst>
          </p:cNvPr>
          <p:cNvSpPr txBox="1"/>
          <p:nvPr/>
        </p:nvSpPr>
        <p:spPr>
          <a:xfrm>
            <a:off x="10804973" y="1520132"/>
            <a:ext cx="79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Exam2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AC5CE7E0-D3DD-4D7E-851D-CFC398286883}"/>
              </a:ext>
            </a:extLst>
          </p:cNvPr>
          <p:cNvSpPr txBox="1"/>
          <p:nvPr/>
        </p:nvSpPr>
        <p:spPr>
          <a:xfrm>
            <a:off x="10160017" y="1534633"/>
            <a:ext cx="79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Exam1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9F724415-4BFC-4995-B4DA-45C5428C5699}"/>
              </a:ext>
            </a:extLst>
          </p:cNvPr>
          <p:cNvCxnSpPr>
            <a:cxnSpLocks/>
          </p:cNvCxnSpPr>
          <p:nvPr/>
        </p:nvCxnSpPr>
        <p:spPr>
          <a:xfrm>
            <a:off x="3998383" y="1757203"/>
            <a:ext cx="1082649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B46D8370-CF2A-42CB-A65F-355CA1180753}"/>
              </a:ext>
            </a:extLst>
          </p:cNvPr>
          <p:cNvCxnSpPr>
            <a:cxnSpLocks/>
          </p:cNvCxnSpPr>
          <p:nvPr/>
        </p:nvCxnSpPr>
        <p:spPr>
          <a:xfrm>
            <a:off x="8627685" y="1768197"/>
            <a:ext cx="1082649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3888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Multi-dimensional Array in C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2" name="Text Box 2">
            <a:extLst>
              <a:ext uri="{FF2B5EF4-FFF2-40B4-BE49-F238E27FC236}">
                <a16:creationId xmlns="" xmlns:a16="http://schemas.microsoft.com/office/drawing/2014/main" id="{12949B2A-4C83-4219-B1F8-0846591E9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8504" y="2153568"/>
            <a:ext cx="8950025" cy="1275432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marL="0" indent="0" eaLnBrk="1" hangingPunct="1">
              <a:spcBef>
                <a:spcPts val="550"/>
              </a:spcBef>
              <a:buClr>
                <a:srgbClr val="9D0000"/>
              </a:buClr>
            </a:pPr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mat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is a 5 X 6 matrix of doubles (or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ints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or floats). It has 5 rows, each row has 6 columns, each entry is of the type double (or int or float in the other two examples). </a:t>
            </a:r>
          </a:p>
          <a:p>
            <a:pPr eaLnBrk="1" hangingPunct="1">
              <a:spcBef>
                <a:spcPts val="550"/>
              </a:spcBef>
            </a:pPr>
            <a:endParaRPr lang="en-US" altLang="en-US" sz="2200" b="1" dirty="0">
              <a:solidFill>
                <a:srgbClr val="000000"/>
              </a:solidFill>
              <a:latin typeface="Comic Sans MS" pitchFamily="64" charset="0"/>
            </a:endParaRPr>
          </a:p>
          <a:p>
            <a:pPr eaLnBrk="1" hangingPunct="1">
              <a:spcBef>
                <a:spcPts val="550"/>
              </a:spcBef>
            </a:pPr>
            <a:endParaRPr lang="en-US" altLang="en-US" sz="2200" b="1" dirty="0">
              <a:solidFill>
                <a:srgbClr val="000000"/>
              </a:solidFill>
              <a:latin typeface="Comic Sans MS" pitchFamily="64" charset="0"/>
            </a:endParaRPr>
          </a:p>
        </p:txBody>
      </p:sp>
      <p:graphicFrame>
        <p:nvGraphicFramePr>
          <p:cNvPr id="13" name="Group 5">
            <a:extLst>
              <a:ext uri="{FF2B5EF4-FFF2-40B4-BE49-F238E27FC236}">
                <a16:creationId xmlns="" xmlns:a16="http://schemas.microsoft.com/office/drawing/2014/main" id="{BC2466A3-7679-4046-8661-118A3F92F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37305123"/>
              </p:ext>
            </p:extLst>
          </p:nvPr>
        </p:nvGraphicFramePr>
        <p:xfrm>
          <a:off x="2144652" y="3703961"/>
          <a:ext cx="7697788" cy="2762250"/>
        </p:xfrm>
        <a:graphic>
          <a:graphicData uri="http://schemas.openxmlformats.org/drawingml/2006/table">
            <a:tbl>
              <a:tblPr/>
              <a:tblGrid>
                <a:gridCol w="1282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827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842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430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3826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552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  2.1 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 1.0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-0.11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-0.87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31.5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11.4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 -3.2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 -2.5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1.678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 4.5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0.001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1.89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7.889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3.333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0.667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 1.1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1.0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-1.0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-4.56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-21.5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1.0e7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-1.0e-9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1.0e-15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-5.78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2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45.7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26.9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-0.001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1000.09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1.0e15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1.0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Group 1">
            <a:extLst>
              <a:ext uri="{FF2B5EF4-FFF2-40B4-BE49-F238E27FC236}">
                <a16:creationId xmlns="" xmlns:a16="http://schemas.microsoft.com/office/drawing/2014/main" id="{6553E7F5-7577-4B13-A3D4-53B0F3FB92D1}"/>
              </a:ext>
            </a:extLst>
          </p:cNvPr>
          <p:cNvGrpSpPr/>
          <p:nvPr/>
        </p:nvGrpSpPr>
        <p:grpSpPr>
          <a:xfrm>
            <a:off x="399683" y="1175435"/>
            <a:ext cx="10835655" cy="771623"/>
            <a:chOff x="-1195164" y="474210"/>
            <a:chExt cx="10835655" cy="771623"/>
          </a:xfrm>
        </p:grpSpPr>
        <p:sp>
          <p:nvSpPr>
            <p:cNvPr id="19" name="Text Box 3">
              <a:extLst>
                <a:ext uri="{FF2B5EF4-FFF2-40B4-BE49-F238E27FC236}">
                  <a16:creationId xmlns="" xmlns:a16="http://schemas.microsoft.com/office/drawing/2014/main" id="{B078EC99-228A-4005-98D2-32C9DA33A5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95164" y="474210"/>
              <a:ext cx="2181672" cy="771623"/>
            </a:xfrm>
            <a:prstGeom prst="rect">
              <a:avLst/>
            </a:prstGeom>
            <a:solidFill>
              <a:srgbClr val="CCEDB1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eaLnBrk="1" hangingPunct="1"/>
              <a:r>
                <a:rPr lang="en-US" altLang="en-US" sz="2200" b="1" dirty="0">
                  <a:solidFill>
                    <a:srgbClr val="000000"/>
                  </a:solidFill>
                  <a:latin typeface="Comic Sans MS" pitchFamily="64" charset="0"/>
                </a:rPr>
                <a:t>Declaration of a 2D array:</a:t>
              </a:r>
            </a:p>
          </p:txBody>
        </p:sp>
        <p:sp>
          <p:nvSpPr>
            <p:cNvPr id="20" name="Text Box 4">
              <a:extLst>
                <a:ext uri="{FF2B5EF4-FFF2-40B4-BE49-F238E27FC236}">
                  <a16:creationId xmlns="" xmlns:a16="http://schemas.microsoft.com/office/drawing/2014/main" id="{68460CA5-9D21-458A-B910-7A6878858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8383" y="600915"/>
              <a:ext cx="2667000" cy="433068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eaLnBrk="1" hangingPunct="1"/>
              <a:r>
                <a:rPr lang="en-US" altLang="en-US" sz="2200" b="1" dirty="0">
                  <a:solidFill>
                    <a:srgbClr val="000000"/>
                  </a:solidFill>
                  <a:latin typeface="Comic Sans MS" pitchFamily="64" charset="0"/>
                </a:rPr>
                <a:t>double  mat[5][6];    </a:t>
              </a:r>
            </a:p>
          </p:txBody>
        </p:sp>
        <p:sp>
          <p:nvSpPr>
            <p:cNvPr id="21" name="Text Box 112">
              <a:extLst>
                <a:ext uri="{FF2B5EF4-FFF2-40B4-BE49-F238E27FC236}">
                  <a16:creationId xmlns="" xmlns:a16="http://schemas.microsoft.com/office/drawing/2014/main" id="{25BD743A-A303-4A56-8C76-4FD07E240D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1153" y="609728"/>
              <a:ext cx="2133600" cy="433068"/>
            </a:xfrm>
            <a:prstGeom prst="rect">
              <a:avLst/>
            </a:prstGeom>
            <a:solidFill>
              <a:srgbClr val="8FFBCA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eaLnBrk="1" hangingPunct="1"/>
              <a:r>
                <a:rPr lang="en-US" altLang="en-US" sz="2200" b="1" dirty="0">
                  <a:solidFill>
                    <a:srgbClr val="000000"/>
                  </a:solidFill>
                  <a:latin typeface="Comic Sans MS" pitchFamily="64" charset="0"/>
                </a:rPr>
                <a:t>int mat[5][6];    </a:t>
              </a:r>
            </a:p>
          </p:txBody>
        </p:sp>
        <p:sp>
          <p:nvSpPr>
            <p:cNvPr id="22" name="Text Box 115">
              <a:extLst>
                <a:ext uri="{FF2B5EF4-FFF2-40B4-BE49-F238E27FC236}">
                  <a16:creationId xmlns="" xmlns:a16="http://schemas.microsoft.com/office/drawing/2014/main" id="{D1436D22-AC20-4010-9382-A176145EED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2091" y="633881"/>
              <a:ext cx="2438400" cy="433068"/>
            </a:xfrm>
            <a:prstGeom prst="rect">
              <a:avLst/>
            </a:prstGeom>
            <a:solidFill>
              <a:srgbClr val="ADFDB1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eaLnBrk="1" hangingPunct="1"/>
              <a:r>
                <a:rPr lang="en-US" altLang="en-US" sz="2200" b="1" dirty="0">
                  <a:solidFill>
                    <a:srgbClr val="000000"/>
                  </a:solidFill>
                  <a:latin typeface="Comic Sans MS" pitchFamily="64" charset="0"/>
                </a:rPr>
                <a:t>float mat[5][6];    </a:t>
              </a:r>
            </a:p>
          </p:txBody>
        </p:sp>
      </p:grpSp>
      <p:sp>
        <p:nvSpPr>
          <p:cNvPr id="25" name="Slide Number Placeholder 7">
            <a:extLst>
              <a:ext uri="{FF2B5EF4-FFF2-40B4-BE49-F238E27FC236}">
                <a16:creationId xmlns="" xmlns:a16="http://schemas.microsoft.com/office/drawing/2014/main" id="{D601D901-3543-42DC-A823-C9CB8B48C3C1}"/>
              </a:ext>
            </a:extLst>
          </p:cNvPr>
          <p:cNvSpPr txBox="1">
            <a:spLocks/>
          </p:cNvSpPr>
          <p:nvPr/>
        </p:nvSpPr>
        <p:spPr>
          <a:xfrm>
            <a:off x="4545746" y="621803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BF2DD-4017-400A-B431-6CDAD3069103}" type="slidenum">
              <a:rPr lang="hi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</a:t>
            </a:fld>
            <a:endParaRPr lang="hi-IN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476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Declaration of Multi-dimensional Array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927CA9E-F164-4C73-94C4-EF3888CD21FF}"/>
              </a:ext>
            </a:extLst>
          </p:cNvPr>
          <p:cNvSpPr txBox="1"/>
          <p:nvPr/>
        </p:nvSpPr>
        <p:spPr>
          <a:xfrm>
            <a:off x="3396343" y="1775011"/>
            <a:ext cx="856285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type </a:t>
            </a:r>
            <a:r>
              <a:rPr lang="en-IN" sz="3600" dirty="0" err="1"/>
              <a:t>array_name</a:t>
            </a:r>
            <a:r>
              <a:rPr lang="en-IN" sz="3600" dirty="0"/>
              <a:t>[size1][size2];</a:t>
            </a:r>
          </a:p>
          <a:p>
            <a:endParaRPr lang="en-IN" sz="3600" dirty="0"/>
          </a:p>
          <a:p>
            <a:endParaRPr lang="en-IN" sz="3600" dirty="0"/>
          </a:p>
          <a:p>
            <a:r>
              <a:rPr lang="en-IN" sz="3600" dirty="0"/>
              <a:t>type </a:t>
            </a:r>
            <a:r>
              <a:rPr lang="en-IN" sz="3600" dirty="0" err="1"/>
              <a:t>array_name</a:t>
            </a:r>
            <a:r>
              <a:rPr lang="en-IN" sz="3600" dirty="0"/>
              <a:t>[size1][size2][size3];</a:t>
            </a:r>
          </a:p>
          <a:p>
            <a:endParaRPr lang="en-IN" sz="3600" dirty="0"/>
          </a:p>
          <a:p>
            <a:endParaRPr lang="en-IN" sz="3600" dirty="0"/>
          </a:p>
          <a:p>
            <a:r>
              <a:rPr lang="en-IN" sz="3600" dirty="0"/>
              <a:t>type </a:t>
            </a:r>
            <a:r>
              <a:rPr lang="en-IN" sz="3600" dirty="0" err="1"/>
              <a:t>array_name</a:t>
            </a:r>
            <a:r>
              <a:rPr lang="en-IN" sz="3600" dirty="0"/>
              <a:t>[size1][size2][size3]… [</a:t>
            </a:r>
            <a:r>
              <a:rPr lang="en-IN" sz="3600" dirty="0" err="1"/>
              <a:t>sizeN</a:t>
            </a:r>
            <a:r>
              <a:rPr lang="en-IN" sz="3600" dirty="0"/>
              <a:t>]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="" xmlns:a16="http://schemas.microsoft.com/office/drawing/2014/main" id="{E244144D-8B86-464C-9731-EAA219C9A26F}"/>
              </a:ext>
            </a:extLst>
          </p:cNvPr>
          <p:cNvSpPr/>
          <p:nvPr/>
        </p:nvSpPr>
        <p:spPr>
          <a:xfrm>
            <a:off x="6043796" y="1220247"/>
            <a:ext cx="1732445" cy="358687"/>
          </a:xfrm>
          <a:prstGeom prst="wedgeRectCallout">
            <a:avLst>
              <a:gd name="adj1" fmla="val 5584"/>
              <a:gd name="adj2" fmla="val 12769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number of rows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="" xmlns:a16="http://schemas.microsoft.com/office/drawing/2014/main" id="{FA42164B-888C-4B6B-A92A-08A4D2BD9539}"/>
              </a:ext>
            </a:extLst>
          </p:cNvPr>
          <p:cNvSpPr/>
          <p:nvPr/>
        </p:nvSpPr>
        <p:spPr>
          <a:xfrm>
            <a:off x="8040364" y="1220246"/>
            <a:ext cx="2064139" cy="358687"/>
          </a:xfrm>
          <a:prstGeom prst="wedgeRectCallout">
            <a:avLst>
              <a:gd name="adj1" fmla="val -31673"/>
              <a:gd name="adj2" fmla="val 14483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number of columns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="" xmlns:a16="http://schemas.microsoft.com/office/drawing/2014/main" id="{480862FE-A2AA-4826-A665-45888F1C139F}"/>
              </a:ext>
            </a:extLst>
          </p:cNvPr>
          <p:cNvSpPr/>
          <p:nvPr/>
        </p:nvSpPr>
        <p:spPr>
          <a:xfrm>
            <a:off x="5011726" y="2732720"/>
            <a:ext cx="2064139" cy="358687"/>
          </a:xfrm>
          <a:prstGeom prst="wedgeRectCallout">
            <a:avLst>
              <a:gd name="adj1" fmla="val 38684"/>
              <a:gd name="adj2" fmla="val 18339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Size of dimension 1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="" xmlns:a16="http://schemas.microsoft.com/office/drawing/2014/main" id="{8C7D08F2-9F45-4334-8DA4-6AB49036A497}"/>
              </a:ext>
            </a:extLst>
          </p:cNvPr>
          <p:cNvSpPr/>
          <p:nvPr/>
        </p:nvSpPr>
        <p:spPr>
          <a:xfrm>
            <a:off x="7223447" y="2732720"/>
            <a:ext cx="2064139" cy="358687"/>
          </a:xfrm>
          <a:prstGeom prst="wedgeRectCallout">
            <a:avLst>
              <a:gd name="adj1" fmla="val 2947"/>
              <a:gd name="adj2" fmla="val 17911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Size of dimension 2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="" xmlns:a16="http://schemas.microsoft.com/office/drawing/2014/main" id="{77D98CC4-0E29-47E5-9AC0-120B1EAFB5E4}"/>
              </a:ext>
            </a:extLst>
          </p:cNvPr>
          <p:cNvSpPr/>
          <p:nvPr/>
        </p:nvSpPr>
        <p:spPr>
          <a:xfrm>
            <a:off x="9435168" y="2732719"/>
            <a:ext cx="2064139" cy="358687"/>
          </a:xfrm>
          <a:prstGeom prst="wedgeRectCallout">
            <a:avLst>
              <a:gd name="adj1" fmla="val -35396"/>
              <a:gd name="adj2" fmla="val 18982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Size of dimension 3</a:t>
            </a:r>
          </a:p>
        </p:txBody>
      </p:sp>
      <p:sp>
        <p:nvSpPr>
          <p:cNvPr id="24" name="Speech Bubble: Rectangle 23">
            <a:extLst>
              <a:ext uri="{FF2B5EF4-FFF2-40B4-BE49-F238E27FC236}">
                <a16:creationId xmlns="" xmlns:a16="http://schemas.microsoft.com/office/drawing/2014/main" id="{1C6D681E-12B5-4E07-AD32-BD25EA96C3D5}"/>
              </a:ext>
            </a:extLst>
          </p:cNvPr>
          <p:cNvSpPr/>
          <p:nvPr/>
        </p:nvSpPr>
        <p:spPr>
          <a:xfrm>
            <a:off x="5021015" y="4360455"/>
            <a:ext cx="2064139" cy="358687"/>
          </a:xfrm>
          <a:prstGeom prst="wedgeRectCallout">
            <a:avLst>
              <a:gd name="adj1" fmla="val 38684"/>
              <a:gd name="adj2" fmla="val 18339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Size of dimension 1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="" xmlns:a16="http://schemas.microsoft.com/office/drawing/2014/main" id="{38B0372A-9AF3-48D2-9579-920EC71B73B6}"/>
              </a:ext>
            </a:extLst>
          </p:cNvPr>
          <p:cNvSpPr/>
          <p:nvPr/>
        </p:nvSpPr>
        <p:spPr>
          <a:xfrm>
            <a:off x="7223446" y="4360454"/>
            <a:ext cx="2064139" cy="358687"/>
          </a:xfrm>
          <a:prstGeom prst="wedgeRectCallout">
            <a:avLst>
              <a:gd name="adj1" fmla="val 2947"/>
              <a:gd name="adj2" fmla="val 17911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Size of dimension 2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="" xmlns:a16="http://schemas.microsoft.com/office/drawing/2014/main" id="{4C0586BA-FC2A-48FE-A50A-D348B121B1F5}"/>
              </a:ext>
            </a:extLst>
          </p:cNvPr>
          <p:cNvSpPr/>
          <p:nvPr/>
        </p:nvSpPr>
        <p:spPr>
          <a:xfrm>
            <a:off x="9405560" y="4359647"/>
            <a:ext cx="2064139" cy="358687"/>
          </a:xfrm>
          <a:prstGeom prst="wedgeRectCallout">
            <a:avLst>
              <a:gd name="adj1" fmla="val -36141"/>
              <a:gd name="adj2" fmla="val 16840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Size of dimension 2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="" xmlns:a16="http://schemas.microsoft.com/office/drawing/2014/main" id="{B478A951-3B7B-4907-869A-219A63FBC534}"/>
              </a:ext>
            </a:extLst>
          </p:cNvPr>
          <p:cNvSpPr/>
          <p:nvPr/>
        </p:nvSpPr>
        <p:spPr>
          <a:xfrm>
            <a:off x="8928022" y="5996240"/>
            <a:ext cx="2064139" cy="358687"/>
          </a:xfrm>
          <a:prstGeom prst="wedgeRectCallout">
            <a:avLst>
              <a:gd name="adj1" fmla="val 58787"/>
              <a:gd name="adj2" fmla="val -1358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Size of dimension 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E4BFEAE-1427-4D72-9B7B-6308B2C8AB78}"/>
              </a:ext>
            </a:extLst>
          </p:cNvPr>
          <p:cNvSpPr txBox="1"/>
          <p:nvPr/>
        </p:nvSpPr>
        <p:spPr>
          <a:xfrm>
            <a:off x="146568" y="1859536"/>
            <a:ext cx="2544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Two-dim array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D8FC3DC3-DB1B-42C5-9D63-7A3AF66BBCB5}"/>
              </a:ext>
            </a:extLst>
          </p:cNvPr>
          <p:cNvSpPr txBox="1"/>
          <p:nvPr/>
        </p:nvSpPr>
        <p:spPr>
          <a:xfrm>
            <a:off x="84525" y="3467782"/>
            <a:ext cx="2821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Three-dim array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06BAECD5-9CFB-43C6-96BF-577281066718}"/>
              </a:ext>
            </a:extLst>
          </p:cNvPr>
          <p:cNvSpPr txBox="1"/>
          <p:nvPr/>
        </p:nvSpPr>
        <p:spPr>
          <a:xfrm>
            <a:off x="84525" y="4972573"/>
            <a:ext cx="2129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N-dim array</a:t>
            </a:r>
          </a:p>
        </p:txBody>
      </p:sp>
    </p:spTree>
    <p:extLst>
      <p:ext uri="{BB962C8B-B14F-4D97-AF65-F5344CB8AC3E}">
        <p14:creationId xmlns="" xmlns:p14="http://schemas.microsoft.com/office/powerpoint/2010/main" val="197002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5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Accessing Elements of a 2D Array (Printing)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4" name="Text Box 2">
            <a:extLst>
              <a:ext uri="{FF2B5EF4-FFF2-40B4-BE49-F238E27FC236}">
                <a16:creationId xmlns="" xmlns:a16="http://schemas.microsoft.com/office/drawing/2014/main" id="{F2FE6114-FC62-4188-B4DF-932ED9E09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1526" y="1338309"/>
            <a:ext cx="8820720" cy="14478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550"/>
              </a:spcBef>
              <a:buClr>
                <a:prstClr val="black"/>
              </a:buClr>
              <a:buFont typeface="Arial" pitchFamily="34" charset="0"/>
              <a:buChar char="•"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(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i,j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)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th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member of mat: </a:t>
            </a:r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mat[</a:t>
            </a:r>
            <a:r>
              <a:rPr lang="en-US" altLang="en-US" sz="2200" b="1" dirty="0" err="1">
                <a:solidFill>
                  <a:srgbClr val="FF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][j]</a:t>
            </a:r>
            <a:r>
              <a:rPr lang="en-US" altLang="en-US" sz="2200" b="1" dirty="0">
                <a:solidFill>
                  <a:prstClr val="black"/>
                </a:solidFill>
                <a:latin typeface="Comic Sans MS" pitchFamily="64" charset="0"/>
              </a:rPr>
              <a:t> (mathematics: mat(</a:t>
            </a:r>
            <a:r>
              <a:rPr lang="en-US" altLang="en-US" sz="2200" b="1" dirty="0" err="1">
                <a:solidFill>
                  <a:prstClr val="black"/>
                </a:solidFill>
                <a:latin typeface="Comic Sans MS" pitchFamily="64" charset="0"/>
              </a:rPr>
              <a:t>i,j</a:t>
            </a:r>
            <a:r>
              <a:rPr lang="en-US" altLang="en-US" sz="2200" b="1" dirty="0">
                <a:solidFill>
                  <a:prstClr val="black"/>
                </a:solidFill>
                <a:latin typeface="Comic Sans MS" pitchFamily="64" charset="0"/>
              </a:rPr>
              <a:t>)).</a:t>
            </a:r>
            <a:endParaRPr lang="en-US" altLang="en-US" sz="2200" b="1" dirty="0">
              <a:solidFill>
                <a:srgbClr val="000000"/>
              </a:solidFill>
              <a:latin typeface="Comic Sans MS" pitchFamily="64" charset="0"/>
            </a:endParaRPr>
          </a:p>
          <a:p>
            <a:pPr eaLnBrk="1" hangingPunct="1">
              <a:spcBef>
                <a:spcPts val="550"/>
              </a:spcBef>
              <a:buClr>
                <a:prstClr val="black"/>
              </a:buClr>
              <a:buFont typeface="Arial" pitchFamily="34" charset="0"/>
              <a:buChar char="•"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The row and column index start at 0 (not 1).</a:t>
            </a:r>
          </a:p>
          <a:p>
            <a:pPr eaLnBrk="1" hangingPunct="1">
              <a:spcBef>
                <a:spcPts val="550"/>
              </a:spcBef>
              <a:buClr>
                <a:prstClr val="black"/>
              </a:buClr>
              <a:buFont typeface="Arial" pitchFamily="34" charset="0"/>
              <a:buChar char="•"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The following program prints the input matrix mat[5][6].</a:t>
            </a:r>
          </a:p>
          <a:p>
            <a:pPr eaLnBrk="1" hangingPunct="1">
              <a:spcBef>
                <a:spcPts val="550"/>
              </a:spcBef>
            </a:pPr>
            <a:endParaRPr lang="en-US" altLang="en-US" sz="2200" b="1" dirty="0">
              <a:solidFill>
                <a:srgbClr val="000000"/>
              </a:solidFill>
              <a:latin typeface="Comic Sans MS" pitchFamily="64" charset="0"/>
            </a:endParaRPr>
          </a:p>
          <a:p>
            <a:pPr eaLnBrk="1" hangingPunct="1">
              <a:spcBef>
                <a:spcPts val="550"/>
              </a:spcBef>
            </a:pPr>
            <a:endParaRPr lang="en-US" altLang="en-US" sz="2200" b="1" dirty="0">
              <a:solidFill>
                <a:srgbClr val="000000"/>
              </a:solidFill>
              <a:latin typeface="Comic Sans MS" pitchFamily="64" charset="0"/>
            </a:endParaRPr>
          </a:p>
          <a:p>
            <a:pPr eaLnBrk="1" hangingPunct="1">
              <a:spcBef>
                <a:spcPts val="550"/>
              </a:spcBef>
            </a:pPr>
            <a:endParaRPr lang="en-US" altLang="en-US" sz="2200" b="1" dirty="0">
              <a:solidFill>
                <a:srgbClr val="000000"/>
              </a:solidFill>
              <a:latin typeface="Comic Sans MS" pitchFamily="64" charset="0"/>
            </a:endParaRPr>
          </a:p>
        </p:txBody>
      </p:sp>
      <p:sp>
        <p:nvSpPr>
          <p:cNvPr id="15" name="Text Box 3">
            <a:extLst>
              <a:ext uri="{FF2B5EF4-FFF2-40B4-BE49-F238E27FC236}">
                <a16:creationId xmlns="" xmlns:a16="http://schemas.microsoft.com/office/drawing/2014/main" id="{36338AA8-A855-400A-9CD7-AA2CDDBF5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6262" y="3158145"/>
            <a:ext cx="8686800" cy="36576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550"/>
              </a:spcBef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int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i,j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;</a:t>
            </a:r>
          </a:p>
          <a:p>
            <a:pPr eaLnBrk="1" hangingPunct="1">
              <a:spcBef>
                <a:spcPts val="550"/>
              </a:spcBef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 for (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=0;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&lt; 5;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=i+1) {</a:t>
            </a:r>
          </a:p>
          <a:p>
            <a:pPr eaLnBrk="1" hangingPunct="1">
              <a:spcBef>
                <a:spcPts val="550"/>
              </a:spcBef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   for (j=0; j &lt; 6; j = j+1) {</a:t>
            </a:r>
          </a:p>
          <a:p>
            <a:pPr eaLnBrk="1" hangingPunct="1">
              <a:spcBef>
                <a:spcPts val="550"/>
              </a:spcBef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		  printf(“%f ”, mat[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][j]);    </a:t>
            </a:r>
          </a:p>
          <a:p>
            <a:pPr eaLnBrk="1" hangingPunct="1">
              <a:spcBef>
                <a:spcPts val="550"/>
              </a:spcBef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   }</a:t>
            </a:r>
          </a:p>
          <a:p>
            <a:pPr eaLnBrk="1" hangingPunct="1">
              <a:spcBef>
                <a:spcPts val="550"/>
              </a:spcBef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   printf(“\n”);  </a:t>
            </a:r>
          </a:p>
          <a:p>
            <a:pPr eaLnBrk="1" hangingPunct="1">
              <a:spcBef>
                <a:spcPts val="550"/>
              </a:spcBef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 }</a:t>
            </a:r>
          </a:p>
          <a:p>
            <a:pPr eaLnBrk="1" hangingPunct="1">
              <a:spcBef>
                <a:spcPts val="550"/>
              </a:spcBef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="" xmlns:a16="http://schemas.microsoft.com/office/drawing/2014/main" id="{FBC5C9ED-E9D2-4123-9405-D776FA6AD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7090" y="3535519"/>
            <a:ext cx="4978648" cy="433068"/>
          </a:xfrm>
          <a:prstGeom prst="rect">
            <a:avLst/>
          </a:prstGeom>
          <a:solidFill>
            <a:srgbClr val="CCEDB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/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/* prints the </a:t>
            </a:r>
            <a:r>
              <a:rPr lang="en-US" altLang="en-US" sz="2200" b="1" dirty="0" err="1">
                <a:solidFill>
                  <a:srgbClr val="FF0000"/>
                </a:solidFill>
                <a:latin typeface="Comic Sans MS" pitchFamily="64" charset="0"/>
              </a:rPr>
              <a:t>ith</a:t>
            </a:r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 row </a:t>
            </a:r>
            <a:r>
              <a:rPr lang="en-US" altLang="en-US" sz="2200" b="1" dirty="0" err="1">
                <a:solidFill>
                  <a:srgbClr val="FF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 = 0..4. */</a:t>
            </a:r>
          </a:p>
        </p:txBody>
      </p:sp>
      <p:sp>
        <p:nvSpPr>
          <p:cNvPr id="17" name="Text Box 5">
            <a:extLst>
              <a:ext uri="{FF2B5EF4-FFF2-40B4-BE49-F238E27FC236}">
                <a16:creationId xmlns="" xmlns:a16="http://schemas.microsoft.com/office/drawing/2014/main" id="{84E6C967-E313-40D9-AA5C-A270CC3E2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875" y="5210003"/>
            <a:ext cx="5410200" cy="433068"/>
          </a:xfrm>
          <a:prstGeom prst="rect">
            <a:avLst/>
          </a:prstGeom>
          <a:solidFill>
            <a:srgbClr val="CCEDB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/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/* prints a newline after each row */</a:t>
            </a:r>
          </a:p>
        </p:txBody>
      </p:sp>
      <p:sp>
        <p:nvSpPr>
          <p:cNvPr id="23" name="Text Box 4">
            <a:extLst>
              <a:ext uri="{FF2B5EF4-FFF2-40B4-BE49-F238E27FC236}">
                <a16:creationId xmlns="" xmlns:a16="http://schemas.microsoft.com/office/drawing/2014/main" id="{AB929454-0713-48AB-B5E3-24B35C45F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3517" y="3968587"/>
            <a:ext cx="4546600" cy="771623"/>
          </a:xfrm>
          <a:prstGeom prst="rect">
            <a:avLst/>
          </a:prstGeom>
          <a:solidFill>
            <a:srgbClr val="CCEDB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/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/* In each row, prints each of the six columns  j=0..5 */</a:t>
            </a:r>
          </a:p>
        </p:txBody>
      </p:sp>
    </p:spTree>
    <p:extLst>
      <p:ext uri="{BB962C8B-B14F-4D97-AF65-F5344CB8AC3E}">
        <p14:creationId xmlns="" xmlns:p14="http://schemas.microsoft.com/office/powerpoint/2010/main" val="366718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 animBg="1"/>
      <p:bldP spid="15" grpId="0" animBg="1"/>
      <p:bldP spid="16" grpId="0" animBg="1"/>
      <p:bldP spid="17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Accessing Element of a 2D Array (Reading)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5" name="Text Box 2">
            <a:extLst>
              <a:ext uri="{FF2B5EF4-FFF2-40B4-BE49-F238E27FC236}">
                <a16:creationId xmlns="" xmlns:a16="http://schemas.microsoft.com/office/drawing/2014/main" id="{C8E63A19-355E-4319-B41C-6AA3EBE5B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5622" y="1001374"/>
            <a:ext cx="8610600" cy="1851546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550"/>
              </a:spcBef>
              <a:buFont typeface="Arial" pitchFamily="34" charset="0"/>
              <a:buChar char="•"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Code for reading the matrix mat[5][6] from the terminal.</a:t>
            </a:r>
          </a:p>
          <a:p>
            <a:pPr eaLnBrk="1" hangingPunct="1">
              <a:spcBef>
                <a:spcPts val="550"/>
              </a:spcBef>
              <a:buFont typeface="Arial" pitchFamily="34" charset="0"/>
              <a:buChar char="•"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The address of the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i,j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th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matrix element is </a:t>
            </a:r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&amp;mat[</a:t>
            </a:r>
            <a:r>
              <a:rPr lang="en-US" altLang="en-US" sz="2200" b="1" dirty="0" err="1">
                <a:solidFill>
                  <a:srgbClr val="FF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][j]</a:t>
            </a:r>
            <a:r>
              <a:rPr lang="en-US" altLang="en-US" sz="2200" b="1" dirty="0">
                <a:solidFill>
                  <a:prstClr val="black"/>
                </a:solidFill>
                <a:latin typeface="Comic Sans MS" pitchFamily="64" charset="0"/>
              </a:rPr>
              <a:t>.</a:t>
            </a:r>
          </a:p>
          <a:p>
            <a:pPr eaLnBrk="1" hangingPunct="1">
              <a:spcBef>
                <a:spcPts val="550"/>
              </a:spcBef>
              <a:buFont typeface="Arial" pitchFamily="34" charset="0"/>
              <a:buChar char="•"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This works without parentheses since the array indexing operator [] has higher precedence than &amp;.</a:t>
            </a:r>
          </a:p>
          <a:p>
            <a:pPr eaLnBrk="1" hangingPunct="1">
              <a:spcBef>
                <a:spcPts val="550"/>
              </a:spcBef>
            </a:pPr>
            <a:endParaRPr lang="en-US" altLang="en-US" sz="2200" b="1" dirty="0">
              <a:solidFill>
                <a:srgbClr val="000000"/>
              </a:solidFill>
              <a:latin typeface="Comic Sans MS" pitchFamily="64" charset="0"/>
            </a:endParaRPr>
          </a:p>
          <a:p>
            <a:pPr eaLnBrk="1" hangingPunct="1">
              <a:spcBef>
                <a:spcPts val="550"/>
              </a:spcBef>
            </a:pPr>
            <a:endParaRPr lang="en-US" altLang="en-US" sz="2200" b="1" dirty="0">
              <a:solidFill>
                <a:srgbClr val="000000"/>
              </a:solidFill>
              <a:latin typeface="Comic Sans MS" pitchFamily="64" charset="0"/>
            </a:endParaRPr>
          </a:p>
          <a:p>
            <a:pPr eaLnBrk="1" hangingPunct="1">
              <a:spcBef>
                <a:spcPts val="550"/>
              </a:spcBef>
            </a:pPr>
            <a:endParaRPr lang="en-US" altLang="en-US" sz="2200" b="1" dirty="0">
              <a:solidFill>
                <a:srgbClr val="000000"/>
              </a:solidFill>
              <a:latin typeface="Comic Sans MS" pitchFamily="64" charset="0"/>
            </a:endParaRPr>
          </a:p>
        </p:txBody>
      </p:sp>
      <p:sp>
        <p:nvSpPr>
          <p:cNvPr id="26" name="Text Box 3">
            <a:extLst>
              <a:ext uri="{FF2B5EF4-FFF2-40B4-BE49-F238E27FC236}">
                <a16:creationId xmlns="" xmlns:a16="http://schemas.microsoft.com/office/drawing/2014/main" id="{59B53A86-81EC-4DAF-B76E-7322E46A0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878" y="2875989"/>
            <a:ext cx="8610600" cy="33528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550"/>
              </a:spcBef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int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i,j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;</a:t>
            </a:r>
          </a:p>
          <a:p>
            <a:pPr eaLnBrk="1" hangingPunct="1">
              <a:spcBef>
                <a:spcPts val="550"/>
              </a:spcBef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for (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=0;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&lt; 5;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=i+1) {</a:t>
            </a:r>
          </a:p>
          <a:p>
            <a:pPr eaLnBrk="1" hangingPunct="1">
              <a:spcBef>
                <a:spcPts val="550"/>
              </a:spcBef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	    for (j=0; j &lt; 6; j = j+1) {</a:t>
            </a:r>
          </a:p>
          <a:p>
            <a:pPr eaLnBrk="1" hangingPunct="1">
              <a:spcBef>
                <a:spcPts val="550"/>
              </a:spcBef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		  </a:t>
            </a:r>
            <a:r>
              <a:rPr lang="en-US" altLang="en-US" sz="2600" b="1" dirty="0">
                <a:solidFill>
                  <a:srgbClr val="9D0000"/>
                </a:solidFill>
                <a:latin typeface="Comic Sans MS" pitchFamily="64" charset="0"/>
              </a:rPr>
              <a:t>scanf(“%f ”, &amp;mat[</a:t>
            </a:r>
            <a:r>
              <a:rPr lang="en-US" altLang="en-US" sz="2600" b="1" dirty="0" err="1">
                <a:solidFill>
                  <a:srgbClr val="9D0000"/>
                </a:solidFill>
                <a:latin typeface="Comic Sans MS" pitchFamily="64" charset="0"/>
              </a:rPr>
              <a:t>i</a:t>
            </a:r>
            <a:r>
              <a:rPr lang="en-US" altLang="en-US" sz="2600" b="1" dirty="0">
                <a:solidFill>
                  <a:srgbClr val="9D0000"/>
                </a:solidFill>
                <a:latin typeface="Comic Sans MS" pitchFamily="64" charset="0"/>
              </a:rPr>
              <a:t>][j])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;    </a:t>
            </a:r>
          </a:p>
          <a:p>
            <a:pPr eaLnBrk="1" hangingPunct="1">
              <a:spcBef>
                <a:spcPts val="550"/>
              </a:spcBef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    }</a:t>
            </a:r>
          </a:p>
          <a:p>
            <a:pPr eaLnBrk="1" hangingPunct="1">
              <a:spcBef>
                <a:spcPts val="550"/>
              </a:spcBef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 }</a:t>
            </a:r>
          </a:p>
          <a:p>
            <a:pPr eaLnBrk="1" hangingPunct="1">
              <a:spcBef>
                <a:spcPts val="550"/>
              </a:spcBef>
            </a:pPr>
            <a:endParaRPr lang="en-US" altLang="en-US" sz="2200" b="1" dirty="0">
              <a:solidFill>
                <a:srgbClr val="000000"/>
              </a:solidFill>
              <a:latin typeface="Comic Sans MS" pitchFamily="64" charset="0"/>
            </a:endParaRPr>
          </a:p>
        </p:txBody>
      </p:sp>
      <p:sp>
        <p:nvSpPr>
          <p:cNvPr id="27" name="Text Box 4">
            <a:extLst>
              <a:ext uri="{FF2B5EF4-FFF2-40B4-BE49-F238E27FC236}">
                <a16:creationId xmlns="" xmlns:a16="http://schemas.microsoft.com/office/drawing/2014/main" id="{6B8A2959-90D0-4B0F-8E9C-A0EC679E0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8682" y="3268115"/>
            <a:ext cx="4674368" cy="433068"/>
          </a:xfrm>
          <a:prstGeom prst="rect">
            <a:avLst/>
          </a:prstGeom>
          <a:solidFill>
            <a:srgbClr val="CCEDB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/* read the </a:t>
            </a:r>
            <a:r>
              <a:rPr lang="en-US" altLang="en-US" sz="2200" b="1" dirty="0" err="1">
                <a:solidFill>
                  <a:srgbClr val="FF0000"/>
                </a:solidFill>
                <a:latin typeface="Comic Sans MS" pitchFamily="64" charset="0"/>
              </a:rPr>
              <a:t>ith</a:t>
            </a:r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 row </a:t>
            </a:r>
            <a:r>
              <a:rPr lang="en-US" altLang="en-US" sz="2200" b="1" dirty="0" err="1">
                <a:solidFill>
                  <a:srgbClr val="FF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 = 0..4. */</a:t>
            </a:r>
          </a:p>
        </p:txBody>
      </p:sp>
      <p:sp>
        <p:nvSpPr>
          <p:cNvPr id="28" name="Text Box 5">
            <a:extLst>
              <a:ext uri="{FF2B5EF4-FFF2-40B4-BE49-F238E27FC236}">
                <a16:creationId xmlns="" xmlns:a16="http://schemas.microsoft.com/office/drawing/2014/main" id="{F7C9D208-6D16-4546-B7BA-F4F83F52F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8167" y="4617285"/>
            <a:ext cx="7056784" cy="433068"/>
          </a:xfrm>
          <a:prstGeom prst="rect">
            <a:avLst/>
          </a:prstGeom>
          <a:solidFill>
            <a:srgbClr val="CCEDB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scanf with %f option will skip over whitespace. </a:t>
            </a:r>
          </a:p>
        </p:txBody>
      </p:sp>
      <p:sp>
        <p:nvSpPr>
          <p:cNvPr id="29" name="Text Box 6">
            <a:extLst>
              <a:ext uri="{FF2B5EF4-FFF2-40B4-BE49-F238E27FC236}">
                <a16:creationId xmlns="" xmlns:a16="http://schemas.microsoft.com/office/drawing/2014/main" id="{B399D899-27F9-4A72-86CF-0A1AE2D6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2678" y="5521287"/>
            <a:ext cx="7602488" cy="1100138"/>
          </a:xfrm>
          <a:prstGeom prst="rect">
            <a:avLst/>
          </a:prstGeom>
          <a:solidFill>
            <a:srgbClr val="C7D0E9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000000"/>
                </a:solidFill>
                <a:latin typeface="Comic Sans MS" pitchFamily="64" charset="0"/>
              </a:rPr>
              <a:t>So it really doesn’t matter whether the entire input is given in 5 rows of 6 doubles in a row or all 30 doubles  in a single line, etc..</a:t>
            </a:r>
          </a:p>
        </p:txBody>
      </p:sp>
      <p:sp>
        <p:nvSpPr>
          <p:cNvPr id="30" name="Text Box 4">
            <a:extLst>
              <a:ext uri="{FF2B5EF4-FFF2-40B4-BE49-F238E27FC236}">
                <a16:creationId xmlns="" xmlns:a16="http://schemas.microsoft.com/office/drawing/2014/main" id="{A9FE0BEE-53C6-46ED-9CDA-F2CD3EBF2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7222" y="3707497"/>
            <a:ext cx="4067944" cy="771623"/>
          </a:xfrm>
          <a:prstGeom prst="rect">
            <a:avLst/>
          </a:prstGeom>
          <a:solidFill>
            <a:srgbClr val="CCEDB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/* In each row, read each of the six columns j=0..5 */</a:t>
            </a:r>
          </a:p>
        </p:txBody>
      </p:sp>
    </p:spTree>
    <p:extLst>
      <p:ext uri="{BB962C8B-B14F-4D97-AF65-F5344CB8AC3E}">
        <p14:creationId xmlns="" xmlns:p14="http://schemas.microsoft.com/office/powerpoint/2010/main" val="39996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2" name="Group 8">
            <a:extLst>
              <a:ext uri="{FF2B5EF4-FFF2-40B4-BE49-F238E27FC236}">
                <a16:creationId xmlns="" xmlns:a16="http://schemas.microsoft.com/office/drawing/2014/main" id="{C979CCE8-BE14-46AB-B6C7-044FE0073872}"/>
              </a:ext>
            </a:extLst>
          </p:cNvPr>
          <p:cNvGrpSpPr/>
          <p:nvPr/>
        </p:nvGrpSpPr>
        <p:grpSpPr>
          <a:xfrm>
            <a:off x="1538672" y="983097"/>
            <a:ext cx="9114656" cy="3352800"/>
            <a:chOff x="65856" y="2852936"/>
            <a:chExt cx="9114656" cy="3352800"/>
          </a:xfrm>
        </p:grpSpPr>
        <p:sp>
          <p:nvSpPr>
            <p:cNvPr id="10" name="Text Box 3">
              <a:extLst>
                <a:ext uri="{FF2B5EF4-FFF2-40B4-BE49-F238E27FC236}">
                  <a16:creationId xmlns="" xmlns:a16="http://schemas.microsoft.com/office/drawing/2014/main" id="{57A2BABF-FD5C-4FE1-B462-08369144B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56" y="2852936"/>
              <a:ext cx="8610600" cy="33528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38138" eaLnBrk="0" hangingPunct="0">
                <a:tabLst>
                  <a:tab pos="342900" algn="l"/>
                  <a:tab pos="790575" algn="l"/>
                  <a:tab pos="1239838" algn="l"/>
                  <a:tab pos="1689100" algn="l"/>
                  <a:tab pos="2138363" algn="l"/>
                  <a:tab pos="2587625" algn="l"/>
                  <a:tab pos="3036888" algn="l"/>
                  <a:tab pos="3486150" algn="l"/>
                  <a:tab pos="3935413" algn="l"/>
                  <a:tab pos="4384675" algn="l"/>
                  <a:tab pos="4833938" algn="l"/>
                  <a:tab pos="5283200" algn="l"/>
                  <a:tab pos="5732463" algn="l"/>
                  <a:tab pos="6181725" algn="l"/>
                  <a:tab pos="6630988" algn="l"/>
                  <a:tab pos="7080250" algn="l"/>
                  <a:tab pos="7529513" algn="l"/>
                  <a:tab pos="7978775" algn="l"/>
                  <a:tab pos="8428038" algn="l"/>
                  <a:tab pos="8877300" algn="l"/>
                  <a:tab pos="93265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1pPr>
              <a:lvl2pPr eaLnBrk="0" hangingPunct="0">
                <a:tabLst>
                  <a:tab pos="342900" algn="l"/>
                  <a:tab pos="790575" algn="l"/>
                  <a:tab pos="1239838" algn="l"/>
                  <a:tab pos="1689100" algn="l"/>
                  <a:tab pos="2138363" algn="l"/>
                  <a:tab pos="2587625" algn="l"/>
                  <a:tab pos="3036888" algn="l"/>
                  <a:tab pos="3486150" algn="l"/>
                  <a:tab pos="3935413" algn="l"/>
                  <a:tab pos="4384675" algn="l"/>
                  <a:tab pos="4833938" algn="l"/>
                  <a:tab pos="5283200" algn="l"/>
                  <a:tab pos="5732463" algn="l"/>
                  <a:tab pos="6181725" algn="l"/>
                  <a:tab pos="6630988" algn="l"/>
                  <a:tab pos="7080250" algn="l"/>
                  <a:tab pos="7529513" algn="l"/>
                  <a:tab pos="7978775" algn="l"/>
                  <a:tab pos="8428038" algn="l"/>
                  <a:tab pos="8877300" algn="l"/>
                  <a:tab pos="93265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2pPr>
              <a:lvl3pPr eaLnBrk="0" hangingPunct="0">
                <a:tabLst>
                  <a:tab pos="342900" algn="l"/>
                  <a:tab pos="790575" algn="l"/>
                  <a:tab pos="1239838" algn="l"/>
                  <a:tab pos="1689100" algn="l"/>
                  <a:tab pos="2138363" algn="l"/>
                  <a:tab pos="2587625" algn="l"/>
                  <a:tab pos="3036888" algn="l"/>
                  <a:tab pos="3486150" algn="l"/>
                  <a:tab pos="3935413" algn="l"/>
                  <a:tab pos="4384675" algn="l"/>
                  <a:tab pos="4833938" algn="l"/>
                  <a:tab pos="5283200" algn="l"/>
                  <a:tab pos="5732463" algn="l"/>
                  <a:tab pos="6181725" algn="l"/>
                  <a:tab pos="6630988" algn="l"/>
                  <a:tab pos="7080250" algn="l"/>
                  <a:tab pos="7529513" algn="l"/>
                  <a:tab pos="7978775" algn="l"/>
                  <a:tab pos="8428038" algn="l"/>
                  <a:tab pos="8877300" algn="l"/>
                  <a:tab pos="93265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3pPr>
              <a:lvl4pPr eaLnBrk="0" hangingPunct="0">
                <a:tabLst>
                  <a:tab pos="342900" algn="l"/>
                  <a:tab pos="790575" algn="l"/>
                  <a:tab pos="1239838" algn="l"/>
                  <a:tab pos="1689100" algn="l"/>
                  <a:tab pos="2138363" algn="l"/>
                  <a:tab pos="2587625" algn="l"/>
                  <a:tab pos="3036888" algn="l"/>
                  <a:tab pos="3486150" algn="l"/>
                  <a:tab pos="3935413" algn="l"/>
                  <a:tab pos="4384675" algn="l"/>
                  <a:tab pos="4833938" algn="l"/>
                  <a:tab pos="5283200" algn="l"/>
                  <a:tab pos="5732463" algn="l"/>
                  <a:tab pos="6181725" algn="l"/>
                  <a:tab pos="6630988" algn="l"/>
                  <a:tab pos="7080250" algn="l"/>
                  <a:tab pos="7529513" algn="l"/>
                  <a:tab pos="7978775" algn="l"/>
                  <a:tab pos="8428038" algn="l"/>
                  <a:tab pos="8877300" algn="l"/>
                  <a:tab pos="93265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4pPr>
              <a:lvl5pPr eaLnBrk="0" hangingPunct="0">
                <a:tabLst>
                  <a:tab pos="342900" algn="l"/>
                  <a:tab pos="790575" algn="l"/>
                  <a:tab pos="1239838" algn="l"/>
                  <a:tab pos="1689100" algn="l"/>
                  <a:tab pos="2138363" algn="l"/>
                  <a:tab pos="2587625" algn="l"/>
                  <a:tab pos="3036888" algn="l"/>
                  <a:tab pos="3486150" algn="l"/>
                  <a:tab pos="3935413" algn="l"/>
                  <a:tab pos="4384675" algn="l"/>
                  <a:tab pos="4833938" algn="l"/>
                  <a:tab pos="5283200" algn="l"/>
                  <a:tab pos="5732463" algn="l"/>
                  <a:tab pos="6181725" algn="l"/>
                  <a:tab pos="6630988" algn="l"/>
                  <a:tab pos="7080250" algn="l"/>
                  <a:tab pos="7529513" algn="l"/>
                  <a:tab pos="7978775" algn="l"/>
                  <a:tab pos="8428038" algn="l"/>
                  <a:tab pos="8877300" algn="l"/>
                  <a:tab pos="93265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342900" algn="l"/>
                  <a:tab pos="790575" algn="l"/>
                  <a:tab pos="1239838" algn="l"/>
                  <a:tab pos="1689100" algn="l"/>
                  <a:tab pos="2138363" algn="l"/>
                  <a:tab pos="2587625" algn="l"/>
                  <a:tab pos="3036888" algn="l"/>
                  <a:tab pos="3486150" algn="l"/>
                  <a:tab pos="3935413" algn="l"/>
                  <a:tab pos="4384675" algn="l"/>
                  <a:tab pos="4833938" algn="l"/>
                  <a:tab pos="5283200" algn="l"/>
                  <a:tab pos="5732463" algn="l"/>
                  <a:tab pos="6181725" algn="l"/>
                  <a:tab pos="6630988" algn="l"/>
                  <a:tab pos="7080250" algn="l"/>
                  <a:tab pos="7529513" algn="l"/>
                  <a:tab pos="7978775" algn="l"/>
                  <a:tab pos="8428038" algn="l"/>
                  <a:tab pos="8877300" algn="l"/>
                  <a:tab pos="93265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342900" algn="l"/>
                  <a:tab pos="790575" algn="l"/>
                  <a:tab pos="1239838" algn="l"/>
                  <a:tab pos="1689100" algn="l"/>
                  <a:tab pos="2138363" algn="l"/>
                  <a:tab pos="2587625" algn="l"/>
                  <a:tab pos="3036888" algn="l"/>
                  <a:tab pos="3486150" algn="l"/>
                  <a:tab pos="3935413" algn="l"/>
                  <a:tab pos="4384675" algn="l"/>
                  <a:tab pos="4833938" algn="l"/>
                  <a:tab pos="5283200" algn="l"/>
                  <a:tab pos="5732463" algn="l"/>
                  <a:tab pos="6181725" algn="l"/>
                  <a:tab pos="6630988" algn="l"/>
                  <a:tab pos="7080250" algn="l"/>
                  <a:tab pos="7529513" algn="l"/>
                  <a:tab pos="7978775" algn="l"/>
                  <a:tab pos="8428038" algn="l"/>
                  <a:tab pos="8877300" algn="l"/>
                  <a:tab pos="93265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342900" algn="l"/>
                  <a:tab pos="790575" algn="l"/>
                  <a:tab pos="1239838" algn="l"/>
                  <a:tab pos="1689100" algn="l"/>
                  <a:tab pos="2138363" algn="l"/>
                  <a:tab pos="2587625" algn="l"/>
                  <a:tab pos="3036888" algn="l"/>
                  <a:tab pos="3486150" algn="l"/>
                  <a:tab pos="3935413" algn="l"/>
                  <a:tab pos="4384675" algn="l"/>
                  <a:tab pos="4833938" algn="l"/>
                  <a:tab pos="5283200" algn="l"/>
                  <a:tab pos="5732463" algn="l"/>
                  <a:tab pos="6181725" algn="l"/>
                  <a:tab pos="6630988" algn="l"/>
                  <a:tab pos="7080250" algn="l"/>
                  <a:tab pos="7529513" algn="l"/>
                  <a:tab pos="7978775" algn="l"/>
                  <a:tab pos="8428038" algn="l"/>
                  <a:tab pos="8877300" algn="l"/>
                  <a:tab pos="93265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342900" algn="l"/>
                  <a:tab pos="790575" algn="l"/>
                  <a:tab pos="1239838" algn="l"/>
                  <a:tab pos="1689100" algn="l"/>
                  <a:tab pos="2138363" algn="l"/>
                  <a:tab pos="2587625" algn="l"/>
                  <a:tab pos="3036888" algn="l"/>
                  <a:tab pos="3486150" algn="l"/>
                  <a:tab pos="3935413" algn="l"/>
                  <a:tab pos="4384675" algn="l"/>
                  <a:tab pos="4833938" algn="l"/>
                  <a:tab pos="5283200" algn="l"/>
                  <a:tab pos="5732463" algn="l"/>
                  <a:tab pos="6181725" algn="l"/>
                  <a:tab pos="6630988" algn="l"/>
                  <a:tab pos="7080250" algn="l"/>
                  <a:tab pos="7529513" algn="l"/>
                  <a:tab pos="7978775" algn="l"/>
                  <a:tab pos="8428038" algn="l"/>
                  <a:tab pos="8877300" algn="l"/>
                  <a:tab pos="93265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eaLnBrk="1" hangingPunct="1">
                <a:spcBef>
                  <a:spcPts val="550"/>
                </a:spcBef>
              </a:pPr>
              <a:r>
                <a:rPr lang="en-US" altLang="en-US" sz="2200" b="1" dirty="0">
                  <a:solidFill>
                    <a:srgbClr val="000000"/>
                  </a:solidFill>
                  <a:latin typeface="Comic Sans MS" pitchFamily="64" charset="0"/>
                </a:rPr>
                <a:t>int </a:t>
              </a:r>
              <a:r>
                <a:rPr lang="en-US" altLang="en-US" sz="2200" b="1" dirty="0" err="1">
                  <a:solidFill>
                    <a:srgbClr val="000000"/>
                  </a:solidFill>
                  <a:latin typeface="Comic Sans MS" pitchFamily="64" charset="0"/>
                </a:rPr>
                <a:t>i,j</a:t>
              </a:r>
              <a:r>
                <a:rPr lang="en-US" altLang="en-US" sz="2200" b="1" dirty="0">
                  <a:solidFill>
                    <a:srgbClr val="000000"/>
                  </a:solidFill>
                  <a:latin typeface="Comic Sans MS" pitchFamily="64" charset="0"/>
                </a:rPr>
                <a:t>;</a:t>
              </a:r>
            </a:p>
            <a:p>
              <a:pPr eaLnBrk="1" hangingPunct="1">
                <a:spcBef>
                  <a:spcPts val="550"/>
                </a:spcBef>
              </a:pPr>
              <a:r>
                <a:rPr lang="en-US" altLang="en-US" sz="2200" b="1" dirty="0">
                  <a:solidFill>
                    <a:srgbClr val="000000"/>
                  </a:solidFill>
                  <a:latin typeface="Comic Sans MS" pitchFamily="64" charset="0"/>
                </a:rPr>
                <a:t>   for (</a:t>
              </a:r>
              <a:r>
                <a:rPr lang="en-US" altLang="en-US" sz="2200" b="1" dirty="0" err="1">
                  <a:solidFill>
                    <a:srgbClr val="000000"/>
                  </a:solidFill>
                  <a:latin typeface="Comic Sans MS" pitchFamily="64" charset="0"/>
                </a:rPr>
                <a:t>i</a:t>
              </a:r>
              <a:r>
                <a:rPr lang="en-US" altLang="en-US" sz="2200" b="1" dirty="0">
                  <a:solidFill>
                    <a:srgbClr val="000000"/>
                  </a:solidFill>
                  <a:latin typeface="Comic Sans MS" pitchFamily="64" charset="0"/>
                </a:rPr>
                <a:t>=0; </a:t>
              </a:r>
              <a:r>
                <a:rPr lang="en-US" altLang="en-US" sz="2200" b="1" dirty="0" err="1">
                  <a:solidFill>
                    <a:srgbClr val="000000"/>
                  </a:solidFill>
                  <a:latin typeface="Comic Sans MS" pitchFamily="64" charset="0"/>
                </a:rPr>
                <a:t>i</a:t>
              </a:r>
              <a:r>
                <a:rPr lang="en-US" altLang="en-US" sz="2200" b="1" dirty="0">
                  <a:solidFill>
                    <a:srgbClr val="000000"/>
                  </a:solidFill>
                  <a:latin typeface="Comic Sans MS" pitchFamily="64" charset="0"/>
                </a:rPr>
                <a:t> &lt; 5; </a:t>
              </a:r>
              <a:r>
                <a:rPr lang="en-US" altLang="en-US" sz="2200" b="1" dirty="0" err="1">
                  <a:solidFill>
                    <a:srgbClr val="000000"/>
                  </a:solidFill>
                  <a:latin typeface="Comic Sans MS" pitchFamily="64" charset="0"/>
                </a:rPr>
                <a:t>i</a:t>
              </a:r>
              <a:r>
                <a:rPr lang="en-US" altLang="en-US" sz="2200" b="1" dirty="0">
                  <a:solidFill>
                    <a:srgbClr val="000000"/>
                  </a:solidFill>
                  <a:latin typeface="Comic Sans MS" pitchFamily="64" charset="0"/>
                </a:rPr>
                <a:t>=i+1) {</a:t>
              </a:r>
            </a:p>
            <a:p>
              <a:pPr eaLnBrk="1" hangingPunct="1">
                <a:spcBef>
                  <a:spcPts val="550"/>
                </a:spcBef>
              </a:pPr>
              <a:r>
                <a:rPr lang="en-US" altLang="en-US" sz="2200" b="1" dirty="0">
                  <a:solidFill>
                    <a:srgbClr val="000000"/>
                  </a:solidFill>
                  <a:latin typeface="Comic Sans MS" pitchFamily="64" charset="0"/>
                </a:rPr>
                <a:t>	    for (j=0; j &lt; 6; j = j+1) {</a:t>
              </a:r>
            </a:p>
            <a:p>
              <a:pPr eaLnBrk="1" hangingPunct="1">
                <a:spcBef>
                  <a:spcPts val="550"/>
                </a:spcBef>
              </a:pPr>
              <a:r>
                <a:rPr lang="en-US" altLang="en-US" sz="2200" b="1" dirty="0">
                  <a:solidFill>
                    <a:srgbClr val="000000"/>
                  </a:solidFill>
                  <a:latin typeface="Comic Sans MS" pitchFamily="64" charset="0"/>
                </a:rPr>
                <a:t>		  </a:t>
              </a:r>
              <a:r>
                <a:rPr lang="en-US" altLang="en-US" sz="2600" b="1" dirty="0">
                  <a:solidFill>
                    <a:srgbClr val="9D0000"/>
                  </a:solidFill>
                  <a:latin typeface="Comic Sans MS" pitchFamily="64" charset="0"/>
                </a:rPr>
                <a:t>scanf(“%f ”, &amp;mat[</a:t>
              </a:r>
              <a:r>
                <a:rPr lang="en-US" altLang="en-US" sz="2600" b="1" dirty="0" err="1">
                  <a:solidFill>
                    <a:srgbClr val="9D0000"/>
                  </a:solidFill>
                  <a:latin typeface="Comic Sans MS" pitchFamily="64" charset="0"/>
                </a:rPr>
                <a:t>i</a:t>
              </a:r>
              <a:r>
                <a:rPr lang="en-US" altLang="en-US" sz="2600" b="1" dirty="0">
                  <a:solidFill>
                    <a:srgbClr val="9D0000"/>
                  </a:solidFill>
                  <a:latin typeface="Comic Sans MS" pitchFamily="64" charset="0"/>
                </a:rPr>
                <a:t>][j])</a:t>
              </a:r>
              <a:r>
                <a:rPr lang="en-US" altLang="en-US" sz="2200" b="1" dirty="0">
                  <a:solidFill>
                    <a:srgbClr val="000000"/>
                  </a:solidFill>
                  <a:latin typeface="Comic Sans MS" pitchFamily="64" charset="0"/>
                </a:rPr>
                <a:t>;    </a:t>
              </a:r>
            </a:p>
            <a:p>
              <a:pPr eaLnBrk="1" hangingPunct="1">
                <a:spcBef>
                  <a:spcPts val="550"/>
                </a:spcBef>
              </a:pPr>
              <a:r>
                <a:rPr lang="en-US" altLang="en-US" sz="2200" b="1" dirty="0">
                  <a:solidFill>
                    <a:srgbClr val="000000"/>
                  </a:solidFill>
                  <a:latin typeface="Comic Sans MS" pitchFamily="64" charset="0"/>
                </a:rPr>
                <a:t>       }</a:t>
              </a:r>
            </a:p>
            <a:p>
              <a:pPr eaLnBrk="1" hangingPunct="1">
                <a:spcBef>
                  <a:spcPts val="550"/>
                </a:spcBef>
              </a:pPr>
              <a:r>
                <a:rPr lang="en-US" altLang="en-US" sz="2200" b="1" dirty="0">
                  <a:solidFill>
                    <a:srgbClr val="000000"/>
                  </a:solidFill>
                  <a:latin typeface="Comic Sans MS" pitchFamily="64" charset="0"/>
                </a:rPr>
                <a:t>    }</a:t>
              </a:r>
            </a:p>
          </p:txBody>
        </p:sp>
        <p:sp>
          <p:nvSpPr>
            <p:cNvPr id="11" name="Text Box 4">
              <a:extLst>
                <a:ext uri="{FF2B5EF4-FFF2-40B4-BE49-F238E27FC236}">
                  <a16:creationId xmlns="" xmlns:a16="http://schemas.microsoft.com/office/drawing/2014/main" id="{AB24EB03-BF8D-46AC-9AC6-D7375DE4E0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7027" y="3207673"/>
              <a:ext cx="4674368" cy="433068"/>
            </a:xfrm>
            <a:prstGeom prst="rect">
              <a:avLst/>
            </a:prstGeom>
            <a:solidFill>
              <a:srgbClr val="CCEDB1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eaLnBrk="1" hangingPunct="1"/>
              <a:r>
                <a:rPr lang="en-US" altLang="en-US" sz="2200" b="1" dirty="0">
                  <a:solidFill>
                    <a:srgbClr val="FF0000"/>
                  </a:solidFill>
                  <a:latin typeface="Comic Sans MS" pitchFamily="64" charset="0"/>
                </a:rPr>
                <a:t>/* read the </a:t>
              </a:r>
              <a:r>
                <a:rPr lang="en-US" altLang="en-US" sz="2200" b="1" dirty="0" err="1">
                  <a:solidFill>
                    <a:srgbClr val="FF0000"/>
                  </a:solidFill>
                  <a:latin typeface="Comic Sans MS" pitchFamily="64" charset="0"/>
                </a:rPr>
                <a:t>ith</a:t>
              </a:r>
              <a:r>
                <a:rPr lang="en-US" altLang="en-US" sz="2200" b="1" dirty="0">
                  <a:solidFill>
                    <a:srgbClr val="FF0000"/>
                  </a:solidFill>
                  <a:latin typeface="Comic Sans MS" pitchFamily="64" charset="0"/>
                </a:rPr>
                <a:t> row </a:t>
              </a:r>
              <a:r>
                <a:rPr lang="en-US" altLang="en-US" sz="2200" b="1" dirty="0" err="1">
                  <a:solidFill>
                    <a:srgbClr val="FF0000"/>
                  </a:solidFill>
                  <a:latin typeface="Comic Sans MS" pitchFamily="64" charset="0"/>
                </a:rPr>
                <a:t>i</a:t>
              </a:r>
              <a:r>
                <a:rPr lang="en-US" altLang="en-US" sz="2200" b="1" dirty="0">
                  <a:solidFill>
                    <a:srgbClr val="FF0000"/>
                  </a:solidFill>
                  <a:latin typeface="Comic Sans MS" pitchFamily="64" charset="0"/>
                </a:rPr>
                <a:t> = 0..4. */</a:t>
              </a:r>
            </a:p>
          </p:txBody>
        </p:sp>
        <p:sp>
          <p:nvSpPr>
            <p:cNvPr id="12" name="Text Box 4">
              <a:extLst>
                <a:ext uri="{FF2B5EF4-FFF2-40B4-BE49-F238E27FC236}">
                  <a16:creationId xmlns="" xmlns:a16="http://schemas.microsoft.com/office/drawing/2014/main" id="{B838E512-36FD-4683-9F40-5D53F521B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2568" y="3664248"/>
              <a:ext cx="4067944" cy="771623"/>
            </a:xfrm>
            <a:prstGeom prst="rect">
              <a:avLst/>
            </a:prstGeom>
            <a:solidFill>
              <a:srgbClr val="CCEDB1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eaLnBrk="1" hangingPunct="1"/>
              <a:r>
                <a:rPr lang="en-US" altLang="en-US" sz="2200" b="1" dirty="0">
                  <a:solidFill>
                    <a:srgbClr val="FF0000"/>
                  </a:solidFill>
                  <a:latin typeface="Comic Sans MS" pitchFamily="64" charset="0"/>
                </a:rPr>
                <a:t>/* In each row, read each of the six columns j=0..5 */</a:t>
              </a:r>
            </a:p>
          </p:txBody>
        </p:sp>
      </p:grpSp>
      <p:sp>
        <p:nvSpPr>
          <p:cNvPr id="13" name="Text Box 4">
            <a:extLst>
              <a:ext uri="{FF2B5EF4-FFF2-40B4-BE49-F238E27FC236}">
                <a16:creationId xmlns="" xmlns:a16="http://schemas.microsoft.com/office/drawing/2014/main" id="{C0D056B4-E285-42C7-B3C3-34BFDDD88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0800" y="3719401"/>
            <a:ext cx="5257800" cy="1110177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Could I change declaration to mat[6][5]? Would it mean the same? Or mat[10][3]? </a:t>
            </a:r>
          </a:p>
        </p:txBody>
      </p:sp>
      <p:sp>
        <p:nvSpPr>
          <p:cNvPr id="18" name="Text Box 6">
            <a:extLst>
              <a:ext uri="{FF2B5EF4-FFF2-40B4-BE49-F238E27FC236}">
                <a16:creationId xmlns="" xmlns:a16="http://schemas.microsoft.com/office/drawing/2014/main" id="{86CE8B7E-4072-4088-B289-01CB61586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4172" y="5097631"/>
            <a:ext cx="4572000" cy="1448731"/>
          </a:xfrm>
          <a:prstGeom prst="rect">
            <a:avLst/>
          </a:prstGeom>
          <a:solidFill>
            <a:srgbClr val="CCEDB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That would NOT be correct. It would change the way elements of mat are addressed. We will discuss this in detail later.</a:t>
            </a:r>
          </a:p>
        </p:txBody>
      </p:sp>
      <p:pic>
        <p:nvPicPr>
          <p:cNvPr id="19" name="Picture 2" descr="C:\Users\karkare\AppData\Local\Microsoft\Windows\INetCache\IE\MUXU12JF\MC900434411[1].wmf">
            <a:extLst>
              <a:ext uri="{FF2B5EF4-FFF2-40B4-BE49-F238E27FC236}">
                <a16:creationId xmlns="" xmlns:a16="http://schemas.microsoft.com/office/drawing/2014/main" id="{8F4DDF86-2756-4649-B340-89F09F717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576" y="4726769"/>
            <a:ext cx="1625600" cy="1828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C:\Users\karkare\AppData\Local\Microsoft\Windows\INetCache\IE\2P6S1EL9\MC900300119[1].wmf">
            <a:extLst>
              <a:ext uri="{FF2B5EF4-FFF2-40B4-BE49-F238E27FC236}">
                <a16:creationId xmlns="" xmlns:a16="http://schemas.microsoft.com/office/drawing/2014/main" id="{6D7B51BB-6461-4544-95AC-FE750719B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418" y="4995175"/>
            <a:ext cx="1407262" cy="18205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lide Number Placeholder 5">
            <a:extLst>
              <a:ext uri="{FF2B5EF4-FFF2-40B4-BE49-F238E27FC236}">
                <a16:creationId xmlns="" xmlns:a16="http://schemas.microsoft.com/office/drawing/2014/main" id="{FB6F8F43-9213-4682-AB33-F96EA6A7FDBD}"/>
              </a:ext>
            </a:extLst>
          </p:cNvPr>
          <p:cNvSpPr txBox="1">
            <a:spLocks/>
          </p:cNvSpPr>
          <p:nvPr/>
        </p:nvSpPr>
        <p:spPr>
          <a:xfrm>
            <a:off x="4627376" y="635871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BF2DD-4017-400A-B431-6CDAD3069103}" type="slidenum">
              <a:rPr lang="hi-IN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hi-IN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4F9EB44A-24DA-41BB-84ED-2355AFFA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</p:spPr>
        <p:txBody>
          <a:bodyPr>
            <a:normAutofit/>
          </a:bodyPr>
          <a:lstStyle/>
          <a:p>
            <a:r>
              <a:rPr lang="en-IN" sz="4400" dirty="0"/>
              <a:t>Accessing Element of a 2D Array (Reading)</a:t>
            </a:r>
            <a:endParaRPr lang="en-US" sz="4400" dirty="0"/>
          </a:p>
        </p:txBody>
      </p:sp>
    </p:spTree>
    <p:extLst>
      <p:ext uri="{BB962C8B-B14F-4D97-AF65-F5344CB8AC3E}">
        <p14:creationId xmlns="" xmlns:p14="http://schemas.microsoft.com/office/powerpoint/2010/main" val="93350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Multi-dimensional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A8AAC9A1-AAA1-4625-9FFE-FF01E19F3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Easy to think of it as an </a:t>
            </a:r>
            <a:r>
              <a:rPr lang="en-IN" dirty="0">
                <a:solidFill>
                  <a:srgbClr val="FF0000"/>
                </a:solidFill>
              </a:rPr>
              <a:t>array of </a:t>
            </a:r>
            <a:r>
              <a:rPr lang="en-IN" dirty="0" smtClean="0">
                <a:solidFill>
                  <a:srgbClr val="FF0000"/>
                </a:solidFill>
              </a:rPr>
              <a:t>arrays</a:t>
            </a:r>
            <a:endParaRPr lang="en-IN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ym typeface="Wingdings" panose="05000000000000000000" pitchFamily="2" charset="2"/>
              </a:rPr>
              <a:t> It means: </a:t>
            </a:r>
            <a:r>
              <a:rPr lang="en-IN" dirty="0"/>
              <a:t>An array in which </a:t>
            </a:r>
            <a:r>
              <a:rPr lang="en-IN" dirty="0">
                <a:solidFill>
                  <a:srgbClr val="FF0000"/>
                </a:solidFill>
              </a:rPr>
              <a:t>each element is another array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Can think of the 2D array below as containing 5 1D arrays </a:t>
            </a:r>
          </a:p>
        </p:txBody>
      </p:sp>
      <p:graphicFrame>
        <p:nvGraphicFramePr>
          <p:cNvPr id="10" name="Group 5">
            <a:extLst>
              <a:ext uri="{FF2B5EF4-FFF2-40B4-BE49-F238E27FC236}">
                <a16:creationId xmlns="" xmlns:a16="http://schemas.microsoft.com/office/drawing/2014/main" id="{F8A409E4-3735-4D2D-B03F-D4EDE9760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47035264"/>
              </p:ext>
            </p:extLst>
          </p:nvPr>
        </p:nvGraphicFramePr>
        <p:xfrm>
          <a:off x="3437651" y="3062751"/>
          <a:ext cx="7697788" cy="2762250"/>
        </p:xfrm>
        <a:graphic>
          <a:graphicData uri="http://schemas.openxmlformats.org/drawingml/2006/table">
            <a:tbl>
              <a:tblPr/>
              <a:tblGrid>
                <a:gridCol w="1282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827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842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430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3826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552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  2.1 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 1.0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-0.11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-0.87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31.5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11.4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 -3.2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 -2.5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1.678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 4.5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0.001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1.89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7.889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3.333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0.667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 1.1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1.0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-1.0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-4.56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-21.5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1.0e7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-1.0e-9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1.0e-15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-5.78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2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45.7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26.9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-0.001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1000.09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1.0e15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1.0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6909F23-EE54-41F2-A6B8-C8F965ED643F}"/>
              </a:ext>
            </a:extLst>
          </p:cNvPr>
          <p:cNvSpPr txBox="1"/>
          <p:nvPr/>
        </p:nvSpPr>
        <p:spPr>
          <a:xfrm>
            <a:off x="257261" y="3086191"/>
            <a:ext cx="135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Array 1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="" xmlns:a16="http://schemas.microsoft.com/office/drawing/2014/main" id="{00DE46C7-081C-437F-8A30-49163E97977D}"/>
              </a:ext>
            </a:extLst>
          </p:cNvPr>
          <p:cNvSpPr/>
          <p:nvPr/>
        </p:nvSpPr>
        <p:spPr>
          <a:xfrm>
            <a:off x="1746709" y="3190894"/>
            <a:ext cx="1352625" cy="375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4B66881-242C-4A99-B5D5-F69867C44E77}"/>
              </a:ext>
            </a:extLst>
          </p:cNvPr>
          <p:cNvSpPr txBox="1"/>
          <p:nvPr/>
        </p:nvSpPr>
        <p:spPr>
          <a:xfrm>
            <a:off x="257261" y="3663555"/>
            <a:ext cx="135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Array 2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="" xmlns:a16="http://schemas.microsoft.com/office/drawing/2014/main" id="{90025EC5-7D75-4C1D-B1FD-245929239731}"/>
              </a:ext>
            </a:extLst>
          </p:cNvPr>
          <p:cNvSpPr/>
          <p:nvPr/>
        </p:nvSpPr>
        <p:spPr>
          <a:xfrm>
            <a:off x="1768684" y="3777739"/>
            <a:ext cx="1352625" cy="375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D0CAE95-A2F2-4868-AFA1-E20409A42692}"/>
              </a:ext>
            </a:extLst>
          </p:cNvPr>
          <p:cNvSpPr txBox="1"/>
          <p:nvPr/>
        </p:nvSpPr>
        <p:spPr>
          <a:xfrm>
            <a:off x="227447" y="4267853"/>
            <a:ext cx="135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Array 3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="" xmlns:a16="http://schemas.microsoft.com/office/drawing/2014/main" id="{7E8C64A9-F7ED-48F2-AF4F-240DCB78754B}"/>
              </a:ext>
            </a:extLst>
          </p:cNvPr>
          <p:cNvSpPr/>
          <p:nvPr/>
        </p:nvSpPr>
        <p:spPr>
          <a:xfrm>
            <a:off x="1746708" y="4379731"/>
            <a:ext cx="1352625" cy="375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01FA052-DC34-41F7-B297-43DD89F0A8B6}"/>
              </a:ext>
            </a:extLst>
          </p:cNvPr>
          <p:cNvSpPr txBox="1"/>
          <p:nvPr/>
        </p:nvSpPr>
        <p:spPr>
          <a:xfrm>
            <a:off x="208499" y="4841458"/>
            <a:ext cx="135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Array 4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="" xmlns:a16="http://schemas.microsoft.com/office/drawing/2014/main" id="{5E591433-56DB-42E2-A563-3198B5BA8E88}"/>
              </a:ext>
            </a:extLst>
          </p:cNvPr>
          <p:cNvSpPr/>
          <p:nvPr/>
        </p:nvSpPr>
        <p:spPr>
          <a:xfrm>
            <a:off x="1746709" y="4966576"/>
            <a:ext cx="1352625" cy="375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7A3A781-BAC7-4AB0-969A-8007E7DB5DA6}"/>
              </a:ext>
            </a:extLst>
          </p:cNvPr>
          <p:cNvSpPr txBox="1"/>
          <p:nvPr/>
        </p:nvSpPr>
        <p:spPr>
          <a:xfrm>
            <a:off x="197512" y="5357046"/>
            <a:ext cx="135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Array 5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="" xmlns:a16="http://schemas.microsoft.com/office/drawing/2014/main" id="{0867E9AD-598B-4C60-B891-4153F10BB510}"/>
              </a:ext>
            </a:extLst>
          </p:cNvPr>
          <p:cNvSpPr/>
          <p:nvPr/>
        </p:nvSpPr>
        <p:spPr>
          <a:xfrm>
            <a:off x="1724734" y="5507189"/>
            <a:ext cx="1352625" cy="375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5491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" grpId="0"/>
      <p:bldP spid="5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BBDE16F-B1E3-442D-A8B1-127B277A1DE4}"/>
              </a:ext>
            </a:extLst>
          </p:cNvPr>
          <p:cNvSpPr/>
          <p:nvPr/>
        </p:nvSpPr>
        <p:spPr>
          <a:xfrm>
            <a:off x="5098836" y="5107074"/>
            <a:ext cx="571597" cy="10473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40833E0-4B09-471E-A238-CA84454ACD38}"/>
              </a:ext>
            </a:extLst>
          </p:cNvPr>
          <p:cNvSpPr/>
          <p:nvPr/>
        </p:nvSpPr>
        <p:spPr>
          <a:xfrm>
            <a:off x="4612549" y="5305953"/>
            <a:ext cx="645409" cy="9968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Multi-dimensional Array: Declaration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A8AAC9A1-AAA1-4625-9FFE-FF01E19F3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19" y="1111624"/>
            <a:ext cx="11600328" cy="53008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We declare any multi-dimensional array as follows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Some examples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E3BC0D2-C01E-488F-BA43-3F4D41990A57}"/>
              </a:ext>
            </a:extLst>
          </p:cNvPr>
          <p:cNvSpPr txBox="1"/>
          <p:nvPr/>
        </p:nvSpPr>
        <p:spPr>
          <a:xfrm>
            <a:off x="2850335" y="1602282"/>
            <a:ext cx="6598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type</a:t>
            </a:r>
            <a:r>
              <a:rPr lang="en-IN" sz="3200" dirty="0"/>
              <a:t> </a:t>
            </a:r>
            <a:r>
              <a:rPr lang="en-IN" sz="3200" dirty="0" err="1">
                <a:solidFill>
                  <a:srgbClr val="0000FF"/>
                </a:solidFill>
              </a:rPr>
              <a:t>array_name</a:t>
            </a:r>
            <a:r>
              <a:rPr lang="en-IN" sz="3200" dirty="0"/>
              <a:t>[size1][size2]…[</a:t>
            </a:r>
            <a:r>
              <a:rPr lang="en-IN" sz="3200" dirty="0" err="1"/>
              <a:t>sizeK</a:t>
            </a:r>
            <a:r>
              <a:rPr lang="en-IN" sz="3200" dirty="0"/>
              <a:t>];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1176224-FA58-470C-9ED1-586099488273}"/>
              </a:ext>
            </a:extLst>
          </p:cNvPr>
          <p:cNvSpPr txBox="1"/>
          <p:nvPr/>
        </p:nvSpPr>
        <p:spPr>
          <a:xfrm>
            <a:off x="536325" y="2875001"/>
            <a:ext cx="2825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int </a:t>
            </a:r>
            <a:r>
              <a:rPr lang="en-IN" sz="3200" dirty="0" err="1"/>
              <a:t>arr</a:t>
            </a:r>
            <a:r>
              <a:rPr lang="en-IN" sz="3200" dirty="0"/>
              <a:t>[500][24];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F63D796-E244-4E9C-ACE6-B2CB8BC116D2}"/>
              </a:ext>
            </a:extLst>
          </p:cNvPr>
          <p:cNvSpPr txBox="1"/>
          <p:nvPr/>
        </p:nvSpPr>
        <p:spPr>
          <a:xfrm>
            <a:off x="3559913" y="2888957"/>
            <a:ext cx="3578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int </a:t>
            </a:r>
            <a:r>
              <a:rPr lang="en-IN" sz="3200" dirty="0" err="1"/>
              <a:t>arr</a:t>
            </a:r>
            <a:r>
              <a:rPr lang="en-IN" sz="3200" dirty="0"/>
              <a:t>[500][24][10]; 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="" xmlns:a16="http://schemas.microsoft.com/office/drawing/2014/main" id="{F237A27A-FE21-4210-8139-A50EF44EBA6D}"/>
              </a:ext>
            </a:extLst>
          </p:cNvPr>
          <p:cNvSpPr/>
          <p:nvPr/>
        </p:nvSpPr>
        <p:spPr>
          <a:xfrm>
            <a:off x="253353" y="3868426"/>
            <a:ext cx="2747820" cy="1096841"/>
          </a:xfrm>
          <a:prstGeom prst="wedgeRectCallout">
            <a:avLst>
              <a:gd name="adj1" fmla="val 4263"/>
              <a:gd name="adj2" fmla="val -864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Two-dim array </a:t>
            </a:r>
          </a:p>
          <a:p>
            <a:pPr algn="ctr"/>
            <a:r>
              <a:rPr lang="en-IN" dirty="0"/>
              <a:t>(dim1 = 500, dim2 = 24)</a:t>
            </a:r>
          </a:p>
          <a:p>
            <a:pPr algn="ctr"/>
            <a:r>
              <a:rPr lang="en-IN" dirty="0"/>
              <a:t>Can think of it as 500 one-dim arrays of size 24 each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="" xmlns:a16="http://schemas.microsoft.com/office/drawing/2014/main" id="{592BF4AA-CAD0-4F9A-B3C9-BE96395B6237}"/>
              </a:ext>
            </a:extLst>
          </p:cNvPr>
          <p:cNvSpPr/>
          <p:nvPr/>
        </p:nvSpPr>
        <p:spPr>
          <a:xfrm>
            <a:off x="3462066" y="3836309"/>
            <a:ext cx="3468262" cy="1096841"/>
          </a:xfrm>
          <a:prstGeom prst="wedgeRectCallout">
            <a:avLst>
              <a:gd name="adj1" fmla="val -4468"/>
              <a:gd name="adj2" fmla="val -90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Three-dim array </a:t>
            </a:r>
          </a:p>
          <a:p>
            <a:r>
              <a:rPr lang="en-IN" dirty="0"/>
              <a:t>(dim1 = 500, dim2 = 24, dim3 = 10)</a:t>
            </a:r>
          </a:p>
          <a:p>
            <a:r>
              <a:rPr lang="en-IN" dirty="0"/>
              <a:t>Can think of it as 500 two-dim arrays of size 24x10 each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CB3895C2-3A42-49E1-A52C-302935069CF6}"/>
              </a:ext>
            </a:extLst>
          </p:cNvPr>
          <p:cNvSpPr/>
          <p:nvPr/>
        </p:nvSpPr>
        <p:spPr>
          <a:xfrm>
            <a:off x="4471652" y="5464591"/>
            <a:ext cx="631736" cy="9442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67931FD-4BD2-474A-AAA3-356A9D494A5A}"/>
              </a:ext>
            </a:extLst>
          </p:cNvPr>
          <p:cNvSpPr/>
          <p:nvPr/>
        </p:nvSpPr>
        <p:spPr>
          <a:xfrm>
            <a:off x="4330756" y="5644207"/>
            <a:ext cx="650694" cy="9139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04270E52-1FC3-443F-86A1-42D0380362A1}"/>
              </a:ext>
            </a:extLst>
          </p:cNvPr>
          <p:cNvSpPr/>
          <p:nvPr/>
        </p:nvSpPr>
        <p:spPr>
          <a:xfrm>
            <a:off x="1605436" y="5272252"/>
            <a:ext cx="393881" cy="10642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679BE9E9-4140-42F8-99DA-C1FBD319F37E}"/>
              </a:ext>
            </a:extLst>
          </p:cNvPr>
          <p:cNvCxnSpPr>
            <a:cxnSpLocks/>
          </p:cNvCxnSpPr>
          <p:nvPr/>
        </p:nvCxnSpPr>
        <p:spPr>
          <a:xfrm>
            <a:off x="1448009" y="5310184"/>
            <a:ext cx="0" cy="101804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A6D2B919-C12B-403D-A399-4B363FDDCAB0}"/>
              </a:ext>
            </a:extLst>
          </p:cNvPr>
          <p:cNvSpPr txBox="1"/>
          <p:nvPr/>
        </p:nvSpPr>
        <p:spPr>
          <a:xfrm>
            <a:off x="961056" y="563198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500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8257A4AD-D95D-4E98-9136-0BBCA4D9130D}"/>
              </a:ext>
            </a:extLst>
          </p:cNvPr>
          <p:cNvCxnSpPr>
            <a:cxnSpLocks/>
          </p:cNvCxnSpPr>
          <p:nvPr/>
        </p:nvCxnSpPr>
        <p:spPr>
          <a:xfrm>
            <a:off x="4231905" y="5631989"/>
            <a:ext cx="0" cy="102315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C251E715-1C32-44C4-BD78-B9F35DB22772}"/>
              </a:ext>
            </a:extLst>
          </p:cNvPr>
          <p:cNvSpPr txBox="1"/>
          <p:nvPr/>
        </p:nvSpPr>
        <p:spPr>
          <a:xfrm>
            <a:off x="3727344" y="58383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24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6349E34A-D5CB-479B-9BCB-8232BDF7EF0C}"/>
              </a:ext>
            </a:extLst>
          </p:cNvPr>
          <p:cNvCxnSpPr>
            <a:cxnSpLocks/>
          </p:cNvCxnSpPr>
          <p:nvPr/>
        </p:nvCxnSpPr>
        <p:spPr>
          <a:xfrm flipH="1">
            <a:off x="1510403" y="6508206"/>
            <a:ext cx="583945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03FF7936-1624-4703-B203-409966438032}"/>
              </a:ext>
            </a:extLst>
          </p:cNvPr>
          <p:cNvSpPr txBox="1"/>
          <p:nvPr/>
        </p:nvSpPr>
        <p:spPr>
          <a:xfrm>
            <a:off x="1523587" y="65082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24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0355BFE5-243F-411F-B466-A6825D685419}"/>
              </a:ext>
            </a:extLst>
          </p:cNvPr>
          <p:cNvCxnSpPr>
            <a:cxnSpLocks/>
          </p:cNvCxnSpPr>
          <p:nvPr/>
        </p:nvCxnSpPr>
        <p:spPr>
          <a:xfrm flipH="1">
            <a:off x="4269099" y="6655140"/>
            <a:ext cx="774008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0667CA8E-B22F-462C-A7EC-B380484BAC16}"/>
              </a:ext>
            </a:extLst>
          </p:cNvPr>
          <p:cNvSpPr txBox="1"/>
          <p:nvPr/>
        </p:nvSpPr>
        <p:spPr>
          <a:xfrm>
            <a:off x="4403320" y="65676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F1DD0E45-6142-4DF8-9323-7BFE4641572B}"/>
              </a:ext>
            </a:extLst>
          </p:cNvPr>
          <p:cNvCxnSpPr>
            <a:cxnSpLocks/>
          </p:cNvCxnSpPr>
          <p:nvPr/>
        </p:nvCxnSpPr>
        <p:spPr>
          <a:xfrm flipH="1">
            <a:off x="4963938" y="5387360"/>
            <a:ext cx="685388" cy="49913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CCF8C447-66F2-42FF-9247-55B1640A7E48}"/>
              </a:ext>
            </a:extLst>
          </p:cNvPr>
          <p:cNvSpPr txBox="1"/>
          <p:nvPr/>
        </p:nvSpPr>
        <p:spPr>
          <a:xfrm>
            <a:off x="5034932" y="527487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500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451EDB54-106D-4B14-9F48-777395BDCC69}"/>
              </a:ext>
            </a:extLst>
          </p:cNvPr>
          <p:cNvCxnSpPr>
            <a:cxnSpLocks/>
          </p:cNvCxnSpPr>
          <p:nvPr/>
        </p:nvCxnSpPr>
        <p:spPr>
          <a:xfrm flipV="1">
            <a:off x="5309228" y="5725614"/>
            <a:ext cx="216543" cy="15502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85C56801-7E1F-462C-AFE4-C85275F5053D}"/>
              </a:ext>
            </a:extLst>
          </p:cNvPr>
          <p:cNvSpPr txBox="1"/>
          <p:nvPr/>
        </p:nvSpPr>
        <p:spPr>
          <a:xfrm>
            <a:off x="8029441" y="2844225"/>
            <a:ext cx="220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int </a:t>
            </a:r>
            <a:r>
              <a:rPr lang="en-IN" sz="3200" dirty="0" err="1"/>
              <a:t>arr</a:t>
            </a:r>
            <a:r>
              <a:rPr lang="en-IN" sz="3200" dirty="0"/>
              <a:t>[][24];</a:t>
            </a:r>
          </a:p>
        </p:txBody>
      </p:sp>
      <p:sp>
        <p:nvSpPr>
          <p:cNvPr id="42" name="Speech Bubble: Rectangle 41">
            <a:extLst>
              <a:ext uri="{FF2B5EF4-FFF2-40B4-BE49-F238E27FC236}">
                <a16:creationId xmlns="" xmlns:a16="http://schemas.microsoft.com/office/drawing/2014/main" id="{181B2AED-6E2D-49C9-B038-542BCF82E13A}"/>
              </a:ext>
            </a:extLst>
          </p:cNvPr>
          <p:cNvSpPr/>
          <p:nvPr/>
        </p:nvSpPr>
        <p:spPr>
          <a:xfrm>
            <a:off x="7801220" y="3880666"/>
            <a:ext cx="3266534" cy="1865710"/>
          </a:xfrm>
          <a:prstGeom prst="wedgeRectCallout">
            <a:avLst>
              <a:gd name="adj1" fmla="val -2841"/>
              <a:gd name="adj2" fmla="val -740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IMPORTANT: No need to specify the size of the first dimension (number of rows in 2D arrays). Must specify the sizes of the remaining dimensions (columns in case of the 2D array)</a:t>
            </a:r>
          </a:p>
        </p:txBody>
      </p:sp>
    </p:spTree>
    <p:extLst>
      <p:ext uri="{BB962C8B-B14F-4D97-AF65-F5344CB8AC3E}">
        <p14:creationId xmlns="" xmlns:p14="http://schemas.microsoft.com/office/powerpoint/2010/main" val="8938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7" grpId="0" build="p"/>
      <p:bldP spid="6" grpId="0"/>
      <p:bldP spid="8" grpId="0"/>
      <p:bldP spid="9" grpId="0"/>
      <p:bldP spid="10" grpId="0" animBg="1"/>
      <p:bldP spid="11" grpId="0" animBg="1"/>
      <p:bldP spid="13" grpId="0" animBg="1"/>
      <p:bldP spid="12" grpId="0" animBg="1"/>
      <p:bldP spid="20" grpId="0" animBg="1"/>
      <p:bldP spid="23" grpId="0"/>
      <p:bldP spid="25" grpId="0"/>
      <p:bldP spid="31" grpId="0"/>
      <p:bldP spid="33" grpId="0"/>
      <p:bldP spid="37" grpId="0"/>
      <p:bldP spid="41" grpId="0"/>
      <p:bldP spid="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11462</TotalTime>
  <Words>2457</Words>
  <Application>Microsoft Office PowerPoint</Application>
  <PresentationFormat>Custom</PresentationFormat>
  <Paragraphs>526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ESC101: Fundamentals of Computing</vt:lpstr>
      <vt:lpstr>Multi-dimensional Array: Example</vt:lpstr>
      <vt:lpstr>Multi-dimensional Array in C</vt:lpstr>
      <vt:lpstr>Declaration of Multi-dimensional Array</vt:lpstr>
      <vt:lpstr>Accessing Elements of a 2D Array (Printing)</vt:lpstr>
      <vt:lpstr>Accessing Element of a 2D Array (Reading)</vt:lpstr>
      <vt:lpstr>Accessing Element of a 2D Array (Reading)</vt:lpstr>
      <vt:lpstr>Multi-dimensional Array</vt:lpstr>
      <vt:lpstr>Multi-dimensional Array: Declaration</vt:lpstr>
      <vt:lpstr>Accessing Elements of a Multi-dim Array</vt:lpstr>
      <vt:lpstr>Multi-dimensional Array: Initialization</vt:lpstr>
      <vt:lpstr>Multi-dim. Array: Storage in Memory</vt:lpstr>
      <vt:lpstr>Why Is Number of Columns Required?</vt:lpstr>
      <vt:lpstr>A look at 3D arrays.. </vt:lpstr>
      <vt:lpstr>Multi-dim. Array: Incomplete Initialization</vt:lpstr>
      <vt:lpstr>Array of Strings (= 2D Array of Char)</vt:lpstr>
      <vt:lpstr>Array of Strings: Another Way</vt:lpstr>
      <vt:lpstr>Reading and Printing Array of Strings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Nisheeth Srivastava</dc:creator>
  <cp:lastModifiedBy>cse</cp:lastModifiedBy>
  <cp:revision>764</cp:revision>
  <dcterms:created xsi:type="dcterms:W3CDTF">2018-07-30T05:08:11Z</dcterms:created>
  <dcterms:modified xsi:type="dcterms:W3CDTF">2020-05-10T02:57:37Z</dcterms:modified>
</cp:coreProperties>
</file>