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13"/>
  </p:notesMasterIdLst>
  <p:sldIdLst>
    <p:sldId id="268" r:id="rId3"/>
    <p:sldId id="259" r:id="rId4"/>
    <p:sldId id="260" r:id="rId5"/>
    <p:sldId id="261" r:id="rId6"/>
    <p:sldId id="270" r:id="rId7"/>
    <p:sldId id="265" r:id="rId8"/>
    <p:sldId id="266" r:id="rId9"/>
    <p:sldId id="263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108" d="100"/>
          <a:sy n="108" d="100"/>
        </p:scale>
        <p:origin x="-4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59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45257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Introduction to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Pointers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940048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/>
              <a:t>If we declare an array, a sequence of</a:t>
            </a:r>
            <a:br>
              <a:rPr lang="en-IN" dirty="0"/>
            </a:br>
            <a:r>
              <a:rPr lang="en-IN" dirty="0"/>
              <a:t>addresses get allocated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Names c and a are actually pointers, c stores the address of c[0], a stores address of a[0]</a:t>
            </a:r>
          </a:p>
          <a:p>
            <a:r>
              <a:rPr lang="en-IN" dirty="0"/>
              <a:t>c[0] is stored at address 000005, c[1] at</a:t>
            </a:r>
            <a:br>
              <a:rPr lang="en-IN" dirty="0"/>
            </a:br>
            <a:r>
              <a:rPr lang="en-IN" dirty="0"/>
              <a:t>address 000006, c[2] at 000007 and so on</a:t>
            </a:r>
          </a:p>
          <a:p>
            <a:r>
              <a:rPr lang="en-IN" dirty="0"/>
              <a:t>a[0] is stored at address 000011, a[1] at</a:t>
            </a:r>
            <a:br>
              <a:rPr lang="en-IN" dirty="0"/>
            </a:br>
            <a:r>
              <a:rPr lang="en-IN" dirty="0"/>
              <a:t>address 000015 (</a:t>
            </a:r>
            <a:r>
              <a:rPr lang="en-IN" dirty="0" err="1"/>
              <a:t>int</a:t>
            </a:r>
            <a:r>
              <a:rPr lang="en-IN" dirty="0"/>
              <a:t> takes 4 bytes), a[2] at</a:t>
            </a:r>
            <a:br>
              <a:rPr lang="en-IN" dirty="0"/>
            </a:br>
            <a:r>
              <a:rPr lang="en-IN" dirty="0"/>
              <a:t>address 000019, and so 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a[3];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0   0    0   0    1    0   1    1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6272569" cy="888635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Though figure shows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them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taking one byte, actually, being pointers (addresses), c and a each would take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bytes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store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D90369CF-C810-4503-821D-7D4A6FC07967}"/>
              </a:ext>
            </a:extLst>
          </p:cNvPr>
          <p:cNvSpPr/>
          <p:nvPr/>
        </p:nvSpPr>
        <p:spPr>
          <a:xfrm>
            <a:off x="4087907" y="2111494"/>
            <a:ext cx="4760172" cy="769441"/>
          </a:xfrm>
          <a:prstGeom prst="wedgeRectCallout">
            <a:avLst>
              <a:gd name="adj1" fmla="val -22573"/>
              <a:gd name="adj2" fmla="val 103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 is pointer, the whole c[5] denotes the array</a:t>
            </a:r>
          </a:p>
          <a:p>
            <a:r>
              <a:rPr lang="en-IN" dirty="0"/>
              <a:t>    a is pointer, the whole a[3] denotes the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2600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3" grpId="0" uiExpand="1"/>
      <p:bldP spid="254" grpId="0" uiExpand="1"/>
      <p:bldP spid="256" grpId="0" uiExpand="1" animBg="1"/>
      <p:bldP spid="257" grpId="0" uiExpand="1" animBg="1"/>
      <p:bldP spid="5" grpId="0" uiExpand="1"/>
      <p:bldP spid="6" grpId="0" uiExpand="1"/>
      <p:bldP spid="470" grpId="0" uiExpand="1"/>
      <p:bldP spid="477" grpId="0" animBg="1"/>
      <p:bldP spid="478" grpId="0" uiExpand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sizeof</a:t>
            </a:r>
            <a:r>
              <a:rPr lang="en-IN" dirty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8 bits     make a byte</a:t>
            </a:r>
          </a:p>
          <a:p>
            <a:r>
              <a:rPr lang="en-IN" dirty="0"/>
              <a:t>char takes 1 byte = 8 bits</a:t>
            </a:r>
          </a:p>
          <a:p>
            <a:pPr lvl="1"/>
            <a:r>
              <a:rPr lang="en-IN" dirty="0"/>
              <a:t>Max value in a char is 127 = 2</a:t>
            </a:r>
            <a:r>
              <a:rPr lang="en-IN" baseline="30000" dirty="0"/>
              <a:t>(8 – 1)</a:t>
            </a:r>
            <a:r>
              <a:rPr lang="en-IN" dirty="0"/>
              <a:t>-1</a:t>
            </a:r>
          </a:p>
          <a:p>
            <a:pPr lvl="1"/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/float takes 4 bytes = 32 bits</a:t>
            </a:r>
          </a:p>
          <a:p>
            <a:pPr lvl="1"/>
            <a:r>
              <a:rPr lang="en-IN" dirty="0"/>
              <a:t>Max value in </a:t>
            </a:r>
            <a:r>
              <a:rPr lang="en-IN" dirty="0" err="1"/>
              <a:t>int</a:t>
            </a:r>
            <a:r>
              <a:rPr lang="en-IN" dirty="0"/>
              <a:t> is 2,147,483,647</a:t>
            </a:r>
            <a:br>
              <a:rPr lang="en-IN" dirty="0"/>
            </a:br>
            <a:r>
              <a:rPr lang="en-IN" dirty="0"/>
              <a:t>equal to 2</a:t>
            </a:r>
            <a:r>
              <a:rPr lang="en-IN" baseline="30000" dirty="0"/>
              <a:t>(32 – 1)</a:t>
            </a:r>
            <a:r>
              <a:rPr lang="en-IN" dirty="0"/>
              <a:t>-1 – verify </a:t>
            </a:r>
          </a:p>
          <a:p>
            <a:pPr lvl="1"/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>long/double takes 8 bytes = 64 bits</a:t>
            </a:r>
          </a:p>
          <a:p>
            <a:pPr lvl="1"/>
            <a:r>
              <a:rPr lang="en-IN" dirty="0"/>
              <a:t>Max value in long is </a:t>
            </a:r>
            <a:r>
              <a:rPr lang="en-US" dirty="0"/>
              <a:t>9,223,372,036,854,775,807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equal to 2</a:t>
            </a:r>
            <a:r>
              <a:rPr lang="en-IN" baseline="30000" dirty="0"/>
              <a:t>(64 – 1)</a:t>
            </a:r>
            <a:r>
              <a:rPr lang="en-IN" dirty="0"/>
              <a:t>-1 – verify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 is max value for all these variables always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 – 1)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and not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when there are k bits getting used?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443466" y="2319269"/>
            <a:ext cx="4060758" cy="1083253"/>
          </a:xfrm>
          <a:prstGeom prst="wedgeRectCallout">
            <a:avLst>
              <a:gd name="adj1" fmla="val 83012"/>
              <a:gd name="adj2" fmla="val 673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Because, for signed variables, one bit is reserved for storing the 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9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/>
      <p:bldP spid="22" grpId="0" animBg="1"/>
      <p:bldP spid="23" grpId="0"/>
      <p:bldP spid="60" grpId="0" animBg="1"/>
      <p:bldP spid="61" grpId="0"/>
      <p:bldP spid="196" grpId="0" animBg="1"/>
      <p:bldP spid="1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sz="2800" dirty="0"/>
              <a:t>He has a very long chain of bytes</a:t>
            </a:r>
          </a:p>
          <a:p>
            <a:r>
              <a:rPr lang="en-IN" sz="2800" dirty="0"/>
              <a:t>Each byte has a non-negative </a:t>
            </a:r>
            <a:r>
              <a:rPr lang="en-IN" sz="2800" dirty="0">
                <a:solidFill>
                  <a:srgbClr val="0000FF"/>
                </a:solidFill>
              </a:rPr>
              <a:t>"address”</a:t>
            </a:r>
          </a:p>
          <a:p>
            <a:r>
              <a:rPr lang="en-IN" sz="2800" dirty="0"/>
              <a:t>Each address (which is also a number) is stored </a:t>
            </a:r>
          </a:p>
          <a:p>
            <a:r>
              <a:rPr lang="en-IN" sz="2800" dirty="0"/>
              <a:t>using 8 bytes (=64 bits)</a:t>
            </a:r>
          </a:p>
          <a:p>
            <a:r>
              <a:rPr lang="en-IN" sz="2800" dirty="0"/>
              <a:t>Some addresses are reserved for Mr. C </a:t>
            </a:r>
          </a:p>
          <a:p>
            <a:r>
              <a:rPr lang="en-IN" sz="2800" dirty="0"/>
              <a:t>Others can be used by us for variables, e.g.,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79527" y="4340629"/>
            <a:ext cx="633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c;      // stored at 000004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79527" y="5008063"/>
            <a:ext cx="6549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</a:t>
            </a:r>
            <a:r>
              <a:rPr lang="en-IN" sz="4400" dirty="0">
                <a:solidFill>
                  <a:prstClr val="black"/>
                </a:solidFill>
                <a:latin typeface="Arial Narrow" panose="020B0606020202030204" pitchFamily="34" charset="0"/>
              </a:rPr>
              <a:t>;         // stored at 000005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33286" y="5632322"/>
            <a:ext cx="65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double d</a:t>
            </a:r>
            <a:r>
              <a:rPr lang="en-IN" sz="4400" dirty="0">
                <a:solidFill>
                  <a:prstClr val="black"/>
                </a:solidFill>
                <a:latin typeface="Arial Narrow" panose="020B0606020202030204" pitchFamily="34" charset="0"/>
              </a:rPr>
              <a:t>;  // stored at 000009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4A9DD175-7CD3-4D06-929A-C83906D30DEC}"/>
              </a:ext>
            </a:extLst>
          </p:cNvPr>
          <p:cNvSpPr/>
          <p:nvPr/>
        </p:nvSpPr>
        <p:spPr>
          <a:xfrm>
            <a:off x="4957398" y="2639518"/>
            <a:ext cx="3014527" cy="537630"/>
          </a:xfrm>
          <a:prstGeom prst="wedgeRectCallout">
            <a:avLst>
              <a:gd name="adj1" fmla="val -71328"/>
              <a:gd name="adj2" fmla="val 9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 there can be a total 2</a:t>
            </a:r>
            <a:r>
              <a:rPr lang="en-IN" baseline="30000" dirty="0"/>
              <a:t>64</a:t>
            </a:r>
            <a:r>
              <a:rPr lang="en-IN" dirty="0"/>
              <a:t>-1 possible addresses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3117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1" grpId="0" uiExpand="1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Controlling/managing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018EDF-6320-46CD-960D-35A2BE49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4104" y="2755614"/>
            <a:ext cx="3238576" cy="2459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216905-8FD3-499A-A2D4-2399DCAA3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6534" y="2323566"/>
            <a:ext cx="4382538" cy="3971440"/>
          </a:xfrm>
          <a:prstGeom prst="rect">
            <a:avLst/>
          </a:prstGeom>
        </p:spPr>
      </p:pic>
      <p:pic>
        <p:nvPicPr>
          <p:cNvPr id="9" name="Picture 4" descr="C:\Users\karkare\AppData\Local\Microsoft\Windows\INetCache\IE\V9IY8K29\MC900053613[1].wmf">
            <a:extLst>
              <a:ext uri="{FF2B5EF4-FFF2-40B4-BE49-F238E27FC236}">
                <a16:creationId xmlns:a16="http://schemas.microsoft.com/office/drawing/2014/main" xmlns="" id="{FAE6484B-EEF3-44AF-BFB1-15AA8E5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0188" y="1169118"/>
            <a:ext cx="1018350" cy="13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pointer is just an address and needs 8 bytes to store</a:t>
            </a:r>
          </a:p>
          <a:p>
            <a:endParaRPr lang="en-IN" dirty="0"/>
          </a:p>
          <a:p>
            <a:r>
              <a:rPr lang="en-IN" dirty="0"/>
              <a:t>Pointers enable us to store/manage memory addresses</a:t>
            </a:r>
          </a:p>
          <a:p>
            <a:endParaRPr lang="en-IN" dirty="0"/>
          </a:p>
          <a:p>
            <a:r>
              <a:rPr lang="en-IN" dirty="0"/>
              <a:t>In some sense Mr C manages a ridiculously huge array!</a:t>
            </a:r>
          </a:p>
          <a:p>
            <a:endParaRPr lang="en-IN" dirty="0"/>
          </a:p>
          <a:p>
            <a:r>
              <a:rPr lang="en-IN" dirty="0"/>
              <a:t>Pointers can allow us to write very beautiful code but it is a very powerful tool – misuse it and you may suffer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4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first pointer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speak to </a:t>
            </a:r>
            <a:r>
              <a:rPr lang="en-IN" b="1" dirty="0" err="1"/>
              <a:t>mr</a:t>
            </a:r>
            <a:r>
              <a:rPr lang="en-IN" b="1" dirty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a = 42;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solidFill>
                  <a:srgbClr val="0000FF"/>
                </a:solidFill>
                <a:latin typeface="Arial Narrow" panose="020B0606020202030204" pitchFamily="34" charset="0"/>
              </a:rPr>
              <a:t>int</a:t>
            </a:r>
            <a:r>
              <a:rPr lang="en-IN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 *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 = &amp;a;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("%d", *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>
                <a:cs typeface="Arial" panose="020B0604020202020204" pitchFamily="34" charset="0"/>
              </a:rPr>
              <a:t>a is an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variable, value 42</a:t>
            </a:r>
          </a:p>
          <a:p>
            <a:r>
              <a:rPr lang="en-IN" sz="2800" dirty="0" err="1">
                <a:cs typeface="Arial" panose="020B0604020202020204" pitchFamily="34" charset="0"/>
              </a:rPr>
              <a:t>ptr</a:t>
            </a:r>
            <a:r>
              <a:rPr lang="en-IN" sz="2800" dirty="0">
                <a:cs typeface="Arial" panose="020B0604020202020204" pitchFamily="34" charset="0"/>
              </a:rPr>
              <a:t> is a pointer that will store address to an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variable</a:t>
            </a:r>
          </a:p>
          <a:p>
            <a:r>
              <a:rPr lang="en-IN" sz="2800" dirty="0">
                <a:cs typeface="Arial" panose="020B0604020202020204" pitchFamily="34" charset="0"/>
              </a:rPr>
              <a:t>Please store address of a in </a:t>
            </a:r>
            <a:r>
              <a:rPr lang="en-IN" sz="2800" dirty="0" err="1">
                <a:cs typeface="Arial" panose="020B0604020202020204" pitchFamily="34" charset="0"/>
              </a:rPr>
              <a:t>ptr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>
                <a:cs typeface="Arial" panose="020B0604020202020204" pitchFamily="34" charset="0"/>
              </a:rPr>
              <a:t>Please print the value of the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stored at the address in </a:t>
            </a:r>
            <a:r>
              <a:rPr lang="en-IN" sz="2800" dirty="0" err="1">
                <a:cs typeface="Arial" panose="020B0604020202020204" pitchFamily="34" charset="0"/>
              </a:rPr>
              <a:t>ptr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68985" y="59775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402273" y="335599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45550" y="335599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76764" y="471257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93557" y="4712569"/>
            <a:ext cx="774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5216" y="3530070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5547" y="3757477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5548" y="3348815"/>
            <a:ext cx="1214175" cy="1119252"/>
            <a:chOff x="3571409" y="4749932"/>
            <a:chExt cx="1214175" cy="1119252"/>
          </a:xfrm>
        </p:grpSpPr>
        <p:sp>
          <p:nvSpPr>
            <p:cNvPr id="24" name="Rectangle 23"/>
            <p:cNvSpPr/>
            <p:nvPr/>
          </p:nvSpPr>
          <p:spPr>
            <a:xfrm>
              <a:off x="3571409" y="4751584"/>
              <a:ext cx="1214175" cy="1117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" name="Isosceles Triangle 1"/>
            <p:cNvSpPr/>
            <p:nvPr/>
          </p:nvSpPr>
          <p:spPr>
            <a:xfrm flipV="1">
              <a:off x="3571409" y="4749932"/>
              <a:ext cx="1214175" cy="321601"/>
            </a:xfrm>
            <a:prstGeom prst="triangle">
              <a:avLst>
                <a:gd name="adj" fmla="val 50243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300726" y="4367758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5283" y="4367758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4239305" y="4190986"/>
            <a:ext cx="1356984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053497" y="307037"/>
            <a:ext cx="1717215" cy="723261"/>
          </a:xfrm>
          <a:prstGeom prst="wedgeRectCallout">
            <a:avLst>
              <a:gd name="adj1" fmla="val 79272"/>
              <a:gd name="adj2" fmla="val -40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Whew! Lets begin.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331777" y="1285703"/>
            <a:ext cx="1719042" cy="1875741"/>
          </a:xfrm>
          <a:prstGeom prst="wedgeRectCallout">
            <a:avLst>
              <a:gd name="adj1" fmla="val -189208"/>
              <a:gd name="adj2" fmla="val 900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 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means 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pointer to an integer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364102" y="4911654"/>
            <a:ext cx="1946345" cy="1946345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7403952" y="4777347"/>
            <a:ext cx="3014812" cy="950705"/>
          </a:xfrm>
          <a:prstGeom prst="wedgeRectCallout">
            <a:avLst>
              <a:gd name="adj1" fmla="val 67236"/>
              <a:gd name="adj2" fmla="val 63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is stored at internal location 000023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8001000" y="5846167"/>
            <a:ext cx="2417764" cy="950705"/>
          </a:xfrm>
          <a:prstGeom prst="wedgeRectCallout">
            <a:avLst>
              <a:gd name="adj1" fmla="val 65588"/>
              <a:gd name="adj2" fmla="val -355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takes 4 bytes to store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0709" y="2848984"/>
            <a:ext cx="1946345" cy="1946345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653631" y="2737607"/>
            <a:ext cx="3579096" cy="921062"/>
          </a:xfrm>
          <a:prstGeom prst="wedgeRectCallout">
            <a:avLst>
              <a:gd name="adj1" fmla="val 68277"/>
              <a:gd name="adj2" fmla="val 642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have pointes to char, long, float, double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15722" y="5619524"/>
            <a:ext cx="1223528" cy="1124776"/>
            <a:chOff x="4362955" y="2582596"/>
            <a:chExt cx="1223528" cy="1124776"/>
          </a:xfrm>
        </p:grpSpPr>
        <p:sp>
          <p:nvSpPr>
            <p:cNvPr id="48" name="Rectangle 47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39120" y="5619524"/>
            <a:ext cx="1223528" cy="1124776"/>
            <a:chOff x="4362955" y="2582596"/>
            <a:chExt cx="1223528" cy="1124776"/>
          </a:xfrm>
        </p:grpSpPr>
        <p:sp>
          <p:nvSpPr>
            <p:cNvPr id="53" name="Rectangle 52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rgbClr val="F7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050819" y="5619524"/>
            <a:ext cx="1214175" cy="1124776"/>
            <a:chOff x="4372308" y="2582596"/>
            <a:chExt cx="1214175" cy="1124776"/>
          </a:xfrm>
        </p:grpSpPr>
        <p:sp>
          <p:nvSpPr>
            <p:cNvPr id="58" name="Rectangle 57"/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427421" y="5619524"/>
            <a:ext cx="1223528" cy="1124776"/>
            <a:chOff x="4372308" y="2582596"/>
            <a:chExt cx="1223528" cy="1124776"/>
          </a:xfrm>
        </p:grpSpPr>
        <p:sp>
          <p:nvSpPr>
            <p:cNvPr id="63" name="Rectangle 62"/>
            <p:cNvSpPr/>
            <p:nvPr/>
          </p:nvSpPr>
          <p:spPr>
            <a:xfrm>
              <a:off x="4381661" y="2589772"/>
              <a:ext cx="1214175" cy="1117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Rectangular Callout 66"/>
          <p:cNvSpPr/>
          <p:nvPr/>
        </p:nvSpPr>
        <p:spPr>
          <a:xfrm>
            <a:off x="6653631" y="3757477"/>
            <a:ext cx="3579096" cy="921062"/>
          </a:xfrm>
          <a:prstGeom prst="wedgeRectCallout">
            <a:avLst>
              <a:gd name="adj1" fmla="val 68555"/>
              <a:gd name="adj2" fmla="val -339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these envelope-like boxes take 8 bytes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Rectangular Callout 32">
            <a:extLst>
              <a:ext uri="{FF2B5EF4-FFF2-40B4-BE49-F238E27FC236}">
                <a16:creationId xmlns:a16="http://schemas.microsoft.com/office/drawing/2014/main" xmlns="" id="{5D49F077-02A8-4ACB-B6BE-477CB8EF36FA}"/>
              </a:ext>
            </a:extLst>
          </p:cNvPr>
          <p:cNvSpPr/>
          <p:nvPr/>
        </p:nvSpPr>
        <p:spPr>
          <a:xfrm>
            <a:off x="9573859" y="674751"/>
            <a:ext cx="898089" cy="735391"/>
          </a:xfrm>
          <a:prstGeom prst="wedgeRectCallout">
            <a:avLst>
              <a:gd name="adj1" fmla="val -121040"/>
              <a:gd name="adj2" fmla="val -664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 animBg="1"/>
      <p:bldP spid="12" grpId="0" build="p"/>
      <p:bldP spid="13" grpId="0" uiExpand="1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8" grpId="0"/>
      <p:bldP spid="29" grpId="0"/>
      <p:bldP spid="8" grpId="0" animBg="1"/>
      <p:bldP spid="32" grpId="0" animBg="1"/>
      <p:bldP spid="33" grpId="0" animBg="1"/>
      <p:bldP spid="43" grpId="0" animBg="1"/>
      <p:bldP spid="44" grpId="0" animBg="1"/>
      <p:bldP spid="46" grpId="0" animBg="1"/>
      <p:bldP spid="67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with </a:t>
            </a:r>
            <a:r>
              <a:rPr lang="en-IN" dirty="0" err="1"/>
              <a:t>printf</a:t>
            </a:r>
            <a:r>
              <a:rPr lang="en-IN" dirty="0"/>
              <a:t> and </a:t>
            </a:r>
            <a:r>
              <a:rPr lang="en-IN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Pointers contain addresses, so to print the address itself, use the %</a:t>
            </a:r>
            <a:r>
              <a:rPr lang="en-IN" dirty="0" err="1"/>
              <a:t>ld</a:t>
            </a:r>
            <a:r>
              <a:rPr lang="en-IN" dirty="0"/>
              <a:t> format since addresses are 8 byte long</a:t>
            </a:r>
          </a:p>
          <a:p>
            <a:r>
              <a:rPr lang="en-IN" dirty="0"/>
              <a:t>To print value at an address given by a pointer, first </a:t>
            </a:r>
            <a:r>
              <a:rPr lang="en-IN" dirty="0">
                <a:solidFill>
                  <a:srgbClr val="0000FF"/>
                </a:solidFill>
              </a:rPr>
              <a:t>dereference</a:t>
            </a:r>
            <a:r>
              <a:rPr lang="en-IN" dirty="0"/>
              <a:t> the pointer using * operator</a:t>
            </a:r>
          </a:p>
          <a:p>
            <a:endParaRPr lang="en-IN" dirty="0"/>
          </a:p>
          <a:p>
            <a:r>
              <a:rPr lang="en-IN" dirty="0" err="1"/>
              <a:t>Scanf</a:t>
            </a:r>
            <a:r>
              <a:rPr lang="en-IN" dirty="0"/>
              <a:t> requires the address of the variable where input is to be stored. Can pass it the referenced address</a:t>
            </a:r>
          </a:p>
          <a:p>
            <a:endParaRPr lang="en-IN" dirty="0"/>
          </a:p>
          <a:p>
            <a:r>
              <a:rPr lang="en-IN" dirty="0"/>
              <a:t>or else pass it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2922983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8" y="4536548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&amp;a);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808" y="5697274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2120863" cy="5746376"/>
          </a:xfrm>
        </p:spPr>
        <p:txBody>
          <a:bodyPr/>
          <a:lstStyle/>
          <a:p>
            <a:r>
              <a:rPr lang="en-IN" dirty="0"/>
              <a:t>Can have pointers to a char variable, </a:t>
            </a:r>
            <a:r>
              <a:rPr lang="en-IN" dirty="0" err="1"/>
              <a:t>int</a:t>
            </a:r>
            <a:r>
              <a:rPr lang="en-IN" dirty="0"/>
              <a:t> variable, long variable, float variable, double variable</a:t>
            </a:r>
          </a:p>
          <a:p>
            <a:r>
              <a:rPr lang="en-IN" dirty="0"/>
              <a:t>Can have pointers to arrays of all kinds of variables</a:t>
            </a:r>
          </a:p>
          <a:p>
            <a:r>
              <a:rPr lang="en-IN" dirty="0"/>
              <a:t>All pointers stored internally as 8 byte non-negative integers</a:t>
            </a:r>
          </a:p>
          <a:p>
            <a:r>
              <a:rPr lang="en-IN" dirty="0"/>
              <a:t>NULL pointer – one that stores address 00000000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Named constant </a:t>
            </a:r>
            <a:r>
              <a:rPr lang="en-IN" dirty="0"/>
              <a:t>NULL can be used to check if a pointer is NULL</a:t>
            </a:r>
          </a:p>
          <a:p>
            <a:pPr lvl="1"/>
            <a:r>
              <a:rPr lang="en-IN" dirty="0"/>
              <a:t>Do not confuse with NULL character '\0' – that has a valid ASCII value 0</a:t>
            </a:r>
          </a:p>
          <a:p>
            <a:pPr lvl="1"/>
            <a:r>
              <a:rPr lang="en-IN" dirty="0"/>
              <a:t>NULL character </a:t>
            </a:r>
            <a:r>
              <a:rPr lang="en-IN" b="1" dirty="0"/>
              <a:t>is actually used </a:t>
            </a:r>
            <a:r>
              <a:rPr lang="en-IN" dirty="0"/>
              <a:t>to indicate that string is over</a:t>
            </a:r>
          </a:p>
          <a:p>
            <a:pPr lvl="1"/>
            <a:r>
              <a:rPr lang="en-IN" dirty="0"/>
              <a:t>WARNING: NULL pointers may be returned by some </a:t>
            </a:r>
            <a:r>
              <a:rPr lang="en-IN" dirty="0" err="1"/>
              <a:t>string.h</a:t>
            </a:r>
            <a:r>
              <a:rPr lang="en-IN" dirty="0"/>
              <a:t> functions e.g. </a:t>
            </a:r>
            <a:r>
              <a:rPr lang="en-IN" dirty="0" err="1"/>
              <a:t>strstr</a:t>
            </a:r>
            <a:endParaRPr lang="en-IN" dirty="0"/>
          </a:p>
          <a:p>
            <a:r>
              <a:rPr lang="en-IN" dirty="0"/>
              <a:t>Do not try to read from/write to address 00000000</a:t>
            </a:r>
          </a:p>
          <a:p>
            <a:pPr lvl="1"/>
            <a:r>
              <a:rPr lang="en-IN" dirty="0"/>
              <a:t>Reserved by Mr C or else the operating system</a:t>
            </a:r>
          </a:p>
          <a:p>
            <a:pPr lvl="1"/>
            <a:r>
              <a:rPr lang="en-IN" dirty="0"/>
              <a:t>Doing so will cause a </a:t>
            </a:r>
            <a:r>
              <a:rPr lang="en-IN" dirty="0" err="1"/>
              <a:t>segfault</a:t>
            </a:r>
            <a:r>
              <a:rPr lang="en-IN" dirty="0"/>
              <a:t> and crash your program/even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4558AD89-9006-4F1E-BBE4-BD487E102D36}"/>
              </a:ext>
            </a:extLst>
          </p:cNvPr>
          <p:cNvSpPr/>
          <p:nvPr/>
        </p:nvSpPr>
        <p:spPr>
          <a:xfrm>
            <a:off x="3689729" y="1122011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{3,7,6,2,1,0};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8D185E8-544C-4D89-BA72-E0FB9B07D8CF}"/>
              </a:ext>
            </a:extLst>
          </p:cNvPr>
          <p:cNvSpPr/>
          <p:nvPr/>
        </p:nvSpPr>
        <p:spPr>
          <a:xfrm>
            <a:off x="3648310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688F6EAD-C2AB-481D-98C7-68F066B1750D}"/>
              </a:ext>
            </a:extLst>
          </p:cNvPr>
          <p:cNvSpPr/>
          <p:nvPr/>
        </p:nvSpPr>
        <p:spPr>
          <a:xfrm>
            <a:off x="5013492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71ABA86-4193-47BD-B472-B4ACFC89B416}"/>
              </a:ext>
            </a:extLst>
          </p:cNvPr>
          <p:cNvSpPr/>
          <p:nvPr/>
        </p:nvSpPr>
        <p:spPr>
          <a:xfrm>
            <a:off x="6378674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317633A-90C5-4DC8-9749-357EB7E5C9E7}"/>
              </a:ext>
            </a:extLst>
          </p:cNvPr>
          <p:cNvSpPr/>
          <p:nvPr/>
        </p:nvSpPr>
        <p:spPr>
          <a:xfrm>
            <a:off x="7743856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1A094F80-56E1-422A-B092-A47FC27A503E}"/>
              </a:ext>
            </a:extLst>
          </p:cNvPr>
          <p:cNvSpPr/>
          <p:nvPr/>
        </p:nvSpPr>
        <p:spPr>
          <a:xfrm>
            <a:off x="9109038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DCD6B9E-F894-4326-81AB-D96DA8B57F94}"/>
              </a:ext>
            </a:extLst>
          </p:cNvPr>
          <p:cNvSpPr/>
          <p:nvPr/>
        </p:nvSpPr>
        <p:spPr>
          <a:xfrm>
            <a:off x="10474220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5853A21A-5BBC-4952-B4D1-2E08818BB2BF}"/>
              </a:ext>
            </a:extLst>
          </p:cNvPr>
          <p:cNvGrpSpPr/>
          <p:nvPr/>
        </p:nvGrpSpPr>
        <p:grpSpPr>
          <a:xfrm>
            <a:off x="1578295" y="3403556"/>
            <a:ext cx="1214175" cy="1124776"/>
            <a:chOff x="4372308" y="2582596"/>
            <a:chExt cx="1214175" cy="11247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DF420D34-14BC-4FFF-83DF-6BD1631C71CC}"/>
                </a:ext>
              </a:extLst>
            </p:cNvPr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1E41CC78-3C8C-4FA7-8F6E-7C9D5FC97170}"/>
                </a:ext>
              </a:extLst>
            </p:cNvPr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F9AFBF21-979A-4840-A65A-09A30C28594B}"/>
                  </a:ext>
                </a:extLst>
              </p:cNvPr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xmlns="" id="{6E7C6D9D-9DB3-4C91-B087-5DE358011903}"/>
                  </a:ext>
                </a:extLst>
              </p:cNvPr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9506FC7-F7F2-4D81-830B-B5FADB67C07B}"/>
              </a:ext>
            </a:extLst>
          </p:cNvPr>
          <p:cNvSpPr txBox="1"/>
          <p:nvPr/>
        </p:nvSpPr>
        <p:spPr>
          <a:xfrm>
            <a:off x="805322" y="1982711"/>
            <a:ext cx="10496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How many boxes in memory will be created for the above </a:t>
            </a:r>
          </a:p>
          <a:p>
            <a:r>
              <a:rPr lang="en-IN" sz="3200" dirty="0"/>
              <a:t>declaration + initialization? </a:t>
            </a:r>
            <a:r>
              <a:rPr lang="en-IN" sz="3200" b="1" dirty="0">
                <a:solidFill>
                  <a:srgbClr val="FF0000"/>
                </a:solidFill>
              </a:rPr>
              <a:t>SEVEN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3A1D3F86-5089-4E6B-AD8E-CD5499E92C66}"/>
              </a:ext>
            </a:extLst>
          </p:cNvPr>
          <p:cNvSpPr txBox="1"/>
          <p:nvPr/>
        </p:nvSpPr>
        <p:spPr>
          <a:xfrm>
            <a:off x="3875557" y="3533015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E3765DA-EB2E-4C52-B48D-3385DCD9C4E6}"/>
              </a:ext>
            </a:extLst>
          </p:cNvPr>
          <p:cNvSpPr txBox="1"/>
          <p:nvPr/>
        </p:nvSpPr>
        <p:spPr>
          <a:xfrm>
            <a:off x="5266435" y="3530114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A2485A2-0D39-483A-948E-9B0A2D97A86A}"/>
              </a:ext>
            </a:extLst>
          </p:cNvPr>
          <p:cNvSpPr txBox="1"/>
          <p:nvPr/>
        </p:nvSpPr>
        <p:spPr>
          <a:xfrm>
            <a:off x="6605921" y="3534897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9473891-F27D-4285-A353-7C8868A9129B}"/>
              </a:ext>
            </a:extLst>
          </p:cNvPr>
          <p:cNvSpPr txBox="1"/>
          <p:nvPr/>
        </p:nvSpPr>
        <p:spPr>
          <a:xfrm>
            <a:off x="7971103" y="3530113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3F85867-0B61-4E27-AABA-06D1BBF5DBD3}"/>
              </a:ext>
            </a:extLst>
          </p:cNvPr>
          <p:cNvSpPr txBox="1"/>
          <p:nvPr/>
        </p:nvSpPr>
        <p:spPr>
          <a:xfrm>
            <a:off x="9361981" y="3530112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0EC7C53-8E22-4FB4-88D2-0856BA87612B}"/>
              </a:ext>
            </a:extLst>
          </p:cNvPr>
          <p:cNvSpPr txBox="1"/>
          <p:nvPr/>
        </p:nvSpPr>
        <p:spPr>
          <a:xfrm>
            <a:off x="10727163" y="3530111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145EAA8-7625-41E9-B7AE-AD79283F843C}"/>
              </a:ext>
            </a:extLst>
          </p:cNvPr>
          <p:cNvSpPr txBox="1"/>
          <p:nvPr/>
        </p:nvSpPr>
        <p:spPr>
          <a:xfrm>
            <a:off x="3909179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C883A2B-8AC5-4068-9B42-CCC2E295470D}"/>
              </a:ext>
            </a:extLst>
          </p:cNvPr>
          <p:cNvSpPr txBox="1"/>
          <p:nvPr/>
        </p:nvSpPr>
        <p:spPr>
          <a:xfrm>
            <a:off x="5266435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9B4409F-8BD6-47FC-AC13-011DDE7C95B7}"/>
              </a:ext>
            </a:extLst>
          </p:cNvPr>
          <p:cNvSpPr txBox="1"/>
          <p:nvPr/>
        </p:nvSpPr>
        <p:spPr>
          <a:xfrm>
            <a:off x="6639543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4D9C543-E047-4D45-8782-15474EE91355}"/>
              </a:ext>
            </a:extLst>
          </p:cNvPr>
          <p:cNvSpPr txBox="1"/>
          <p:nvPr/>
        </p:nvSpPr>
        <p:spPr>
          <a:xfrm>
            <a:off x="7971103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a[3]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1EC3CBD-E29B-4A19-BBE2-9ABE07BDCBA9}"/>
              </a:ext>
            </a:extLst>
          </p:cNvPr>
          <p:cNvSpPr txBox="1"/>
          <p:nvPr/>
        </p:nvSpPr>
        <p:spPr>
          <a:xfrm>
            <a:off x="9361981" y="4528332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a[4]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0D98C1F-3769-4F06-BF91-3AB33BA80B7B}"/>
              </a:ext>
            </a:extLst>
          </p:cNvPr>
          <p:cNvSpPr txBox="1"/>
          <p:nvPr/>
        </p:nvSpPr>
        <p:spPr>
          <a:xfrm>
            <a:off x="10735089" y="4528332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a[5]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A20E653-D65D-47C2-A259-B18EC17E3F7A}"/>
              </a:ext>
            </a:extLst>
          </p:cNvPr>
          <p:cNvSpPr txBox="1"/>
          <p:nvPr/>
        </p:nvSpPr>
        <p:spPr>
          <a:xfrm>
            <a:off x="2082514" y="4559673"/>
            <a:ext cx="32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388A9C6-3AC1-4106-99D8-030A5762E3D2}"/>
              </a:ext>
            </a:extLst>
          </p:cNvPr>
          <p:cNvSpPr txBox="1"/>
          <p:nvPr/>
        </p:nvSpPr>
        <p:spPr>
          <a:xfrm>
            <a:off x="1736938" y="5052679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EA0D307B-847F-478C-8D35-1F5F5F2B582E}"/>
              </a:ext>
            </a:extLst>
          </p:cNvPr>
          <p:cNvSpPr txBox="1"/>
          <p:nvPr/>
        </p:nvSpPr>
        <p:spPr>
          <a:xfrm>
            <a:off x="3643697" y="5052679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115C1E1-9DF3-491E-AB74-A9CC4E4EAD75}"/>
              </a:ext>
            </a:extLst>
          </p:cNvPr>
          <p:cNvSpPr txBox="1"/>
          <p:nvPr/>
        </p:nvSpPr>
        <p:spPr>
          <a:xfrm>
            <a:off x="4980916" y="5062898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28C17D3-FE2E-4B8C-8A68-3CC9B977A22B}"/>
              </a:ext>
            </a:extLst>
          </p:cNvPr>
          <p:cNvSpPr txBox="1"/>
          <p:nvPr/>
        </p:nvSpPr>
        <p:spPr>
          <a:xfrm>
            <a:off x="6375277" y="5062897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99186DF-9356-4186-A7C8-7BAB1CB413CE}"/>
              </a:ext>
            </a:extLst>
          </p:cNvPr>
          <p:cNvSpPr txBox="1"/>
          <p:nvPr/>
        </p:nvSpPr>
        <p:spPr>
          <a:xfrm>
            <a:off x="7758853" y="5062897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D479FAF-FFE6-4A8E-9100-38019F611FCB}"/>
              </a:ext>
            </a:extLst>
          </p:cNvPr>
          <p:cNvSpPr txBox="1"/>
          <p:nvPr/>
        </p:nvSpPr>
        <p:spPr>
          <a:xfrm>
            <a:off x="9170105" y="5052678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875BED0D-18AA-4C77-B1A0-35FF3D405999}"/>
              </a:ext>
            </a:extLst>
          </p:cNvPr>
          <p:cNvSpPr txBox="1"/>
          <p:nvPr/>
        </p:nvSpPr>
        <p:spPr>
          <a:xfrm>
            <a:off x="10543213" y="5028514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8962264-CE31-436A-9525-92CB8AF39401}"/>
              </a:ext>
            </a:extLst>
          </p:cNvPr>
          <p:cNvSpPr txBox="1"/>
          <p:nvPr/>
        </p:nvSpPr>
        <p:spPr>
          <a:xfrm>
            <a:off x="1672984" y="3840791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1295ADC-C001-4AD1-B273-E8268FEB3B06}"/>
              </a:ext>
            </a:extLst>
          </p:cNvPr>
          <p:cNvCxnSpPr>
            <a:endCxn id="110" idx="1"/>
          </p:cNvCxnSpPr>
          <p:nvPr/>
        </p:nvCxnSpPr>
        <p:spPr>
          <a:xfrm>
            <a:off x="2556987" y="4299552"/>
            <a:ext cx="1086710" cy="983960"/>
          </a:xfrm>
          <a:prstGeom prst="bentConnector3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4C8714-8431-4A4D-B2F6-575722510A0C}"/>
              </a:ext>
            </a:extLst>
          </p:cNvPr>
          <p:cNvSpPr txBox="1"/>
          <p:nvPr/>
        </p:nvSpPr>
        <p:spPr>
          <a:xfrm>
            <a:off x="67790" y="4650762"/>
            <a:ext cx="136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of box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3803E4E-F8E9-4215-929A-4A1124C090F5}"/>
              </a:ext>
            </a:extLst>
          </p:cNvPr>
          <p:cNvSpPr txBox="1"/>
          <p:nvPr/>
        </p:nvSpPr>
        <p:spPr>
          <a:xfrm>
            <a:off x="0" y="5120847"/>
            <a:ext cx="15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Address of 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BB3774-FB0E-447E-A0CA-57CEE005591A}"/>
              </a:ext>
            </a:extLst>
          </p:cNvPr>
          <p:cNvSpPr txBox="1"/>
          <p:nvPr/>
        </p:nvSpPr>
        <p:spPr>
          <a:xfrm>
            <a:off x="930866" y="5728125"/>
            <a:ext cx="1063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 case of arrays, the </a:t>
            </a:r>
            <a:r>
              <a:rPr lang="en-IN" sz="2400" dirty="0">
                <a:solidFill>
                  <a:srgbClr val="0000FF"/>
                </a:solidFill>
              </a:rPr>
              <a:t>name</a:t>
            </a:r>
            <a:r>
              <a:rPr lang="en-IN" sz="2400" dirty="0"/>
              <a:t> of the array is the </a:t>
            </a:r>
            <a:r>
              <a:rPr lang="en-IN" sz="2400" dirty="0">
                <a:solidFill>
                  <a:srgbClr val="0000FF"/>
                </a:solidFill>
              </a:rPr>
              <a:t>pointer to the first element </a:t>
            </a:r>
            <a:r>
              <a:rPr lang="en-IN" sz="2400" dirty="0"/>
              <a:t>of the array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B789471-CF97-468A-BF49-F99CC3805142}"/>
              </a:ext>
            </a:extLst>
          </p:cNvPr>
          <p:cNvSpPr txBox="1"/>
          <p:nvPr/>
        </p:nvSpPr>
        <p:spPr>
          <a:xfrm>
            <a:off x="909095" y="6162519"/>
            <a:ext cx="1079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Also note that a and a[0] need not be at adjacent addresses in memory (but often are)</a:t>
            </a:r>
          </a:p>
        </p:txBody>
      </p:sp>
    </p:spTree>
    <p:extLst>
      <p:ext uri="{BB962C8B-B14F-4D97-AF65-F5344CB8AC3E}">
        <p14:creationId xmlns:p14="http://schemas.microsoft.com/office/powerpoint/2010/main" xmlns="" val="22821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6" grpId="0"/>
      <p:bldP spid="118" grpId="0"/>
      <p:bldP spid="27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13757</TotalTime>
  <Words>883</Words>
  <Application>Microsoft Office PowerPoint</Application>
  <PresentationFormat>Custom</PresentationFormat>
  <Paragraphs>210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1_Metropolitan</vt:lpstr>
      <vt:lpstr>ESC101: Fundamentals of Computing</vt:lpstr>
      <vt:lpstr>The sizeof various variable types</vt:lpstr>
      <vt:lpstr>How Mr C stores variables</vt:lpstr>
      <vt:lpstr>Controlling/managing memory</vt:lpstr>
      <vt:lpstr>Pointers</vt:lpstr>
      <vt:lpstr>Our first pointer</vt:lpstr>
      <vt:lpstr>Pointers with printf and scanf</vt:lpstr>
      <vt:lpstr>Pointers</vt:lpstr>
      <vt:lpstr>Pointers and Arrays</vt:lpstr>
      <vt:lpstr>Pointers and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1052</cp:revision>
  <dcterms:created xsi:type="dcterms:W3CDTF">2018-07-30T05:08:11Z</dcterms:created>
  <dcterms:modified xsi:type="dcterms:W3CDTF">2020-02-26T11:44:09Z</dcterms:modified>
</cp:coreProperties>
</file>