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16"/>
  </p:notesMasterIdLst>
  <p:sldIdLst>
    <p:sldId id="26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3" r:id="rId11"/>
    <p:sldId id="265" r:id="rId12"/>
    <p:sldId id="274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 varScale="1">
        <p:scale>
          <a:sx n="108" d="100"/>
          <a:sy n="108" d="100"/>
        </p:scale>
        <p:origin x="-4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28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8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153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91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49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24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353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5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205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394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50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257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159410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and Memory Allocation</a:t>
            </a:r>
          </a:p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(Continued)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/>
              <a:t>Used to deallocate (</a:t>
            </a:r>
            <a:r>
              <a:rPr lang="en-IN" dirty="0" smtClean="0"/>
              <a:t>free</a:t>
            </a:r>
            <a:r>
              <a:rPr lang="en-IN" dirty="0"/>
              <a:t>) memory allocated using malloc/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realloc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Don’t</a:t>
            </a:r>
            <a:r>
              <a:rPr lang="en-IN" dirty="0"/>
              <a:t> use </a:t>
            </a:r>
            <a:r>
              <a:rPr lang="en-IN" dirty="0">
                <a:solidFill>
                  <a:srgbClr val="FF0000"/>
                </a:solidFill>
              </a:rPr>
              <a:t>freed memory </a:t>
            </a:r>
            <a:r>
              <a:rPr lang="en-IN" dirty="0"/>
              <a:t>or </a:t>
            </a:r>
            <a:r>
              <a:rPr lang="en-IN" dirty="0">
                <a:solidFill>
                  <a:srgbClr val="FF0000"/>
                </a:solidFill>
              </a:rPr>
              <a:t>free memory twice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free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non-</a:t>
            </a:r>
            <a:r>
              <a:rPr lang="en-IN" dirty="0" err="1">
                <a:solidFill>
                  <a:srgbClr val="FF0000"/>
                </a:solidFill>
              </a:rPr>
              <a:t>malloc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realloc-ed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arrays – will cause </a:t>
            </a:r>
            <a:r>
              <a:rPr lang="en-IN" dirty="0" err="1"/>
              <a:t>segfault</a:t>
            </a:r>
            <a:r>
              <a:rPr lang="en-IN" dirty="0"/>
              <a:t> or runtime 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71434" y="238365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may contain a junk address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236077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9951784" y="1653132"/>
            <a:ext cx="2064872" cy="740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801609" y="137604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0   0    0   0    0   1    1    0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520484" y="1610473"/>
            <a:ext cx="74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0   0    0   0    1   0    0    1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6476" y="6207252"/>
            <a:ext cx="481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free(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 // runtime error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54140" y="438683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507871" y="1366440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47261" y="3851067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54139" y="3279122"/>
            <a:ext cx="631426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04131" y="264490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04131" y="1978505"/>
            <a:ext cx="160539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716408" y="2041820"/>
            <a:ext cx="63734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0082180" y="5893722"/>
            <a:ext cx="1858617" cy="904461"/>
            <a:chOff x="3286682" y="2292350"/>
            <a:chExt cx="1858617" cy="904461"/>
          </a:xfrm>
        </p:grpSpPr>
        <p:sp>
          <p:nvSpPr>
            <p:cNvPr id="240" name="Rounded Rectangle 23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43" name="Rectangular Callout 242"/>
          <p:cNvSpPr/>
          <p:nvPr/>
        </p:nvSpPr>
        <p:spPr>
          <a:xfrm>
            <a:off x="3588027" y="5300212"/>
            <a:ext cx="6194330" cy="1160237"/>
          </a:xfrm>
          <a:prstGeom prst="wedgeRectCallout">
            <a:avLst>
              <a:gd name="adj1" fmla="val 57534"/>
              <a:gd name="adj2" fmla="val 360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always free all memory when a program ends. You only have to worry about freeing memory that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asked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be allocated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5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25" grpId="0" animBg="1"/>
      <p:bldP spid="226" grpId="0"/>
      <p:bldP spid="227" grpId="0"/>
      <p:bldP spid="230" grpId="0"/>
      <p:bldP spid="231" grpId="0"/>
      <p:bldP spid="232" grpId="0" animBg="1"/>
      <p:bldP spid="233" grpId="0"/>
      <p:bldP spid="234" grpId="0" animBg="1"/>
      <p:bldP spid="235" grpId="0" animBg="1"/>
      <p:bldP spid="236" grpId="0" animBg="1"/>
      <p:bldP spid="237" grpId="0" animBg="1"/>
      <p:bldP spid="238" grpId="0" animBg="1"/>
      <p:bldP spid="2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analogy for </a:t>
            </a:r>
            <a:r>
              <a:rPr lang="en-IN" dirty="0" err="1"/>
              <a:t>malloc</a:t>
            </a:r>
            <a:r>
              <a:rPr lang="en-IN" dirty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 err="1"/>
              <a:t>malloc</a:t>
            </a:r>
            <a:r>
              <a:rPr lang="en-IN" dirty="0"/>
              <a:t>/</a:t>
            </a:r>
            <a:r>
              <a:rPr lang="en-IN" dirty="0" err="1"/>
              <a:t>calloc</a:t>
            </a:r>
            <a:r>
              <a:rPr lang="en-IN" dirty="0"/>
              <a:t> is like borrowing a book from library</a:t>
            </a:r>
          </a:p>
          <a:p>
            <a:r>
              <a:rPr lang="en-IN" dirty="0"/>
              <a:t>If that book unavailable, cannot use it (NULL pointer)</a:t>
            </a:r>
            <a:endParaRPr lang="en-US" dirty="0"/>
          </a:p>
          <a:p>
            <a:r>
              <a:rPr lang="en-IN" sz="2800" dirty="0"/>
              <a:t>1000+ students in </a:t>
            </a:r>
            <a:r>
              <a:rPr lang="en-IN" sz="2800" dirty="0" smtClean="0"/>
              <a:t>Y20 </a:t>
            </a:r>
            <a:r>
              <a:rPr lang="en-IN" sz="2800" dirty="0"/>
              <a:t>but only 50 copies of </a:t>
            </a:r>
            <a:r>
              <a:rPr lang="en-US" sz="2800" dirty="0"/>
              <a:t>Thomas' Calculus</a:t>
            </a:r>
          </a:p>
          <a:p>
            <a:r>
              <a:rPr lang="en-IN" dirty="0"/>
              <a:t>free is like returning a book so others can use it after you</a:t>
            </a:r>
          </a:p>
          <a:p>
            <a:r>
              <a:rPr lang="en-IN" dirty="0"/>
              <a:t>If you keep issuing books without returning, eventually library will stop issuing books to you and impose a fine</a:t>
            </a:r>
          </a:p>
          <a:p>
            <a:r>
              <a:rPr lang="en-IN" dirty="0"/>
              <a:t>Cannot use a book after returning it (cannot use an array variable after it has been freed)</a:t>
            </a:r>
          </a:p>
          <a:p>
            <a:r>
              <a:rPr lang="en-IN" dirty="0"/>
              <a:t>Cannot return a book you do not have (cannot free memory that has been already freed)</a:t>
            </a:r>
          </a:p>
          <a:p>
            <a:r>
              <a:rPr lang="en-IN" dirty="0"/>
              <a:t>Of course, if you re-issue a book you can return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 – </a:t>
            </a:r>
            <a:r>
              <a:rPr lang="en-IN" b="1" dirty="0"/>
              <a:t>re</a:t>
            </a:r>
            <a:r>
              <a:rPr lang="en-IN" dirty="0"/>
              <a:t>vised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/>
              <a:t>If you </a:t>
            </a:r>
            <a:r>
              <a:rPr lang="en-IN" dirty="0" err="1"/>
              <a:t>malloc-ed</a:t>
            </a:r>
            <a:r>
              <a:rPr lang="en-IN" dirty="0"/>
              <a:t> an array of 100 elements and suddenly find that you need an array of 200 elements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Can use </a:t>
            </a:r>
            <a:r>
              <a:rPr lang="en-IN" dirty="0" err="1"/>
              <a:t>realloc</a:t>
            </a:r>
            <a:r>
              <a:rPr lang="en-IN" dirty="0"/>
              <a:t> to revise that allocation to 200 elements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Don’t use </a:t>
            </a:r>
            <a:r>
              <a:rPr lang="en-IN" dirty="0" err="1"/>
              <a:t>realloc</a:t>
            </a:r>
            <a:r>
              <a:rPr lang="en-IN" dirty="0"/>
              <a:t> to resize of non-</a:t>
            </a:r>
            <a:r>
              <a:rPr lang="en-IN" dirty="0" err="1"/>
              <a:t>malloc</a:t>
            </a:r>
            <a:r>
              <a:rPr lang="en-IN" dirty="0"/>
              <a:t>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realloc</a:t>
            </a:r>
            <a:r>
              <a:rPr lang="en-IN" dirty="0"/>
              <a:t> only to resize of 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malloc-ed</a:t>
            </a:r>
            <a:r>
              <a:rPr lang="en-IN" dirty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realize that. That is why I will copy those 100 elements to the new array of 200 elements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I had so much precious data stored in those 100 elements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are the best Mr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7" descr=" 13"/>
          <p:cNvSpPr/>
          <p:nvPr/>
        </p:nvSpPr>
        <p:spPr>
          <a:xfrm>
            <a:off x="2650134" y="2643128"/>
            <a:ext cx="3814098" cy="1166466"/>
          </a:xfrm>
          <a:prstGeom prst="wedgeRectCallout">
            <a:avLst>
              <a:gd name="adj1" fmla="val -46089"/>
              <a:gd name="adj2" fmla="val -655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insufficient memory, I will not free old memory but just return NULL pointer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199" y="2393484"/>
            <a:ext cx="2048605" cy="204860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3" y="2109970"/>
            <a:ext cx="3802405" cy="1055732"/>
          </a:xfrm>
          <a:prstGeom prst="wedgeRectCallout">
            <a:avLst>
              <a:gd name="adj1" fmla="val 60371"/>
              <a:gd name="adj2" fmla="val 97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bit system-dependent. If insufficient memory,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Prutor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programs will simply crash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62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3" grpId="0" uiExpand="1" animBg="1"/>
      <p:bldP spid="14" grpId="0" uiExpand="1"/>
      <p:bldP spid="7" grpId="0" uiExpand="1" animBg="1"/>
      <p:bldP spid="15" grpId="0" uiExpand="1" animBg="1"/>
      <p:bldP spid="16" grpId="0" uiExpand="1"/>
      <p:bldP spid="17" grpId="0" uiExpand="1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873578" cy="1075433"/>
          </a:xfrm>
        </p:spPr>
        <p:txBody>
          <a:bodyPr/>
          <a:lstStyle/>
          <a:p>
            <a:r>
              <a:rPr lang="en-IN" dirty="0" err="1"/>
              <a:t>getline</a:t>
            </a:r>
            <a:r>
              <a:rPr lang="en-IN" dirty="0"/>
              <a:t> (reading string of any length)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/>
              <a:t>Read a single line of text from input (i.e. till </a:t>
            </a:r>
            <a:r>
              <a:rPr lang="en-IN" dirty="0">
                <a:latin typeface="Arial Narrow" panose="020B0606020202030204" pitchFamily="34" charset="0"/>
              </a:rPr>
              <a:t>'\n'</a:t>
            </a:r>
            <a:r>
              <a:rPr lang="en-IN" dirty="0"/>
              <a:t>)</a:t>
            </a:r>
          </a:p>
          <a:p>
            <a:r>
              <a:rPr lang="en-IN" dirty="0"/>
              <a:t>Uses </a:t>
            </a:r>
            <a:r>
              <a:rPr lang="en-IN" dirty="0" err="1"/>
              <a:t>realloc</a:t>
            </a:r>
            <a:r>
              <a:rPr lang="en-IN" dirty="0"/>
              <a:t>-like methods to expand array size</a:t>
            </a:r>
          </a:p>
          <a:p>
            <a:r>
              <a:rPr lang="en-IN" dirty="0"/>
              <a:t>Needs a </a:t>
            </a:r>
            <a:r>
              <a:rPr lang="en-IN" dirty="0" err="1"/>
              <a:t>malloc-ed</a:t>
            </a:r>
            <a:r>
              <a:rPr lang="en-IN" dirty="0"/>
              <a:t> array for this reason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user input doesn’t fit inside original array, str will contain pointer to expanded array, </a:t>
            </a:r>
            <a:r>
              <a:rPr lang="en-IN" dirty="0" err="1"/>
              <a:t>len</a:t>
            </a:r>
            <a:r>
              <a:rPr lang="en-IN" dirty="0"/>
              <a:t> will be length of new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2" y="2700206"/>
            <a:ext cx="1115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11; // I only expect 10 characters to be entered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52" y="5365509"/>
            <a:ext cx="111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&amp;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len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stdin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 // Alternate way to use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getline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361909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019260" y="2531154"/>
            <a:ext cx="4637489" cy="865647"/>
          </a:xfrm>
          <a:prstGeom prst="wedgeRectCallout">
            <a:avLst>
              <a:gd name="adj1" fmla="val 70900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Pointer to a pointer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simply stores the address of a pointer variable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370868" y="3480980"/>
            <a:ext cx="7450263" cy="1074038"/>
          </a:xfrm>
          <a:prstGeom prst="wedgeRectCallout">
            <a:avLst>
              <a:gd name="adj1" fmla="val 60613"/>
              <a:gd name="adj2" fmla="val 43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address of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("%c",**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the first char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("%s",*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will print entire string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03419" y="5698291"/>
            <a:ext cx="7450263" cy="998848"/>
          </a:xfrm>
          <a:prstGeom prst="wedgeRectCallout">
            <a:avLst>
              <a:gd name="adj1" fmla="val 313"/>
              <a:gd name="adj2" fmla="val -72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WARNING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larger than length of input + 1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 actual length of input using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strlen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string.h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="" xmlns:a16="http://schemas.microsoft.com/office/drawing/2014/main" id="{2F71C9C0-E902-446C-B63F-46A4CB3F340D}"/>
              </a:ext>
            </a:extLst>
          </p:cNvPr>
          <p:cNvSpPr/>
          <p:nvPr/>
        </p:nvSpPr>
        <p:spPr>
          <a:xfrm>
            <a:off x="9587792" y="1077085"/>
            <a:ext cx="2539139" cy="1163678"/>
          </a:xfrm>
          <a:prstGeom prst="wedgeRectCallout">
            <a:avLst>
              <a:gd name="adj1" fmla="val -125455"/>
              <a:gd name="adj2" fmla="val 7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Inception? </a:t>
            </a:r>
            <a:r>
              <a:rPr lang="en-IN" sz="4000" dirty="0">
                <a:sym typeface="Wingdings" panose="05000000000000000000" pitchFamily="2" charset="2"/>
              </a:rPr>
              <a:t></a:t>
            </a:r>
            <a:endParaRPr lang="en-IN" sz="4000" dirty="0"/>
          </a:p>
        </p:txBody>
      </p:sp>
    </p:spTree>
    <p:extLst>
      <p:ext uri="{BB962C8B-B14F-4D97-AF65-F5344CB8AC3E}">
        <p14:creationId xmlns="" xmlns:p14="http://schemas.microsoft.com/office/powerpoint/2010/main" val="37550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far about pointers..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/>
              <a:t>What is a pointer - An address in memory</a:t>
            </a:r>
          </a:p>
          <a:p>
            <a:pPr marL="0" indent="0">
              <a:buNone/>
            </a:pPr>
            <a:r>
              <a:rPr lang="en-IN" dirty="0"/>
              <a:t> How to declare a pointer variable - </a:t>
            </a:r>
            <a:r>
              <a:rPr lang="en-IN" dirty="0">
                <a:solidFill>
                  <a:srgbClr val="0000FF"/>
                </a:solidFill>
              </a:rPr>
              <a:t>type *</a:t>
            </a:r>
            <a:r>
              <a:rPr lang="en-IN" dirty="0"/>
              <a:t> </a:t>
            </a:r>
            <a:r>
              <a:rPr lang="en-IN" dirty="0" err="1"/>
              <a:t>ptrName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Every pointer variable has a data type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type *</a:t>
            </a:r>
            <a:r>
              <a:rPr lang="en-IN" dirty="0"/>
              <a:t> (not </a:t>
            </a:r>
            <a:r>
              <a:rPr lang="en-IN" dirty="0">
                <a:solidFill>
                  <a:srgbClr val="FF0000"/>
                </a:solidFill>
              </a:rPr>
              <a:t>type</a:t>
            </a:r>
            <a:r>
              <a:rPr lang="en-IN" dirty="0"/>
              <a:t>) is data type of above pointer </a:t>
            </a:r>
            <a:r>
              <a:rPr lang="en-IN" dirty="0" err="1"/>
              <a:t>ptrName</a:t>
            </a:r>
            <a:endParaRPr lang="en-IN" dirty="0"/>
          </a:p>
          <a:p>
            <a:r>
              <a:rPr lang="en-IN" dirty="0"/>
              <a:t>After declaration, can use </a:t>
            </a:r>
            <a:r>
              <a:rPr lang="en-IN" dirty="0">
                <a:solidFill>
                  <a:srgbClr val="0000FF"/>
                </a:solidFill>
              </a:rPr>
              <a:t>*</a:t>
            </a:r>
            <a:r>
              <a:rPr lang="en-IN" dirty="0" err="1">
                <a:solidFill>
                  <a:srgbClr val="0000FF"/>
                </a:solidFill>
              </a:rPr>
              <a:t>ptrName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to </a:t>
            </a:r>
            <a:r>
              <a:rPr lang="en-IN" dirty="0">
                <a:solidFill>
                  <a:srgbClr val="0000FF"/>
                </a:solidFill>
              </a:rPr>
              <a:t>dereference</a:t>
            </a:r>
          </a:p>
          <a:p>
            <a:r>
              <a:rPr lang="en-IN" dirty="0"/>
              <a:t>Pointer arithmetic. Can add/subtract to go forward/back</a:t>
            </a:r>
          </a:p>
          <a:p>
            <a:r>
              <a:rPr lang="en-IN" dirty="0"/>
              <a:t>Pointers and arrays (array name is pointer to first element)</a:t>
            </a:r>
          </a:p>
          <a:p>
            <a:r>
              <a:rPr lang="en-IN" dirty="0"/>
              <a:t>Pointers and strings (string name is pointer to first char)</a:t>
            </a:r>
          </a:p>
          <a:p>
            <a:r>
              <a:rPr lang="en-IN" dirty="0"/>
              <a:t>Memory allocation functions (malloc, </a:t>
            </a:r>
            <a:r>
              <a:rPr lang="en-IN" dirty="0" err="1"/>
              <a:t>calloc</a:t>
            </a:r>
            <a:r>
              <a:rPr lang="en-IN" dirty="0"/>
              <a:t>, </a:t>
            </a:r>
            <a:r>
              <a:rPr lang="en-IN" dirty="0" err="1"/>
              <a:t>realloc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0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773332" cy="1075433"/>
          </a:xfrm>
        </p:spPr>
        <p:txBody>
          <a:bodyPr>
            <a:normAutofit/>
          </a:bodyPr>
          <a:lstStyle/>
          <a:p>
            <a:r>
              <a:rPr lang="en-IN" sz="4000" dirty="0"/>
              <a:t>Reminder: Some basics about arrays and pointers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/>
              <a:t>Consider an array </a:t>
            </a:r>
            <a:r>
              <a:rPr lang="en-IN" dirty="0">
                <a:solidFill>
                  <a:srgbClr val="FF0000"/>
                </a:solidFill>
              </a:rPr>
              <a:t>int </a:t>
            </a:r>
            <a:r>
              <a:rPr lang="en-IN" dirty="0" err="1">
                <a:solidFill>
                  <a:srgbClr val="FF0000"/>
                </a:solidFill>
              </a:rPr>
              <a:t>arr</a:t>
            </a:r>
            <a:r>
              <a:rPr lang="en-IN" dirty="0">
                <a:solidFill>
                  <a:srgbClr val="FF0000"/>
                </a:solidFill>
              </a:rPr>
              <a:t>[6] = {2,4,1,3,5,7};</a:t>
            </a:r>
          </a:p>
          <a:p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/>
              <a:t> (name of the array) is the same as </a:t>
            </a:r>
            <a:r>
              <a:rPr lang="en-IN" dirty="0">
                <a:solidFill>
                  <a:srgbClr val="0000FF"/>
                </a:solidFill>
              </a:rPr>
              <a:t>&amp;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[0]</a:t>
            </a:r>
          </a:p>
          <a:p>
            <a:r>
              <a:rPr lang="en-IN" dirty="0">
                <a:solidFill>
                  <a:srgbClr val="0000FF"/>
                </a:solidFill>
              </a:rPr>
              <a:t>Address</a:t>
            </a:r>
            <a:r>
              <a:rPr lang="en-IN" dirty="0">
                <a:solidFill>
                  <a:schemeClr val="tx1"/>
                </a:solidFill>
              </a:rPr>
              <a:t> of the </a:t>
            </a:r>
            <a:r>
              <a:rPr lang="en-IN" dirty="0" err="1">
                <a:solidFill>
                  <a:schemeClr val="tx1"/>
                </a:solidFill>
              </a:rPr>
              <a:t>i-th</a:t>
            </a:r>
            <a:r>
              <a:rPr lang="en-IN" dirty="0">
                <a:solidFill>
                  <a:schemeClr val="tx1"/>
                </a:solidFill>
              </a:rPr>
              <a:t> element is </a:t>
            </a:r>
            <a:r>
              <a:rPr lang="en-IN" dirty="0" err="1">
                <a:solidFill>
                  <a:srgbClr val="0000FF"/>
                </a:solidFill>
              </a:rPr>
              <a:t>arr+i</a:t>
            </a:r>
            <a:r>
              <a:rPr lang="en-IN" dirty="0">
                <a:solidFill>
                  <a:schemeClr val="tx1"/>
                </a:solidFill>
              </a:rPr>
              <a:t> or </a:t>
            </a:r>
            <a:r>
              <a:rPr lang="en-IN" dirty="0">
                <a:solidFill>
                  <a:srgbClr val="0000FF"/>
                </a:solidFill>
              </a:rPr>
              <a:t>&amp;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]</a:t>
            </a:r>
          </a:p>
          <a:p>
            <a:r>
              <a:rPr lang="en-IN" dirty="0">
                <a:solidFill>
                  <a:srgbClr val="0000FF"/>
                </a:solidFill>
              </a:rPr>
              <a:t>Value </a:t>
            </a:r>
            <a:r>
              <a:rPr lang="en-IN" dirty="0">
                <a:solidFill>
                  <a:srgbClr val="333333"/>
                </a:solidFill>
              </a:rPr>
              <a:t>of the </a:t>
            </a:r>
            <a:r>
              <a:rPr lang="en-IN" dirty="0" err="1">
                <a:solidFill>
                  <a:srgbClr val="333333"/>
                </a:solidFill>
              </a:rPr>
              <a:t>i-th</a:t>
            </a:r>
            <a:r>
              <a:rPr lang="en-IN" dirty="0">
                <a:solidFill>
                  <a:srgbClr val="333333"/>
                </a:solidFill>
              </a:rPr>
              <a:t> element is </a:t>
            </a:r>
            <a:r>
              <a:rPr lang="en-IN" dirty="0">
                <a:solidFill>
                  <a:srgbClr val="0000FF"/>
                </a:solidFill>
              </a:rPr>
              <a:t>*(</a:t>
            </a:r>
            <a:r>
              <a:rPr lang="en-IN" dirty="0" err="1">
                <a:solidFill>
                  <a:srgbClr val="0000FF"/>
                </a:solidFill>
              </a:rPr>
              <a:t>arr+i</a:t>
            </a:r>
            <a:r>
              <a:rPr lang="en-IN" dirty="0">
                <a:solidFill>
                  <a:srgbClr val="0000FF"/>
                </a:solidFill>
              </a:rPr>
              <a:t>) </a:t>
            </a:r>
            <a:r>
              <a:rPr lang="en-IN" dirty="0">
                <a:solidFill>
                  <a:srgbClr val="333333"/>
                </a:solidFill>
              </a:rPr>
              <a:t>or </a:t>
            </a:r>
            <a:r>
              <a:rPr lang="en-IN" dirty="0" err="1">
                <a:solidFill>
                  <a:srgbClr val="0000FF"/>
                </a:solidFill>
              </a:rPr>
              <a:t>arr</a:t>
            </a:r>
            <a:r>
              <a:rPr lang="en-IN" dirty="0">
                <a:solidFill>
                  <a:srgbClr val="0000FF"/>
                </a:solidFill>
              </a:rPr>
              <a:t>[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]</a:t>
            </a:r>
          </a:p>
          <a:p>
            <a:r>
              <a:rPr lang="en-IN" dirty="0">
                <a:solidFill>
                  <a:schemeClr val="tx1"/>
                </a:solidFill>
              </a:rPr>
              <a:t>All of the above is true for any type of array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the pointer to the first character of string (so string pointer is of type </a:t>
            </a:r>
            <a:r>
              <a:rPr lang="en-IN" dirty="0">
                <a:solidFill>
                  <a:srgbClr val="0000FF"/>
                </a:solidFill>
              </a:rPr>
              <a:t>char *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used directly by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 to read the full string</a:t>
            </a:r>
          </a:p>
          <a:p>
            <a:r>
              <a:rPr lang="en-IN" dirty="0">
                <a:solidFill>
                  <a:schemeClr val="tx1"/>
                </a:solidFill>
              </a:rPr>
              <a:t>String’s name is used directly by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to print the full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FCF82578-1EDF-4B20-B377-9F6BA9983138}"/>
              </a:ext>
            </a:extLst>
          </p:cNvPr>
          <p:cNvSpPr/>
          <p:nvPr/>
        </p:nvSpPr>
        <p:spPr>
          <a:xfrm>
            <a:off x="7509481" y="4502198"/>
            <a:ext cx="2233648" cy="488611"/>
          </a:xfrm>
          <a:prstGeom prst="wedgeRectCallout">
            <a:avLst>
              <a:gd name="adj1" fmla="val -114896"/>
              <a:gd name="adj2" fmla="val 6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Without &amp;</a:t>
            </a:r>
          </a:p>
        </p:txBody>
      </p:sp>
    </p:spTree>
    <p:extLst>
      <p:ext uri="{BB962C8B-B14F-4D97-AF65-F5344CB8AC3E}">
        <p14:creationId xmlns="" xmlns:p14="http://schemas.microsoft.com/office/powerpoint/2010/main" val="23888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Pointers and strings: A simple example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0A0C8B-82D2-403D-BD98-33D003271865}"/>
              </a:ext>
            </a:extLst>
          </p:cNvPr>
          <p:cNvSpPr txBox="1"/>
          <p:nvPr/>
        </p:nvSpPr>
        <p:spPr>
          <a:xfrm>
            <a:off x="2371239" y="968644"/>
            <a:ext cx="5703377" cy="1107996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str[] =“Array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name is a pointer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”;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char *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=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+ 6;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6" charset="0"/>
              </a:rPr>
              <a:t>/*initialize*/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(“%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s”,ptr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0A26FC-28ED-4492-9A2A-D85571841A6F}"/>
              </a:ext>
            </a:extLst>
          </p:cNvPr>
          <p:cNvSpPr txBox="1"/>
          <p:nvPr/>
        </p:nvSpPr>
        <p:spPr>
          <a:xfrm>
            <a:off x="1704812" y="4914254"/>
            <a:ext cx="4854214" cy="769441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points to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[6].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printf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prints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the string starting from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str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[6].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D3700F-E54F-4129-BC8D-35F8FEFC0A57}"/>
              </a:ext>
            </a:extLst>
          </p:cNvPr>
          <p:cNvSpPr txBox="1"/>
          <p:nvPr/>
        </p:nvSpPr>
        <p:spPr>
          <a:xfrm>
            <a:off x="3762212" y="5779442"/>
            <a:ext cx="2638864" cy="430887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>
            <a:solidFill>
              <a:srgbClr val="9D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omic Sans MS" pitchFamily="66" charset="0"/>
              </a:rPr>
              <a:t>name is a pointer</a:t>
            </a:r>
          </a:p>
        </p:txBody>
      </p:sp>
      <p:grpSp>
        <p:nvGrpSpPr>
          <p:cNvPr id="14" name="Group 150">
            <a:extLst>
              <a:ext uri="{FF2B5EF4-FFF2-40B4-BE49-F238E27FC236}">
                <a16:creationId xmlns="" xmlns:a16="http://schemas.microsoft.com/office/drawing/2014/main" id="{7597ADA0-52C1-440B-BC93-9CD55B7CE572}"/>
              </a:ext>
            </a:extLst>
          </p:cNvPr>
          <p:cNvGrpSpPr>
            <a:grpSpLocks/>
          </p:cNvGrpSpPr>
          <p:nvPr/>
        </p:nvGrpSpPr>
        <p:grpSpPr bwMode="auto">
          <a:xfrm>
            <a:off x="1763779" y="2548708"/>
            <a:ext cx="9072784" cy="2563926"/>
            <a:chOff x="0" y="3200400"/>
            <a:chExt cx="9390470" cy="2564600"/>
          </a:xfrm>
        </p:grpSpPr>
        <p:sp>
          <p:nvSpPr>
            <p:cNvPr id="15" name="TextBox 100">
              <a:extLst>
                <a:ext uri="{FF2B5EF4-FFF2-40B4-BE49-F238E27FC236}">
                  <a16:creationId xmlns="" xmlns:a16="http://schemas.microsoft.com/office/drawing/2014/main" id="{696BC4C4-8289-400E-ABC2-2E21E05F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200400"/>
              <a:ext cx="9749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str[0]</a:t>
              </a:r>
            </a:p>
          </p:txBody>
        </p:sp>
        <p:sp>
          <p:nvSpPr>
            <p:cNvPr id="16" name="TextBox 101">
              <a:extLst>
                <a:ext uri="{FF2B5EF4-FFF2-40B4-BE49-F238E27FC236}">
                  <a16:creationId xmlns="" xmlns:a16="http://schemas.microsoft.com/office/drawing/2014/main" id="{24D9C45B-2DF2-4D09-ADF0-48EC1CC6A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200400"/>
              <a:ext cx="97494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str[5]</a:t>
              </a:r>
            </a:p>
          </p:txBody>
        </p:sp>
        <p:sp>
          <p:nvSpPr>
            <p:cNvPr id="17" name="TextBox 102">
              <a:extLst>
                <a:ext uri="{FF2B5EF4-FFF2-40B4-BE49-F238E27FC236}">
                  <a16:creationId xmlns="" xmlns:a16="http://schemas.microsoft.com/office/drawing/2014/main" id="{1C2F84F5-11CD-4A5A-822D-012939869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3375" y="3203466"/>
              <a:ext cx="11464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str[10]</a:t>
              </a:r>
            </a:p>
          </p:txBody>
        </p:sp>
        <p:grpSp>
          <p:nvGrpSpPr>
            <p:cNvPr id="18" name="Group 142">
              <a:extLst>
                <a:ext uri="{FF2B5EF4-FFF2-40B4-BE49-F238E27FC236}">
                  <a16:creationId xmlns="" xmlns:a16="http://schemas.microsoft.com/office/drawing/2014/main" id="{18C4B5BB-9A19-4239-B4ED-3564663D3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8600" y="3200400"/>
              <a:ext cx="1541870" cy="1219200"/>
              <a:chOff x="7943756" y="3200400"/>
              <a:chExt cx="1541870" cy="1219200"/>
            </a:xfrm>
          </p:grpSpPr>
          <p:sp>
            <p:nvSpPr>
              <p:cNvPr id="72" name="Rectangle 41">
                <a:extLst>
                  <a:ext uri="{FF2B5EF4-FFF2-40B4-BE49-F238E27FC236}">
                    <a16:creationId xmlns="" xmlns:a16="http://schemas.microsoft.com/office/drawing/2014/main" id="{FF798259-6C83-4DE6-8493-AA8782C83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9862" y="3657600"/>
                <a:ext cx="604763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3" name="TextBox 42">
                <a:extLst>
                  <a:ext uri="{FF2B5EF4-FFF2-40B4-BE49-F238E27FC236}">
                    <a16:creationId xmlns="" xmlns:a16="http://schemas.microsoft.com/office/drawing/2014/main" id="{8D754C0E-346C-41BF-886B-0A2A9E029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7426" y="3810000"/>
                <a:ext cx="4572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 ’</a:t>
                </a:r>
              </a:p>
            </p:txBody>
          </p:sp>
          <p:sp>
            <p:nvSpPr>
              <p:cNvPr id="74" name="Rectangle 63">
                <a:extLst>
                  <a:ext uri="{FF2B5EF4-FFF2-40B4-BE49-F238E27FC236}">
                    <a16:creationId xmlns="" xmlns:a16="http://schemas.microsoft.com/office/drawing/2014/main" id="{05041E6C-4965-474C-941F-13A8F376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3756" y="36576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5" name="TextBox 64">
                <a:extLst>
                  <a:ext uri="{FF2B5EF4-FFF2-40B4-BE49-F238E27FC236}">
                    <a16:creationId xmlns="" xmlns:a16="http://schemas.microsoft.com/office/drawing/2014/main" id="{6FB80A0C-A12E-478D-9B1D-B84C8E35C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8479" y="3752850"/>
                <a:ext cx="486457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‘a’</a:t>
                </a:r>
              </a:p>
            </p:txBody>
          </p:sp>
          <p:cxnSp>
            <p:nvCxnSpPr>
              <p:cNvPr id="76" name="Straight Connector 104">
                <a:extLst>
                  <a:ext uri="{FF2B5EF4-FFF2-40B4-BE49-F238E27FC236}">
                    <a16:creationId xmlns="" xmlns:a16="http://schemas.microsoft.com/office/drawing/2014/main" id="{25EA3981-D0A3-4020-A25E-A6C15AFBF6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04626" y="3657600"/>
                <a:ext cx="381000" cy="0"/>
              </a:xfrm>
              <a:prstGeom prst="line">
                <a:avLst/>
              </a:prstGeom>
              <a:noFill/>
              <a:ln w="22225" algn="ctr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7" name="Straight Connector 111">
                <a:extLst>
                  <a:ext uri="{FF2B5EF4-FFF2-40B4-BE49-F238E27FC236}">
                    <a16:creationId xmlns="" xmlns:a16="http://schemas.microsoft.com/office/drawing/2014/main" id="{90656499-A0E2-48A7-8C17-8C4B20AE75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104626" y="4419600"/>
                <a:ext cx="381000" cy="0"/>
              </a:xfrm>
              <a:prstGeom prst="line">
                <a:avLst/>
              </a:prstGeom>
              <a:noFill/>
              <a:ln w="22225" algn="ctr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78" name="TextBox 132">
                <a:extLst>
                  <a:ext uri="{FF2B5EF4-FFF2-40B4-BE49-F238E27FC236}">
                    <a16:creationId xmlns="" xmlns:a16="http://schemas.microsoft.com/office/drawing/2014/main" id="{907D05E7-44F4-44BE-9B89-54357A201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6426" y="3200400"/>
                <a:ext cx="114646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str[15]</a:t>
                </a:r>
              </a:p>
            </p:txBody>
          </p:sp>
        </p:grpSp>
        <p:sp>
          <p:nvSpPr>
            <p:cNvPr id="19" name="Rectangle 94">
              <a:extLst>
                <a:ext uri="{FF2B5EF4-FFF2-40B4-BE49-F238E27FC236}">
                  <a16:creationId xmlns="" xmlns:a16="http://schemas.microsoft.com/office/drawing/2014/main" id="{A634216C-86B2-4347-8182-743CEF10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724400"/>
              <a:ext cx="914400" cy="762000"/>
            </a:xfrm>
            <a:prstGeom prst="rect">
              <a:avLst/>
            </a:prstGeom>
            <a:solidFill>
              <a:srgbClr val="E9E975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="" xmlns:a16="http://schemas.microsoft.com/office/drawing/2014/main" id="{583E79D5-E8DB-4878-93F9-512F03AE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TextBox 25">
              <a:extLst>
                <a:ext uri="{FF2B5EF4-FFF2-40B4-BE49-F238E27FC236}">
                  <a16:creationId xmlns="" xmlns:a16="http://schemas.microsoft.com/office/drawing/2014/main" id="{D5FB6047-8B71-497D-8604-5A6D80E8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41" y="3752850"/>
              <a:ext cx="53789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2" name="Rectangle 28">
              <a:extLst>
                <a:ext uri="{FF2B5EF4-FFF2-40B4-BE49-F238E27FC236}">
                  <a16:creationId xmlns="" xmlns:a16="http://schemas.microsoft.com/office/drawing/2014/main" id="{C386953F-179E-4A86-870E-06B9CB5B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4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TextBox 29">
              <a:extLst>
                <a:ext uri="{FF2B5EF4-FFF2-40B4-BE49-F238E27FC236}">
                  <a16:creationId xmlns="" xmlns:a16="http://schemas.microsoft.com/office/drawing/2014/main" id="{0CF2FEA0-FC84-4C71-A623-97036089B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416" y="3752850"/>
              <a:ext cx="464890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‘r’</a:t>
              </a:r>
            </a:p>
          </p:txBody>
        </p:sp>
        <p:sp>
          <p:nvSpPr>
            <p:cNvPr id="24" name="Rectangle 32">
              <a:extLst>
                <a:ext uri="{FF2B5EF4-FFF2-40B4-BE49-F238E27FC236}">
                  <a16:creationId xmlns="" xmlns:a16="http://schemas.microsoft.com/office/drawing/2014/main" id="{F3803F4F-0995-4EF3-9842-3C5F80DD9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548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" name="TextBox 33">
              <a:extLst>
                <a:ext uri="{FF2B5EF4-FFF2-40B4-BE49-F238E27FC236}">
                  <a16:creationId xmlns="" xmlns:a16="http://schemas.microsoft.com/office/drawing/2014/main" id="{9692A722-39B3-4582-855A-080059C8F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190" y="3752850"/>
              <a:ext cx="464890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‘r’</a:t>
              </a:r>
            </a:p>
          </p:txBody>
        </p:sp>
        <p:sp>
          <p:nvSpPr>
            <p:cNvPr id="26" name="Rectangle 35">
              <a:extLst>
                <a:ext uri="{FF2B5EF4-FFF2-40B4-BE49-F238E27FC236}">
                  <a16:creationId xmlns="" xmlns:a16="http://schemas.microsoft.com/office/drawing/2014/main" id="{99F15885-4044-4AD9-9332-0F6CDC46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322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7" name="TextBox 36">
              <a:extLst>
                <a:ext uri="{FF2B5EF4-FFF2-40B4-BE49-F238E27FC236}">
                  <a16:creationId xmlns="" xmlns:a16="http://schemas.microsoft.com/office/drawing/2014/main" id="{EF0BC9F1-92C2-45C4-AA7B-4CB5748C0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964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28" name="Rectangle 38">
              <a:extLst>
                <a:ext uri="{FF2B5EF4-FFF2-40B4-BE49-F238E27FC236}">
                  <a16:creationId xmlns="" xmlns:a16="http://schemas.microsoft.com/office/drawing/2014/main" id="{2FC8D3BB-49CB-4A72-A9EC-9C910DCE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097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9" name="TextBox 39">
              <a:extLst>
                <a:ext uri="{FF2B5EF4-FFF2-40B4-BE49-F238E27FC236}">
                  <a16:creationId xmlns="" xmlns:a16="http://schemas.microsoft.com/office/drawing/2014/main" id="{9FC08524-0780-4AB5-9C6D-6DA5DFE22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738" y="3752850"/>
              <a:ext cx="484799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‘y’</a:t>
              </a:r>
            </a:p>
          </p:txBody>
        </p:sp>
        <p:sp>
          <p:nvSpPr>
            <p:cNvPr id="30" name="Rectangle 44">
              <a:extLst>
                <a:ext uri="{FF2B5EF4-FFF2-40B4-BE49-F238E27FC236}">
                  <a16:creationId xmlns="" xmlns:a16="http://schemas.microsoft.com/office/drawing/2014/main" id="{C65E7DCD-A85F-4902-90C0-FEA05454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333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1" name="Rectangle 47">
              <a:extLst>
                <a:ext uri="{FF2B5EF4-FFF2-40B4-BE49-F238E27FC236}">
                  <a16:creationId xmlns="" xmlns:a16="http://schemas.microsoft.com/office/drawing/2014/main" id="{87EA3029-E3A6-4926-BEE8-0E8F2689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2" name="TextBox 48">
              <a:extLst>
                <a:ext uri="{FF2B5EF4-FFF2-40B4-BE49-F238E27FC236}">
                  <a16:creationId xmlns="" xmlns:a16="http://schemas.microsoft.com/office/drawing/2014/main" id="{BA4C1C81-255A-4252-B3A4-C771E404B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042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‘a’</a:t>
              </a:r>
            </a:p>
          </p:txBody>
        </p:sp>
        <p:sp>
          <p:nvSpPr>
            <p:cNvPr id="33" name="Rectangle 89">
              <a:extLst>
                <a:ext uri="{FF2B5EF4-FFF2-40B4-BE49-F238E27FC236}">
                  <a16:creationId xmlns="" xmlns:a16="http://schemas.microsoft.com/office/drawing/2014/main" id="{4989D5BD-8152-403B-BE3B-9F224AC2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4" name="TextBox 90">
              <a:extLst>
                <a:ext uri="{FF2B5EF4-FFF2-40B4-BE49-F238E27FC236}">
                  <a16:creationId xmlns="" xmlns:a16="http://schemas.microsoft.com/office/drawing/2014/main" id="{116E4572-929B-4371-B890-31E9C936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476502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‘n’</a:t>
              </a:r>
            </a:p>
          </p:txBody>
        </p:sp>
        <p:sp>
          <p:nvSpPr>
            <p:cNvPr id="35" name="TextBox 92">
              <a:extLst>
                <a:ext uri="{FF2B5EF4-FFF2-40B4-BE49-F238E27FC236}">
                  <a16:creationId xmlns="" xmlns:a16="http://schemas.microsoft.com/office/drawing/2014/main" id="{51105632-96F8-485E-A7E9-04D9969D4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4419600"/>
              <a:ext cx="5918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str</a:t>
              </a:r>
            </a:p>
          </p:txBody>
        </p:sp>
        <p:cxnSp>
          <p:nvCxnSpPr>
            <p:cNvPr id="36" name="Shape 96">
              <a:extLst>
                <a:ext uri="{FF2B5EF4-FFF2-40B4-BE49-F238E27FC236}">
                  <a16:creationId xmlns="" xmlns:a16="http://schemas.microsoft.com/office/drawing/2014/main" id="{14BCAFF1-B9C7-4280-90AC-269BF8DF4287}"/>
                </a:ext>
              </a:extLst>
            </p:cNvPr>
            <p:cNvCxnSpPr>
              <a:cxnSpLocks noChangeShapeType="1"/>
              <a:endCxn id="20" idx="2"/>
            </p:cNvCxnSpPr>
            <p:nvPr/>
          </p:nvCxnSpPr>
          <p:spPr bwMode="auto">
            <a:xfrm rot="10800000">
              <a:off x="286388" y="4419600"/>
              <a:ext cx="856615" cy="685800"/>
            </a:xfrm>
            <a:prstGeom prst="bentConnector2">
              <a:avLst/>
            </a:prstGeom>
            <a:noFill/>
            <a:ln w="25400" algn="ctr">
              <a:solidFill>
                <a:srgbClr val="9D0000"/>
              </a:solidFill>
              <a:round/>
              <a:headEnd/>
              <a:tailEnd type="arrow" w="med" len="med"/>
            </a:ln>
          </p:spPr>
        </p:cxnSp>
        <p:sp>
          <p:nvSpPr>
            <p:cNvPr id="37" name="Rectangle 98">
              <a:extLst>
                <a:ext uri="{FF2B5EF4-FFF2-40B4-BE49-F238E27FC236}">
                  <a16:creationId xmlns="" xmlns:a16="http://schemas.microsoft.com/office/drawing/2014/main" id="{89177959-68A1-46C3-94BA-10DCE31F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724400"/>
              <a:ext cx="914400" cy="762000"/>
            </a:xfrm>
            <a:prstGeom prst="rect">
              <a:avLst/>
            </a:prstGeom>
            <a:solidFill>
              <a:srgbClr val="E9E975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8" name="TextBox 99">
              <a:extLst>
                <a:ext uri="{FF2B5EF4-FFF2-40B4-BE49-F238E27FC236}">
                  <a16:creationId xmlns="" xmlns:a16="http://schemas.microsoft.com/office/drawing/2014/main" id="{0B2C3A8A-14B3-4B44-8738-188DBFB3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4648200"/>
              <a:ext cx="60465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ptr</a:t>
              </a:r>
            </a:p>
          </p:txBody>
        </p:sp>
        <p:cxnSp>
          <p:nvCxnSpPr>
            <p:cNvPr id="39" name="Elbow Connector 125">
              <a:extLst>
                <a:ext uri="{FF2B5EF4-FFF2-40B4-BE49-F238E27FC236}">
                  <a16:creationId xmlns="" xmlns:a16="http://schemas.microsoft.com/office/drawing/2014/main" id="{0714FF8A-EE4B-4270-9415-51B9B233E869}"/>
                </a:ext>
              </a:extLst>
            </p:cNvPr>
            <p:cNvCxnSpPr>
              <a:cxnSpLocks noChangeShapeType="1"/>
              <a:endCxn id="33" idx="2"/>
            </p:cNvCxnSpPr>
            <p:nvPr/>
          </p:nvCxnSpPr>
          <p:spPr bwMode="auto">
            <a:xfrm flipV="1">
              <a:off x="2362200" y="4419600"/>
              <a:ext cx="1353187" cy="685800"/>
            </a:xfrm>
            <a:prstGeom prst="bentConnector2">
              <a:avLst/>
            </a:prstGeom>
            <a:noFill/>
            <a:ln w="25400" algn="ctr">
              <a:solidFill>
                <a:srgbClr val="9D0000"/>
              </a:solidFill>
              <a:round/>
              <a:headEnd/>
              <a:tailEnd type="arrow" w="med" len="med"/>
            </a:ln>
          </p:spPr>
        </p:cxnSp>
        <p:sp>
          <p:nvSpPr>
            <p:cNvPr id="40" name="Rectangle 53">
              <a:extLst>
                <a:ext uri="{FF2B5EF4-FFF2-40B4-BE49-F238E27FC236}">
                  <a16:creationId xmlns="" xmlns:a16="http://schemas.microsoft.com/office/drawing/2014/main" id="{8A5CB4CD-8AAD-4A28-9CA6-6C7DA1B5B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826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1" name="TextBox 54">
              <a:extLst>
                <a:ext uri="{FF2B5EF4-FFF2-40B4-BE49-F238E27FC236}">
                  <a16:creationId xmlns="" xmlns:a16="http://schemas.microsoft.com/office/drawing/2014/main" id="{B933B5BF-CDE3-4A76-B4C4-A7ED438F5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549" y="3752850"/>
              <a:ext cx="40516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</a:t>
              </a:r>
              <a:r>
                <a:rPr kumimoji="0" lang="en-US" altLang="en-US" sz="2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i</a:t>
              </a: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’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="" xmlns:a16="http://schemas.microsoft.com/office/drawing/2014/main" id="{C34D9F49-6B83-4BED-B8C9-424626DA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336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3" name="TextBox 57">
              <a:extLst>
                <a:ext uri="{FF2B5EF4-FFF2-40B4-BE49-F238E27FC236}">
                  <a16:creationId xmlns="" xmlns:a16="http://schemas.microsoft.com/office/drawing/2014/main" id="{FB9655F2-4D49-445C-B760-79F507959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061" y="3752850"/>
              <a:ext cx="466548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‘s’</a:t>
              </a:r>
            </a:p>
          </p:txBody>
        </p:sp>
        <p:sp>
          <p:nvSpPr>
            <p:cNvPr id="44" name="Rectangle 50">
              <a:extLst>
                <a:ext uri="{FF2B5EF4-FFF2-40B4-BE49-F238E27FC236}">
                  <a16:creationId xmlns="" xmlns:a16="http://schemas.microsoft.com/office/drawing/2014/main" id="{3C3A96F8-B866-4923-B8E2-885D2B24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657600"/>
              <a:ext cx="572774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5" name="TextBox 51">
              <a:extLst>
                <a:ext uri="{FF2B5EF4-FFF2-40B4-BE49-F238E27FC236}">
                  <a16:creationId xmlns="" xmlns:a16="http://schemas.microsoft.com/office/drawing/2014/main" id="{91BD50B6-B1E0-4463-9ACA-4945839D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843" y="3752850"/>
              <a:ext cx="486457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‘e’</a:t>
              </a:r>
            </a:p>
          </p:txBody>
        </p:sp>
        <p:grpSp>
          <p:nvGrpSpPr>
            <p:cNvPr id="46" name="Group 136">
              <a:extLst>
                <a:ext uri="{FF2B5EF4-FFF2-40B4-BE49-F238E27FC236}">
                  <a16:creationId xmlns="" xmlns:a16="http://schemas.microsoft.com/office/drawing/2014/main" id="{26FC2A30-2032-4DE1-A9F0-1A9FD4A96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452" y="3657600"/>
              <a:ext cx="567267" cy="762000"/>
              <a:chOff x="5661652" y="3657600"/>
              <a:chExt cx="567267" cy="762000"/>
            </a:xfrm>
          </p:grpSpPr>
          <p:sp>
            <p:nvSpPr>
              <p:cNvPr id="70" name="Rectangle 85">
                <a:extLst>
                  <a:ext uri="{FF2B5EF4-FFF2-40B4-BE49-F238E27FC236}">
                    <a16:creationId xmlns="" xmlns:a16="http://schemas.microsoft.com/office/drawing/2014/main" id="{12D7F8CB-F9E9-498A-B6CF-7279388D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1652" y="3657600"/>
                <a:ext cx="567267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71" name="TextBox 87">
                <a:extLst>
                  <a:ext uri="{FF2B5EF4-FFF2-40B4-BE49-F238E27FC236}">
                    <a16:creationId xmlns="" xmlns:a16="http://schemas.microsoft.com/office/drawing/2014/main" id="{FC7277A4-1F32-4367-BEC3-F66BBEB2C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719" y="3733800"/>
                <a:ext cx="43473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 ’</a:t>
                </a:r>
              </a:p>
            </p:txBody>
          </p:sp>
        </p:grpSp>
        <p:sp>
          <p:nvSpPr>
            <p:cNvPr id="47" name="Rectangle 59">
              <a:extLst>
                <a:ext uri="{FF2B5EF4-FFF2-40B4-BE49-F238E27FC236}">
                  <a16:creationId xmlns="" xmlns:a16="http://schemas.microsoft.com/office/drawing/2014/main" id="{669E44C3-B793-455E-AB3F-67F7C433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57600"/>
              <a:ext cx="582511" cy="762000"/>
            </a:xfrm>
            <a:prstGeom prst="rect">
              <a:avLst/>
            </a:prstGeom>
            <a:solidFill>
              <a:srgbClr val="A2FB9F"/>
            </a:solidFill>
            <a:ln w="9525" algn="ctr">
              <a:solidFill>
                <a:srgbClr val="9D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8" name="TextBox 60">
              <a:extLst>
                <a:ext uri="{FF2B5EF4-FFF2-40B4-BE49-F238E27FC236}">
                  <a16:creationId xmlns="" xmlns:a16="http://schemas.microsoft.com/office/drawing/2014/main" id="{E1885E5E-D3F8-49F7-B5D4-7C32501B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8772" y="3752850"/>
              <a:ext cx="576051" cy="43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itchFamily="66" charset="0"/>
                  <a:cs typeface="Arial" charset="0"/>
                </a:rPr>
                <a:t>‘ ’ </a:t>
              </a:r>
            </a:p>
          </p:txBody>
        </p:sp>
        <p:grpSp>
          <p:nvGrpSpPr>
            <p:cNvPr id="49" name="Group 137">
              <a:extLst>
                <a:ext uri="{FF2B5EF4-FFF2-40B4-BE49-F238E27FC236}">
                  <a16:creationId xmlns="" xmlns:a16="http://schemas.microsoft.com/office/drawing/2014/main" id="{B70E8EFC-5146-48CB-8448-3093F100F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3657600"/>
              <a:ext cx="582155" cy="762000"/>
              <a:chOff x="5661652" y="3657600"/>
              <a:chExt cx="582155" cy="762000"/>
            </a:xfrm>
          </p:grpSpPr>
          <p:sp>
            <p:nvSpPr>
              <p:cNvPr id="68" name="Rectangle 138">
                <a:extLst>
                  <a:ext uri="{FF2B5EF4-FFF2-40B4-BE49-F238E27FC236}">
                    <a16:creationId xmlns="" xmlns:a16="http://schemas.microsoft.com/office/drawing/2014/main" id="{49BB8F65-7ACD-4BBD-B430-B3652D757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1652" y="3657600"/>
                <a:ext cx="567267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69" name="TextBox 139">
                <a:extLst>
                  <a:ext uri="{FF2B5EF4-FFF2-40B4-BE49-F238E27FC236}">
                    <a16:creationId xmlns="" xmlns:a16="http://schemas.microsoft.com/office/drawing/2014/main" id="{E472C0A1-4301-4F39-BFB1-93D73BCAB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2643" y="3754001"/>
                <a:ext cx="551164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‘m’</a:t>
                </a:r>
              </a:p>
            </p:txBody>
          </p:sp>
        </p:grpSp>
        <p:grpSp>
          <p:nvGrpSpPr>
            <p:cNvPr id="50" name="Group 143">
              <a:extLst>
                <a:ext uri="{FF2B5EF4-FFF2-40B4-BE49-F238E27FC236}">
                  <a16:creationId xmlns="" xmlns:a16="http://schemas.microsoft.com/office/drawing/2014/main" id="{5E9A618F-8532-43B3-8572-B465D3019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1702" y="4495800"/>
              <a:ext cx="5202442" cy="1269200"/>
              <a:chOff x="3756570" y="4648200"/>
              <a:chExt cx="5202442" cy="1269200"/>
            </a:xfrm>
          </p:grpSpPr>
          <p:sp>
            <p:nvSpPr>
              <p:cNvPr id="51" name="Rectangle 66">
                <a:extLst>
                  <a:ext uri="{FF2B5EF4-FFF2-40B4-BE49-F238E27FC236}">
                    <a16:creationId xmlns="" xmlns:a16="http://schemas.microsoft.com/office/drawing/2014/main" id="{E7DDB2D3-2A7E-4E28-A616-4207DABE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2" name="TextBox 67">
                <a:extLst>
                  <a:ext uri="{FF2B5EF4-FFF2-40B4-BE49-F238E27FC236}">
                    <a16:creationId xmlns="" xmlns:a16="http://schemas.microsoft.com/office/drawing/2014/main" id="{C91F0F96-9558-44DB-BC5B-E7D7A02A2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2125" y="4743450"/>
                <a:ext cx="476502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‘n’</a:t>
                </a:r>
              </a:p>
            </p:txBody>
          </p:sp>
          <p:sp>
            <p:nvSpPr>
              <p:cNvPr id="53" name="Rectangle 69">
                <a:extLst>
                  <a:ext uri="{FF2B5EF4-FFF2-40B4-BE49-F238E27FC236}">
                    <a16:creationId xmlns="" xmlns:a16="http://schemas.microsoft.com/office/drawing/2014/main" id="{E41D491F-B56B-4E17-AB6F-9CF84C16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9912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4" name="TextBox 70">
                <a:extLst>
                  <a:ext uri="{FF2B5EF4-FFF2-40B4-BE49-F238E27FC236}">
                    <a16:creationId xmlns="" xmlns:a16="http://schemas.microsoft.com/office/drawing/2014/main" id="{09EA7FF8-1FD6-47A1-BF0D-D68A25A5F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4636" y="4743450"/>
                <a:ext cx="461571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‘t’</a:t>
                </a:r>
              </a:p>
            </p:txBody>
          </p:sp>
          <p:sp>
            <p:nvSpPr>
              <p:cNvPr id="55" name="Rectangle 72">
                <a:extLst>
                  <a:ext uri="{FF2B5EF4-FFF2-40B4-BE49-F238E27FC236}">
                    <a16:creationId xmlns="" xmlns:a16="http://schemas.microsoft.com/office/drawing/2014/main" id="{504EAE54-D410-4A23-9EA5-A082BE6E2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423" y="4648200"/>
                <a:ext cx="582511" cy="762000"/>
              </a:xfrm>
              <a:prstGeom prst="rect">
                <a:avLst/>
              </a:prstGeom>
              <a:solidFill>
                <a:srgbClr val="A2FB9F"/>
              </a:solidFill>
              <a:ln w="9525" algn="ctr">
                <a:solidFill>
                  <a:srgbClr val="9D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Arial" charset="0"/>
                </a:endParaRPr>
              </a:p>
            </p:txBody>
          </p:sp>
          <p:sp>
            <p:nvSpPr>
              <p:cNvPr id="56" name="TextBox 73">
                <a:extLst>
                  <a:ext uri="{FF2B5EF4-FFF2-40B4-BE49-F238E27FC236}">
                    <a16:creationId xmlns="" xmlns:a16="http://schemas.microsoft.com/office/drawing/2014/main" id="{7CE91F4B-0F39-4DC8-8EBE-A9167E1BD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7146" y="4743450"/>
                <a:ext cx="486457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‘e’</a:t>
                </a:r>
              </a:p>
            </p:txBody>
          </p:sp>
          <p:grpSp>
            <p:nvGrpSpPr>
              <p:cNvPr id="57" name="Group 118">
                <a:extLst>
                  <a:ext uri="{FF2B5EF4-FFF2-40B4-BE49-F238E27FC236}">
                    <a16:creationId xmlns="" xmlns:a16="http://schemas.microsoft.com/office/drawing/2014/main" id="{B3647165-F6DB-427B-91E2-C0C17BC12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14933" y="4648200"/>
                <a:ext cx="582511" cy="762000"/>
                <a:chOff x="7614933" y="4648200"/>
                <a:chExt cx="582511" cy="762000"/>
              </a:xfrm>
            </p:grpSpPr>
            <p:sp>
              <p:nvSpPr>
                <p:cNvPr id="66" name="Rectangle 75">
                  <a:extLst>
                    <a:ext uri="{FF2B5EF4-FFF2-40B4-BE49-F238E27FC236}">
                      <a16:creationId xmlns="" xmlns:a16="http://schemas.microsoft.com/office/drawing/2014/main" id="{FEDA3F55-3121-46E7-85D2-C551EAD75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4933" y="4648200"/>
                  <a:ext cx="582511" cy="762000"/>
                </a:xfrm>
                <a:prstGeom prst="rect">
                  <a:avLst/>
                </a:prstGeom>
                <a:solidFill>
                  <a:srgbClr val="A2FB9F"/>
                </a:solidFill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7" name="TextBox 76">
                  <a:extLst>
                    <a:ext uri="{FF2B5EF4-FFF2-40B4-BE49-F238E27FC236}">
                      <a16:creationId xmlns="" xmlns:a16="http://schemas.microsoft.com/office/drawing/2014/main" id="{976D7BB8-3101-4989-BE07-87822D781F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79657" y="4743450"/>
                  <a:ext cx="464890" cy="431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‘r’</a:t>
                  </a:r>
                </a:p>
              </p:txBody>
            </p:sp>
          </p:grpSp>
          <p:grpSp>
            <p:nvGrpSpPr>
              <p:cNvPr id="58" name="Group 113">
                <a:extLst>
                  <a:ext uri="{FF2B5EF4-FFF2-40B4-BE49-F238E27FC236}">
                    <a16:creationId xmlns="" xmlns:a16="http://schemas.microsoft.com/office/drawing/2014/main" id="{19F026FC-5915-41E0-9684-9F220CFD2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200" y="4648200"/>
                <a:ext cx="381000" cy="762000"/>
                <a:chOff x="8534400" y="3657600"/>
                <a:chExt cx="381000" cy="762000"/>
              </a:xfrm>
            </p:grpSpPr>
            <p:cxnSp>
              <p:nvCxnSpPr>
                <p:cNvPr id="64" name="Straight Connector 114">
                  <a:extLst>
                    <a:ext uri="{FF2B5EF4-FFF2-40B4-BE49-F238E27FC236}">
                      <a16:creationId xmlns="" xmlns:a16="http://schemas.microsoft.com/office/drawing/2014/main" id="{43B1D093-793D-4F25-8C2E-C5C07A015DE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534400" y="3657600"/>
                  <a:ext cx="381000" cy="0"/>
                </a:xfrm>
                <a:prstGeom prst="line">
                  <a:avLst/>
                </a:prstGeom>
                <a:noFill/>
                <a:ln w="22225" algn="ctr">
                  <a:solidFill>
                    <a:sysClr val="windowText" lastClr="000000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Straight Connector 115">
                  <a:extLst>
                    <a:ext uri="{FF2B5EF4-FFF2-40B4-BE49-F238E27FC236}">
                      <a16:creationId xmlns="" xmlns:a16="http://schemas.microsoft.com/office/drawing/2014/main" id="{D6E41259-BBC9-4C01-86AE-30AC00459B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8534400" y="4419600"/>
                  <a:ext cx="381000" cy="0"/>
                </a:xfrm>
                <a:prstGeom prst="line">
                  <a:avLst/>
                </a:prstGeom>
                <a:noFill/>
                <a:ln w="22225" algn="ctr">
                  <a:solidFill>
                    <a:sysClr val="windowText" lastClr="000000"/>
                  </a:solidFill>
                  <a:prstDash val="dash"/>
                  <a:round/>
                  <a:headEnd/>
                  <a:tailEnd/>
                </a:ln>
              </p:spPr>
            </p:cxnSp>
          </p:grpSp>
          <p:grpSp>
            <p:nvGrpSpPr>
              <p:cNvPr id="59" name="Group 119">
                <a:extLst>
                  <a:ext uri="{FF2B5EF4-FFF2-40B4-BE49-F238E27FC236}">
                    <a16:creationId xmlns="" xmlns:a16="http://schemas.microsoft.com/office/drawing/2014/main" id="{F2F76EA0-4132-47A9-B0A8-648FE9814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3400" y="4648200"/>
                <a:ext cx="704643" cy="762000"/>
                <a:chOff x="7614933" y="4648200"/>
                <a:chExt cx="704643" cy="762000"/>
              </a:xfrm>
            </p:grpSpPr>
            <p:sp>
              <p:nvSpPr>
                <p:cNvPr id="62" name="Rectangle 120">
                  <a:extLst>
                    <a:ext uri="{FF2B5EF4-FFF2-40B4-BE49-F238E27FC236}">
                      <a16:creationId xmlns="" xmlns:a16="http://schemas.microsoft.com/office/drawing/2014/main" id="{5727FBC4-D322-400B-9EDC-6B82BE0C9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4933" y="4648200"/>
                  <a:ext cx="582511" cy="762000"/>
                </a:xfrm>
                <a:prstGeom prst="rect">
                  <a:avLst/>
                </a:prstGeom>
                <a:solidFill>
                  <a:srgbClr val="A2FB9F"/>
                </a:solidFill>
                <a:ln w="9525" algn="ctr">
                  <a:solidFill>
                    <a:srgbClr val="9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Arial" charset="0"/>
                  </a:endParaRPr>
                </a:p>
              </p:txBody>
            </p:sp>
            <p:sp>
              <p:nvSpPr>
                <p:cNvPr id="63" name="TextBox 121">
                  <a:extLst>
                    <a:ext uri="{FF2B5EF4-FFF2-40B4-BE49-F238E27FC236}">
                      <a16:creationId xmlns="" xmlns:a16="http://schemas.microsoft.com/office/drawing/2014/main" id="{D28D9012-872C-4494-8D8F-B6EDDCE95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79657" y="4743450"/>
                  <a:ext cx="63991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2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mic Sans MS" pitchFamily="66" charset="0"/>
                      <a:cs typeface="Arial" charset="0"/>
                    </a:rPr>
                    <a:t>‘\0’</a:t>
                  </a:r>
                </a:p>
              </p:txBody>
            </p:sp>
          </p:grpSp>
          <p:sp>
            <p:nvSpPr>
              <p:cNvPr id="60" name="TextBox 122">
                <a:extLst>
                  <a:ext uri="{FF2B5EF4-FFF2-40B4-BE49-F238E27FC236}">
                    <a16:creationId xmlns="" xmlns:a16="http://schemas.microsoft.com/office/drawing/2014/main" id="{3072AA5B-998D-468B-BEC3-7AFE6C954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2400" y="5486400"/>
                <a:ext cx="1186612" cy="43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str[23]</a:t>
                </a:r>
              </a:p>
            </p:txBody>
          </p:sp>
          <p:sp>
            <p:nvSpPr>
              <p:cNvPr id="61" name="TextBox 116">
                <a:extLst>
                  <a:ext uri="{FF2B5EF4-FFF2-40B4-BE49-F238E27FC236}">
                    <a16:creationId xmlns="" xmlns:a16="http://schemas.microsoft.com/office/drawing/2014/main" id="{C3C072E7-EB73-43FD-8898-B3A71CF8B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570" y="5391578"/>
                <a:ext cx="114646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omic Sans MS" pitchFamily="66" charset="0"/>
                    <a:cs typeface="Arial" charset="0"/>
                  </a:rPr>
                  <a:t>str[16]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8DE7DAB-3F40-43BC-A0B8-6AB977361B88}"/>
              </a:ext>
            </a:extLst>
          </p:cNvPr>
          <p:cNvSpPr txBox="1"/>
          <p:nvPr/>
        </p:nvSpPr>
        <p:spPr>
          <a:xfrm>
            <a:off x="2619212" y="5779442"/>
            <a:ext cx="1122363" cy="43021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Output</a:t>
            </a:r>
          </a:p>
        </p:txBody>
      </p:sp>
      <p:sp>
        <p:nvSpPr>
          <p:cNvPr id="127" name="Rectangle 66">
            <a:extLst>
              <a:ext uri="{FF2B5EF4-FFF2-40B4-BE49-F238E27FC236}">
                <a16:creationId xmlns="" xmlns:a16="http://schemas.microsoft.com/office/drawing/2014/main" id="{D1090897-52CE-4963-9F63-F1B01E75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156" y="3836788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8" name="Rectangle 66">
            <a:extLst>
              <a:ext uri="{FF2B5EF4-FFF2-40B4-BE49-F238E27FC236}">
                <a16:creationId xmlns="" xmlns:a16="http://schemas.microsoft.com/office/drawing/2014/main" id="{52B8A0F4-0EA6-4299-B928-16F6B349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814" y="3830672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9" name="Rectangle 66">
            <a:extLst>
              <a:ext uri="{FF2B5EF4-FFF2-40B4-BE49-F238E27FC236}">
                <a16:creationId xmlns="" xmlns:a16="http://schemas.microsoft.com/office/drawing/2014/main" id="{5042E926-7809-42B9-8286-09BA0DA3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009" y="3830671"/>
            <a:ext cx="562804" cy="761799"/>
          </a:xfrm>
          <a:prstGeom prst="rect">
            <a:avLst/>
          </a:prstGeom>
          <a:solidFill>
            <a:srgbClr val="A2FB9F"/>
          </a:solidFill>
          <a:ln w="9525" algn="ctr">
            <a:solidFill>
              <a:srgbClr val="9D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0" name="TextBox 67">
            <a:extLst>
              <a:ext uri="{FF2B5EF4-FFF2-40B4-BE49-F238E27FC236}">
                <a16:creationId xmlns="" xmlns:a16="http://schemas.microsoft.com/office/drawing/2014/main" id="{EADF067E-6EF4-491F-994A-1B9B026A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45" y="3942336"/>
            <a:ext cx="463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‘p’</a:t>
            </a:r>
          </a:p>
        </p:txBody>
      </p:sp>
      <p:sp>
        <p:nvSpPr>
          <p:cNvPr id="131" name="TextBox 67">
            <a:extLst>
              <a:ext uri="{FF2B5EF4-FFF2-40B4-BE49-F238E27FC236}">
                <a16:creationId xmlns="" xmlns:a16="http://schemas.microsoft.com/office/drawing/2014/main" id="{53F2443E-0447-4407-90EC-6E09D351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237" y="3942339"/>
            <a:ext cx="4619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‘o’</a:t>
            </a:r>
          </a:p>
        </p:txBody>
      </p:sp>
      <p:sp>
        <p:nvSpPr>
          <p:cNvPr id="132" name="TextBox 67">
            <a:extLst>
              <a:ext uri="{FF2B5EF4-FFF2-40B4-BE49-F238E27FC236}">
                <a16:creationId xmlns="" xmlns:a16="http://schemas.microsoft.com/office/drawing/2014/main" id="{63126767-D71F-4611-BF4E-2029D000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501" y="3923294"/>
            <a:ext cx="3914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‘</a:t>
            </a:r>
            <a:r>
              <a:rPr kumimoji="0" lang="en-US" altLang="en-US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i</a:t>
            </a: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cs typeface="Arial" charset="0"/>
              </a:rPr>
              <a:t>’</a:t>
            </a:r>
          </a:p>
        </p:txBody>
      </p:sp>
    </p:spTree>
    <p:extLst>
      <p:ext uri="{BB962C8B-B14F-4D97-AF65-F5344CB8AC3E}">
        <p14:creationId xmlns="" xmlns:p14="http://schemas.microsoft.com/office/powerpoint/2010/main" val="148498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79" grpId="0" animBg="1"/>
      <p:bldP spid="127" grpId="0" animBg="1"/>
      <p:bldP spid="128" grpId="0" animBg="1"/>
      <p:bldP spid="129" grpId="0" animBg="1"/>
      <p:bldP spid="130" grpId="0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Back to memory allocation related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35D1236-77C6-4096-8C24-647EE215A0EC}"/>
              </a:ext>
            </a:extLst>
          </p:cNvPr>
          <p:cNvSpPr txBox="1"/>
          <p:nvPr/>
        </p:nvSpPr>
        <p:spPr>
          <a:xfrm>
            <a:off x="2735450" y="1487836"/>
            <a:ext cx="24304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B1E6B7E-3E95-4BFE-B13C-9D9F10758D75}"/>
              </a:ext>
            </a:extLst>
          </p:cNvPr>
          <p:cNvSpPr txBox="1"/>
          <p:nvPr/>
        </p:nvSpPr>
        <p:spPr>
          <a:xfrm>
            <a:off x="6638440" y="1487836"/>
            <a:ext cx="2112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err="1"/>
              <a:t>calloc</a:t>
            </a:r>
            <a:endParaRPr lang="en-IN" sz="6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6E8BF3-1CE6-4179-AA66-E5D0F4F496D2}"/>
              </a:ext>
            </a:extLst>
          </p:cNvPr>
          <p:cNvSpPr txBox="1"/>
          <p:nvPr/>
        </p:nvSpPr>
        <p:spPr>
          <a:xfrm>
            <a:off x="4562571" y="4702687"/>
            <a:ext cx="2458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err="1"/>
              <a:t>realloc</a:t>
            </a:r>
            <a:endParaRPr lang="en-IN" sz="66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E3AF4E5-A2EE-4879-AB42-058592768D04}"/>
              </a:ext>
            </a:extLst>
          </p:cNvPr>
          <p:cNvSpPr txBox="1"/>
          <p:nvPr/>
        </p:nvSpPr>
        <p:spPr>
          <a:xfrm>
            <a:off x="4929376" y="3218479"/>
            <a:ext cx="1554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free</a:t>
            </a:r>
          </a:p>
        </p:txBody>
      </p:sp>
    </p:spTree>
    <p:extLst>
      <p:ext uri="{BB962C8B-B14F-4D97-AF65-F5344CB8AC3E}">
        <p14:creationId xmlns="" xmlns:p14="http://schemas.microsoft.com/office/powerpoint/2010/main" val="15077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malloc: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B52510-2C0D-481A-BD2B-5065A3358D25}"/>
              </a:ext>
            </a:extLst>
          </p:cNvPr>
          <p:cNvSpPr txBox="1"/>
          <p:nvPr/>
        </p:nvSpPr>
        <p:spPr>
          <a:xfrm>
            <a:off x="2641183" y="1578693"/>
            <a:ext cx="6894836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malloc(10 *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7B21A1C-1946-4D8C-B739-29801150AEC4}"/>
              </a:ext>
            </a:extLst>
          </p:cNvPr>
          <p:cNvGrpSpPr/>
          <p:nvPr/>
        </p:nvGrpSpPr>
        <p:grpSpPr>
          <a:xfrm>
            <a:off x="4153351" y="1111624"/>
            <a:ext cx="7505100" cy="611085"/>
            <a:chOff x="2771800" y="873699"/>
            <a:chExt cx="7505100" cy="6110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9EBFB82D-DDEC-4C22-83EF-930C38D2AC50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2771800" y="1104532"/>
              <a:ext cx="2088232" cy="3802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91C144E-A987-46FB-9279-B0E25E1C64B9}"/>
                </a:ext>
              </a:extLst>
            </p:cNvPr>
            <p:cNvSpPr txBox="1"/>
            <p:nvPr/>
          </p:nvSpPr>
          <p:spPr>
            <a:xfrm>
              <a:off x="4860032" y="873699"/>
              <a:ext cx="5416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 pointer to float (or several floats)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AE5E6CD-926C-43E4-80FE-EC438FD73492}"/>
              </a:ext>
            </a:extLst>
          </p:cNvPr>
          <p:cNvGrpSpPr/>
          <p:nvPr/>
        </p:nvGrpSpPr>
        <p:grpSpPr>
          <a:xfrm>
            <a:off x="5387902" y="2442789"/>
            <a:ext cx="4961615" cy="1037729"/>
            <a:chOff x="4006351" y="2204864"/>
            <a:chExt cx="4961615" cy="1037729"/>
          </a:xfrm>
        </p:grpSpPr>
        <p:sp>
          <p:nvSpPr>
            <p:cNvPr id="14" name="Left Brace 13">
              <a:extLst>
                <a:ext uri="{FF2B5EF4-FFF2-40B4-BE49-F238E27FC236}">
                  <a16:creationId xmlns="" xmlns:a16="http://schemas.microsoft.com/office/drawing/2014/main" id="{4AFBDD7A-248F-424B-B28E-8142598C64FA}"/>
                </a:ext>
              </a:extLst>
            </p:cNvPr>
            <p:cNvSpPr/>
            <p:nvPr/>
          </p:nvSpPr>
          <p:spPr bwMode="auto">
            <a:xfrm rot="16200000">
              <a:off x="5728774" y="1048090"/>
              <a:ext cx="576064" cy="2889612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 typeface="Wingdings" pitchFamily="2" charset="2"/>
                <a:buChar char="•"/>
              </a:pPr>
              <a:endParaRPr lang="en-US" sz="200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68FEB2B9-4EDE-447A-B9FA-BB6470E5C5F1}"/>
                </a:ext>
              </a:extLst>
            </p:cNvPr>
            <p:cNvSpPr txBox="1"/>
            <p:nvPr/>
          </p:nvSpPr>
          <p:spPr>
            <a:xfrm>
              <a:off x="4006351" y="2780928"/>
              <a:ext cx="4961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Size big enough to hold 10 floats.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="" xmlns:a16="http://schemas.microsoft.com/office/drawing/2014/main" id="{0BB2D7D8-6A7B-485E-8DAE-A2986764E33B}"/>
              </a:ext>
            </a:extLst>
          </p:cNvPr>
          <p:cNvGrpSpPr/>
          <p:nvPr/>
        </p:nvGrpSpPr>
        <p:grpSpPr>
          <a:xfrm>
            <a:off x="5387902" y="2442788"/>
            <a:ext cx="4961615" cy="2271158"/>
            <a:chOff x="4006351" y="2204863"/>
            <a:chExt cx="4961615" cy="2271158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DE1E67D-F9EA-4254-9768-C8E3463FEAE0}"/>
                </a:ext>
              </a:extLst>
            </p:cNvPr>
            <p:cNvSpPr txBox="1"/>
            <p:nvPr/>
          </p:nvSpPr>
          <p:spPr>
            <a:xfrm>
              <a:off x="4006351" y="3645024"/>
              <a:ext cx="496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Note the use of </a:t>
              </a:r>
              <a:r>
                <a:rPr lang="en-US" sz="24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sizeof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to keep it machine independent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9BB68AED-D313-44F5-A9CC-B07508953858}"/>
                </a:ext>
              </a:extLst>
            </p:cNvPr>
            <p:cNvCxnSpPr>
              <a:stCxn id="17" idx="0"/>
            </p:cNvCxnSpPr>
            <p:nvPr/>
          </p:nvCxnSpPr>
          <p:spPr bwMode="auto">
            <a:xfrm flipH="1" flipV="1">
              <a:off x="6084168" y="2204863"/>
              <a:ext cx="402991" cy="144016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0">
            <a:extLst>
              <a:ext uri="{FF2B5EF4-FFF2-40B4-BE49-F238E27FC236}">
                <a16:creationId xmlns="" xmlns:a16="http://schemas.microsoft.com/office/drawing/2014/main" id="{69569534-C8CE-4C5D-9327-80420A6A0B0A}"/>
              </a:ext>
            </a:extLst>
          </p:cNvPr>
          <p:cNvGrpSpPr/>
          <p:nvPr/>
        </p:nvGrpSpPr>
        <p:grpSpPr>
          <a:xfrm>
            <a:off x="3721303" y="2442789"/>
            <a:ext cx="5544616" cy="4038683"/>
            <a:chOff x="2339752" y="2204864"/>
            <a:chExt cx="5544616" cy="403868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4D98B076-DF2C-47FB-9DB8-4C2713F758BF}"/>
                </a:ext>
              </a:extLst>
            </p:cNvPr>
            <p:cNvCxnSpPr/>
            <p:nvPr/>
          </p:nvCxnSpPr>
          <p:spPr bwMode="auto">
            <a:xfrm flipV="1">
              <a:off x="3148358" y="2204864"/>
              <a:ext cx="520575" cy="25922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69F217E-2F7F-4DAA-AE95-A0CA610F97B4}"/>
                </a:ext>
              </a:extLst>
            </p:cNvPr>
            <p:cNvSpPr txBox="1"/>
            <p:nvPr/>
          </p:nvSpPr>
          <p:spPr>
            <a:xfrm>
              <a:off x="2339752" y="4673887"/>
              <a:ext cx="55446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malloc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evaluates its arguments at </a:t>
              </a:r>
              <a:r>
                <a:rPr lang="en-US" sz="2400" i="1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runtime 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to allocate (reserve) space. Returns a </a:t>
              </a:r>
              <a:r>
                <a:rPr lang="en-US" sz="24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void *</a:t>
              </a:r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 pointer to first address of allocated space.</a:t>
              </a:r>
              <a:endParaRPr lang="en-US" sz="2400" b="1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="" xmlns:a16="http://schemas.microsoft.com/office/drawing/2014/main" id="{F2E05CA7-943F-4154-8523-6513ED2F0DDB}"/>
              </a:ext>
            </a:extLst>
          </p:cNvPr>
          <p:cNvGrpSpPr/>
          <p:nvPr/>
        </p:nvGrpSpPr>
        <p:grpSpPr>
          <a:xfrm>
            <a:off x="1561063" y="2442788"/>
            <a:ext cx="2730236" cy="2640490"/>
            <a:chOff x="179512" y="2204863"/>
            <a:chExt cx="2730236" cy="264049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DAE83EE-0056-4BF1-9370-1B5AF956585C}"/>
                </a:ext>
              </a:extLst>
            </p:cNvPr>
            <p:cNvSpPr txBox="1"/>
            <p:nvPr/>
          </p:nvSpPr>
          <p:spPr>
            <a:xfrm>
              <a:off x="179512" y="3645024"/>
              <a:ext cx="2730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Explicit type casting to convey user’s intent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7FA535B2-6E81-4384-9F5A-841EF9569DB6}"/>
                </a:ext>
              </a:extLst>
            </p:cNvPr>
            <p:cNvCxnSpPr/>
            <p:nvPr/>
          </p:nvCxnSpPr>
          <p:spPr bwMode="auto">
            <a:xfrm flipV="1">
              <a:off x="1259632" y="2204863"/>
              <a:ext cx="1456679" cy="151216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34046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malloc: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F5CD782-4D8C-41F9-94DD-F4AA8CF82C41}"/>
              </a:ext>
            </a:extLst>
          </p:cNvPr>
          <p:cNvSpPr txBox="1"/>
          <p:nvPr/>
        </p:nvSpPr>
        <p:spPr>
          <a:xfrm>
            <a:off x="4246783" y="2077267"/>
            <a:ext cx="6623929" cy="35394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 int n;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scanf(“%d”, &amp;n);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malloc(n *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  <a:p>
            <a:endParaRPr lang="en-US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f[0] = 0.52;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scanf(“%f”, &amp;f[3]); </a:t>
            </a:r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//</a:t>
            </a:r>
            <a:r>
              <a:rPr lang="en-US" sz="2400" b="1" dirty="0">
                <a:solidFill>
                  <a:srgbClr val="7030A0"/>
                </a:solidFill>
                <a:latin typeface="Comic Sans MS" panose="030F0702030302020204" pitchFamily="66" charset="0"/>
              </a:rPr>
              <a:t>Overflow if n&lt;=3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printf(“%f”, *f + f[0]);</a:t>
            </a:r>
          </a:p>
          <a:p>
            <a:endParaRPr lang="en-US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08C6FE3-E3BF-4A57-ACE9-E6F63C88FFC1}"/>
              </a:ext>
            </a:extLst>
          </p:cNvPr>
          <p:cNvSpPr txBox="1"/>
          <p:nvPr/>
        </p:nvSpPr>
        <p:spPr>
          <a:xfrm>
            <a:off x="2302567" y="111162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Key Point: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size argument can be a variable or non-constant expression!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B5108E1-1460-4F89-8DFF-78F2A0DCB9DD}"/>
              </a:ext>
            </a:extLst>
          </p:cNvPr>
          <p:cNvSpPr txBox="1"/>
          <p:nvPr/>
        </p:nvSpPr>
        <p:spPr>
          <a:xfrm>
            <a:off x="1942527" y="197844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After memory is allocated, pointer variable behaves as if it is an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array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  <p:cxnSp>
        <p:nvCxnSpPr>
          <p:cNvPr id="28" name="Curved Connector 41">
            <a:extLst>
              <a:ext uri="{FF2B5EF4-FFF2-40B4-BE49-F238E27FC236}">
                <a16:creationId xmlns="" xmlns:a16="http://schemas.microsoft.com/office/drawing/2014/main" id="{9322A447-1988-4B7E-9439-F52213625E70}"/>
              </a:ext>
            </a:extLst>
          </p:cNvPr>
          <p:cNvCxnSpPr/>
          <p:nvPr/>
        </p:nvCxnSpPr>
        <p:spPr bwMode="auto">
          <a:xfrm flipV="1">
            <a:off x="3958751" y="3582277"/>
            <a:ext cx="864096" cy="432048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74A6BA3-5011-425B-91DF-B4212874B4FC}"/>
              </a:ext>
            </a:extLst>
          </p:cNvPr>
          <p:cNvSpPr txBox="1"/>
          <p:nvPr/>
        </p:nvSpPr>
        <p:spPr>
          <a:xfrm>
            <a:off x="2120743" y="565226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This is because, in C, f[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] simply means *(</a:t>
            </a:r>
            <a:r>
              <a:rPr 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f+i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).</a:t>
            </a:r>
          </a:p>
        </p:txBody>
      </p:sp>
      <p:cxnSp>
        <p:nvCxnSpPr>
          <p:cNvPr id="30" name="Curved Connector 10">
            <a:extLst>
              <a:ext uri="{FF2B5EF4-FFF2-40B4-BE49-F238E27FC236}">
                <a16:creationId xmlns="" xmlns:a16="http://schemas.microsoft.com/office/drawing/2014/main" id="{4B92C3D0-E78C-4D22-A0D0-F9A6AE22EEE3}"/>
              </a:ext>
            </a:extLst>
          </p:cNvPr>
          <p:cNvCxnSpPr/>
          <p:nvPr/>
        </p:nvCxnSpPr>
        <p:spPr bwMode="auto">
          <a:xfrm rot="5400000">
            <a:off x="2585090" y="4544980"/>
            <a:ext cx="1000132" cy="642942"/>
          </a:xfrm>
          <a:prstGeom prst="curvedConnector3">
            <a:avLst>
              <a:gd name="adj1" fmla="val 4637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9894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err="1"/>
              <a:t>calloc</a:t>
            </a: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77FF2F-6020-4836-8286-81EA923EAE67}"/>
              </a:ext>
            </a:extLst>
          </p:cNvPr>
          <p:cNvSpPr txBox="1"/>
          <p:nvPr/>
        </p:nvSpPr>
        <p:spPr>
          <a:xfrm>
            <a:off x="446730" y="1111624"/>
            <a:ext cx="755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Similar to malloc except for </a:t>
            </a:r>
            <a:r>
              <a:rPr lang="en-IN" sz="3200" dirty="0">
                <a:solidFill>
                  <a:srgbClr val="0000FF"/>
                </a:solidFill>
              </a:rPr>
              <a:t>zero initialization</a:t>
            </a:r>
          </a:p>
          <a:p>
            <a:endParaRPr lang="en-IN" sz="3200" dirty="0"/>
          </a:p>
          <a:p>
            <a:r>
              <a:rPr lang="en-IN" sz="3200" dirty="0"/>
              <a:t>Syntax is slightly different from malloc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2857F3-DA69-444D-8A1F-0E373E95809C}"/>
              </a:ext>
            </a:extLst>
          </p:cNvPr>
          <p:cNvSpPr txBox="1"/>
          <p:nvPr/>
        </p:nvSpPr>
        <p:spPr>
          <a:xfrm>
            <a:off x="2885489" y="3093386"/>
            <a:ext cx="6548588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float *f;</a:t>
            </a:r>
          </a:p>
          <a:p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f= (float *)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calloc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(10, 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sizeof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(float));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292BB79A-467B-43D5-A4FD-8E678470C0B8}"/>
              </a:ext>
            </a:extLst>
          </p:cNvPr>
          <p:cNvSpPr/>
          <p:nvPr/>
        </p:nvSpPr>
        <p:spPr>
          <a:xfrm>
            <a:off x="4568623" y="4536103"/>
            <a:ext cx="1979411" cy="485348"/>
          </a:xfrm>
          <a:prstGeom prst="wedgeRectCallout">
            <a:avLst>
              <a:gd name="adj1" fmla="val 39456"/>
              <a:gd name="adj2" fmla="val -161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many elements?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="" xmlns:a16="http://schemas.microsoft.com/office/drawing/2014/main" id="{C4ABD077-A85A-47FE-859F-1EC4EE67EF5C}"/>
              </a:ext>
            </a:extLst>
          </p:cNvPr>
          <p:cNvSpPr/>
          <p:nvPr/>
        </p:nvSpPr>
        <p:spPr>
          <a:xfrm>
            <a:off x="7859429" y="4663045"/>
            <a:ext cx="1979411" cy="485348"/>
          </a:xfrm>
          <a:prstGeom prst="wedgeRectCallout">
            <a:avLst>
              <a:gd name="adj1" fmla="val -53718"/>
              <a:gd name="adj2" fmla="val -199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Size of each element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348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/>
              <a:t>Situation where memory allocated earlier becomes unusable and blocked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000009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000017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000019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9971434" y="140893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    *    *    *    *    *     *    *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 // may contain a junk address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(2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137403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0   0    0   0    0   1    0    1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53351" y="2012202"/>
            <a:ext cx="1416423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794127" y="111768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0   0    0   1    0   0    0    1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676652" y="2012202"/>
            <a:ext cx="6513191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82574" y="2585883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82574" y="3198640"/>
            <a:ext cx="1993487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82574" y="3897270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22" y="4867279"/>
            <a:ext cx="2129790" cy="1925330"/>
          </a:xfrm>
          <a:prstGeom prst="rect">
            <a:avLst/>
          </a:prstGeom>
        </p:spPr>
      </p:pic>
      <p:sp>
        <p:nvSpPr>
          <p:cNvPr id="251" name="Rectangular Callout 250"/>
          <p:cNvSpPr/>
          <p:nvPr/>
        </p:nvSpPr>
        <p:spPr>
          <a:xfrm>
            <a:off x="2637658" y="4593982"/>
            <a:ext cx="4438999" cy="705777"/>
          </a:xfrm>
          <a:prstGeom prst="wedgeRectCallout">
            <a:avLst>
              <a:gd name="adj1" fmla="val 65214"/>
              <a:gd name="adj2" fmla="val 117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take 8 bytes to store – sorry for not drawing accurately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19983" y="4306243"/>
            <a:ext cx="74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03B5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961723" y="4351167"/>
            <a:ext cx="2045887" cy="19297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5" name="Rectangular Callout 254"/>
          <p:cNvSpPr/>
          <p:nvPr/>
        </p:nvSpPr>
        <p:spPr>
          <a:xfrm>
            <a:off x="1057747" y="5858370"/>
            <a:ext cx="4995770" cy="705777"/>
          </a:xfrm>
          <a:prstGeom prst="wedgeRectCallout">
            <a:avLst>
              <a:gd name="adj1" fmla="val 79519"/>
              <a:gd name="adj2" fmla="val -63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keep losing memory like this, soon your program may crash!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07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30" grpId="0"/>
      <p:bldP spid="230" grpId="1"/>
      <p:bldP spid="237" grpId="0" animBg="1"/>
      <p:bldP spid="245" grpId="0"/>
      <p:bldP spid="246" grpId="0" animBg="1"/>
      <p:bldP spid="247" grpId="0" animBg="1"/>
      <p:bldP spid="248" grpId="0" animBg="1"/>
      <p:bldP spid="249" grpId="0" animBg="1"/>
      <p:bldP spid="251" grpId="0" animBg="1"/>
      <p:bldP spid="253" grpId="0"/>
      <p:bldP spid="254" grpId="0" animBg="1"/>
      <p:bldP spid="2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16203</TotalTime>
  <Words>1363</Words>
  <Application>Microsoft Office PowerPoint</Application>
  <PresentationFormat>Custom</PresentationFormat>
  <Paragraphs>268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Metropolitan</vt:lpstr>
      <vt:lpstr>ESC101: Fundamentals of Computing</vt:lpstr>
      <vt:lpstr>So far about pointers..</vt:lpstr>
      <vt:lpstr>Reminder: Some basics about arrays and pointers</vt:lpstr>
      <vt:lpstr>Pointers and strings: A simple example</vt:lpstr>
      <vt:lpstr>Back to memory allocation related functions</vt:lpstr>
      <vt:lpstr>malloc: Example</vt:lpstr>
      <vt:lpstr>malloc: Example</vt:lpstr>
      <vt:lpstr>calloc</vt:lpstr>
      <vt:lpstr>Memory leaks</vt:lpstr>
      <vt:lpstr>free</vt:lpstr>
      <vt:lpstr>Library analogy for malloc/free</vt:lpstr>
      <vt:lpstr>realloc – revised allocation</vt:lpstr>
      <vt:lpstr>getline (reading string of any length)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1145</cp:revision>
  <dcterms:created xsi:type="dcterms:W3CDTF">2018-07-30T05:08:11Z</dcterms:created>
  <dcterms:modified xsi:type="dcterms:W3CDTF">2020-05-10T08:11:44Z</dcterms:modified>
</cp:coreProperties>
</file>