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</p:sldMasterIdLst>
  <p:notesMasterIdLst>
    <p:notesMasterId r:id="rId14"/>
  </p:notesMasterIdLst>
  <p:sldIdLst>
    <p:sldId id="256" r:id="rId2"/>
    <p:sldId id="270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The story of this course is mostly a story of working with increasingly more complex representations of data using computers.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Pro-tip: screamf</a:t>
            </a:r>
            <a:r>
              <a:rPr lang="en-US" baseline="0" dirty="0" smtClean="0">
                <a:solidFill>
                  <a:schemeClr val="tx1"/>
                </a:solidFill>
              </a:rPr>
              <a:t> is not a real C function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If you feel stressed by pointers, chant the mantra, “A pointer</a:t>
            </a:r>
            <a:r>
              <a:rPr lang="en-US" baseline="0" dirty="0" smtClean="0">
                <a:solidFill>
                  <a:schemeClr val="tx1"/>
                </a:solidFill>
              </a:rPr>
              <a:t> is just another simple data type. I will not be scared of it.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Anytime you feel lost, just remember that all</a:t>
            </a:r>
            <a:r>
              <a:rPr lang="en-US" baseline="0" dirty="0" smtClean="0">
                <a:solidFill>
                  <a:schemeClr val="tx1"/>
                </a:solidFill>
              </a:rPr>
              <a:t> the data structures you’re seeing are pointers in disguise.</a:t>
            </a:r>
            <a:endParaRPr lang="en-US" dirty="0" smtClean="0">
              <a:solidFill>
                <a:schemeClr val="tx1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505-5B1E-49B4-81CE-D594628F12E4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F792-8AEC-4091-915D-C4545F47DD54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7E7-F3D1-405B-90C3-7FAB9D8FC0B1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179E-A75C-4174-B7E0-46FC5FEE4A29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EB4A-D038-4A50-88D3-48BA175A4B5E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EBD-5050-431C-8759-1405B850C0AD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BA1E-1D1F-432A-BA0A-EBB7561C5B39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538-FC1F-4914-979C-C750D769DCBF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6003-4C2D-4BE9-8168-9F622B3A167A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AF24-04E3-4996-99FC-F8C15AE5621E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857-3D2A-48EB-89E6-05DB5B616ED8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19DB-007C-40BC-A74E-F8F19CCECB89}" type="datetime1">
              <a:rPr lang="en-US" smtClean="0"/>
              <a:pPr/>
              <a:t>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02web.zoom.us/j/8621361875?pwd=WDVMNmY1NVlBemhxQnVFa1dpWXJwdz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11430000" cy="1181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Post lock-down programming</a:t>
            </a:r>
            <a:endParaRPr lang="en-IN" sz="6000" b="1" dirty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Course logistics post lock-down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had a team of 100 TAs and tutors to help me work with you</a:t>
            </a:r>
          </a:p>
          <a:p>
            <a:r>
              <a:rPr lang="en-US" dirty="0" smtClean="0"/>
              <a:t>Now its just me</a:t>
            </a:r>
          </a:p>
          <a:p>
            <a:r>
              <a:rPr lang="en-US" dirty="0" smtClean="0"/>
              <a:t>Won’t be able to answer questions on Piazza regularly</a:t>
            </a:r>
          </a:p>
          <a:p>
            <a:pPr lvl="1"/>
            <a:r>
              <a:rPr lang="en-US" dirty="0" smtClean="0"/>
              <a:t>Unless it’s a question about some potential mistake in slides</a:t>
            </a:r>
          </a:p>
          <a:p>
            <a:pPr lvl="1"/>
            <a:r>
              <a:rPr lang="en-US" dirty="0" smtClean="0"/>
              <a:t>Will definitely answer those</a:t>
            </a:r>
          </a:p>
          <a:p>
            <a:r>
              <a:rPr lang="en-US" dirty="0" smtClean="0"/>
              <a:t>One mostly learns programming by doing</a:t>
            </a:r>
          </a:p>
          <a:p>
            <a:pPr lvl="1"/>
            <a:r>
              <a:rPr lang="en-US" dirty="0" smtClean="0"/>
              <a:t>The Zoom meetings will focus almost entirely on solving practice problems in real-time</a:t>
            </a:r>
          </a:p>
          <a:p>
            <a:pPr lvl="1"/>
            <a:r>
              <a:rPr lang="en-US" dirty="0" smtClean="0"/>
              <a:t>Will only help if you have already worked your way through the corresponding slides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Today’s program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saw multi-dimensional arrays a little bit in the last week before the mid-</a:t>
            </a:r>
            <a:r>
              <a:rPr lang="en-US" dirty="0" err="1" smtClean="0"/>
              <a:t>sem</a:t>
            </a:r>
            <a:r>
              <a:rPr lang="en-US" dirty="0" smtClean="0"/>
              <a:t> break</a:t>
            </a:r>
          </a:p>
          <a:p>
            <a:r>
              <a:rPr lang="en-US" dirty="0" smtClean="0"/>
              <a:t>Can you write a program to multiply two matrices? </a:t>
            </a:r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Printing out a 5x6 2D array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096000" y="2590800"/>
            <a:ext cx="5257800" cy="276998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ts val="55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int i,j;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    for (</a:t>
            </a:r>
            <a:r>
              <a:rPr lang="en-US" altLang="en-US" b="1" dirty="0" err="1" smtClean="0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b="1" dirty="0" err="1" smtClean="0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b="1" dirty="0" err="1" smtClean="0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      for (j=0; j &lt; 6; j = j+1)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		  printf(“%f ”, mat[</a:t>
            </a:r>
            <a:r>
              <a:rPr lang="en-US" altLang="en-US" b="1" dirty="0" err="1" smtClean="0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][j]);  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  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      printf(“\n”);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85800" y="680621"/>
            <a:ext cx="10515600" cy="526297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#include&lt;</a:t>
            </a:r>
            <a:r>
              <a:rPr lang="en-GB" sz="1400" dirty="0" err="1" smtClean="0">
                <a:solidFill>
                  <a:schemeClr val="bg1"/>
                </a:solidFill>
              </a:rPr>
              <a:t>stdio.h</a:t>
            </a:r>
            <a:r>
              <a:rPr lang="en-GB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sz="1400" dirty="0" err="1" smtClean="0">
                <a:solidFill>
                  <a:schemeClr val="bg1"/>
                </a:solidFill>
              </a:rPr>
              <a:t>int</a:t>
            </a:r>
            <a:r>
              <a:rPr lang="en-GB" sz="1400" dirty="0" smtClean="0">
                <a:solidFill>
                  <a:schemeClr val="bg1"/>
                </a:solidFill>
              </a:rPr>
              <a:t> main(void)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 </a:t>
            </a:r>
            <a:r>
              <a:rPr lang="en-GB" sz="1400" dirty="0" err="1" smtClean="0">
                <a:solidFill>
                  <a:schemeClr val="bg1"/>
                </a:solidFill>
              </a:rPr>
              <a:t>int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</a:rPr>
              <a:t>i</a:t>
            </a:r>
            <a:r>
              <a:rPr lang="en-GB" sz="1400" dirty="0" smtClean="0">
                <a:solidFill>
                  <a:schemeClr val="bg1"/>
                </a:solidFill>
              </a:rPr>
              <a:t>, j, p, q, m, n, k, tot = 0;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</a:t>
            </a:r>
            <a:r>
              <a:rPr lang="en-GB" sz="1400" dirty="0" err="1" smtClean="0">
                <a:solidFill>
                  <a:schemeClr val="bg1"/>
                </a:solidFill>
              </a:rPr>
              <a:t>int</a:t>
            </a:r>
            <a:r>
              <a:rPr lang="en-GB" sz="1400" dirty="0" smtClean="0">
                <a:solidFill>
                  <a:schemeClr val="bg1"/>
                </a:solidFill>
              </a:rPr>
              <a:t> first[10][10], second[10][10], result[10][10];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\\ enter matrix sizes and elements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\\ check if matrices can be multiplied</a:t>
            </a: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	if (n != p)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	</a:t>
            </a:r>
            <a:r>
              <a:rPr lang="en-GB" sz="1400" dirty="0" err="1" smtClean="0">
                <a:solidFill>
                  <a:schemeClr val="bg1"/>
                </a:solidFill>
              </a:rPr>
              <a:t>printf</a:t>
            </a:r>
            <a:r>
              <a:rPr lang="en-GB" sz="1400" dirty="0" smtClean="0">
                <a:solidFill>
                  <a:schemeClr val="bg1"/>
                </a:solidFill>
              </a:rPr>
              <a:t>(" Matrix multiplication not possible \n ");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else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\\ can you complete the code?</a:t>
            </a: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		 for (</a:t>
            </a:r>
            <a:r>
              <a:rPr lang="en-GB" sz="1400" dirty="0" err="1" smtClean="0">
                <a:solidFill>
                  <a:schemeClr val="bg1"/>
                </a:solidFill>
              </a:rPr>
              <a:t>i</a:t>
            </a:r>
            <a:r>
              <a:rPr lang="en-GB" sz="1400" dirty="0" smtClean="0">
                <a:solidFill>
                  <a:schemeClr val="bg1"/>
                </a:solidFill>
              </a:rPr>
              <a:t> = 0; i &lt; m; </a:t>
            </a:r>
            <a:r>
              <a:rPr lang="en-GB" sz="1400" dirty="0" err="1" smtClean="0">
                <a:solidFill>
                  <a:schemeClr val="bg1"/>
                </a:solidFill>
              </a:rPr>
              <a:t>i</a:t>
            </a:r>
            <a:r>
              <a:rPr lang="en-GB" sz="14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		 for (j = 0; j &lt; q; j++)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			</a:t>
            </a:r>
            <a:r>
              <a:rPr lang="en-GB" sz="1400" dirty="0" err="1" smtClean="0">
                <a:solidFill>
                  <a:schemeClr val="bg1"/>
                </a:solidFill>
              </a:rPr>
              <a:t>printf</a:t>
            </a:r>
            <a:r>
              <a:rPr lang="en-GB" sz="1400" dirty="0" smtClean="0">
                <a:solidFill>
                  <a:schemeClr val="bg1"/>
                </a:solidFill>
              </a:rPr>
              <a:t>("%d \t", result[</a:t>
            </a:r>
            <a:r>
              <a:rPr lang="en-GB" sz="1400" dirty="0" err="1" smtClean="0">
                <a:solidFill>
                  <a:schemeClr val="bg1"/>
                </a:solidFill>
              </a:rPr>
              <a:t>i</a:t>
            </a:r>
            <a:r>
              <a:rPr lang="en-GB" sz="1400" dirty="0" smtClean="0">
                <a:solidFill>
                  <a:schemeClr val="bg1"/>
                </a:solidFill>
              </a:rPr>
              <a:t>][j] );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		 </a:t>
            </a:r>
            <a:r>
              <a:rPr lang="en-GB" sz="1400" dirty="0" err="1" smtClean="0">
                <a:solidFill>
                  <a:schemeClr val="bg1"/>
                </a:solidFill>
              </a:rPr>
              <a:t>printf</a:t>
            </a:r>
            <a:r>
              <a:rPr lang="en-GB" sz="1400" dirty="0" smtClean="0">
                <a:solidFill>
                  <a:schemeClr val="bg1"/>
                </a:solidFill>
              </a:rPr>
              <a:t>(" \n ");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	 }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 }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	 return 0;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}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Garamond" panose="02020404030301010803" pitchFamily="18" charset="0"/>
              </a:rPr>
              <a:t>Where to begin?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Its been a looooong midsem break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Very unlikely that this semester’s classes will resume in-person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I am uploading slides, with lecture notes where appropriate, to the course website</a:t>
            </a:r>
            <a:endParaRPr lang="en-GB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Garamond" panose="02020404030301010803" pitchFamily="18" charset="0"/>
              </a:rPr>
              <a:t>Very unlikely that any of this material will be graded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Garamond" panose="02020404030301010803" pitchFamily="18" charset="0"/>
              </a:rPr>
              <a:t>Therein lies opportunity ……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Opportunity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The second half of ESC101 has always been painful on the regular schedule for people new to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Too many new concepts come at you in a very short time-frame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Now we can take our time with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All slides posted to the course 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Along with some practice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I will do Zoom broadcasts 1-3 times a week (depending on number of people interested)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Will mostly solve practice problems in real-time during the broadcast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Will take questions from attendees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None of this will be graded, so no performance pressure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Zoom meeting </a:t>
            </a:r>
            <a:r>
              <a:rPr lang="en-US" dirty="0" smtClean="0">
                <a:latin typeface="Garamond" panose="02020404030301010803" pitchFamily="18" charset="0"/>
                <a:hlinkClick r:id="rId3"/>
              </a:rPr>
              <a:t>link</a:t>
            </a:r>
            <a:r>
              <a:rPr lang="en-US" dirty="0" smtClean="0">
                <a:latin typeface="Garamond" panose="02020404030301010803" pitchFamily="18" charset="0"/>
              </a:rPr>
              <a:t> (also posted on course webpage)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Garamond" panose="02020404030301010803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GB" dirty="0" smtClean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381000" y="1688068"/>
            <a:ext cx="8763000" cy="369332"/>
            <a:chOff x="381000" y="1688068"/>
            <a:chExt cx="87630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1688068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printf(“Hello World”);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1688068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 the beginning, there was nothing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2221468"/>
            <a:ext cx="9296400" cy="381000"/>
            <a:chOff x="381000" y="2221468"/>
            <a:chExt cx="9296400" cy="381000"/>
          </a:xfrm>
        </p:grpSpPr>
        <p:sp>
          <p:nvSpPr>
            <p:cNvPr id="9" name="TextBox 8"/>
            <p:cNvSpPr txBox="1"/>
            <p:nvPr/>
          </p:nvSpPr>
          <p:spPr>
            <a:xfrm>
              <a:off x="381000" y="2233136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Then we discovered simple data types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8400" y="22214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printf(“Hello %d”, number);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1000" y="2754868"/>
            <a:ext cx="10287000" cy="369332"/>
            <a:chOff x="381000" y="2754868"/>
            <a:chExt cx="10287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81000" y="2754868"/>
              <a:ext cx="56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We learned how to play with them using logic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8400" y="2754868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if(temp&gt;99) screamf(“infected!”);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" y="3276600"/>
            <a:ext cx="10287000" cy="369332"/>
            <a:chOff x="381000" y="3276600"/>
            <a:chExt cx="1028700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248400" y="3276600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= simple_interest(400,5,2);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3276600"/>
              <a:ext cx="563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We learned to break up code into little bits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48000" y="40502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far, everything was simple and intuitive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4736068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Then we discovered arrays and pointers!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And life became complicated (and beautiful)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4600" y="4724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printf(“%p”, &amp;a[2], a+2);</a:t>
            </a:r>
          </a:p>
          <a:p>
            <a:endParaRPr lang="en-US" dirty="0" smtClean="0"/>
          </a:p>
          <a:p>
            <a:r>
              <a:rPr lang="en-US" dirty="0" smtClean="0"/>
              <a:t>printf(“%d”, a[2], *(a+2));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  <p:bldP spid="22" grpId="0" build="allAtOnce"/>
      <p:bldP spid="2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828800" y="15240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you talk to a computer, you are talking to a library with a clear indexing scheme.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ask for entries by title, or by location.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Massive flexibility in what you can ask for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4114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printf(“%p”, &amp;a[2], a+2);</a:t>
            </a:r>
          </a:p>
          <a:p>
            <a:endParaRPr lang="en-US" dirty="0" smtClean="0"/>
          </a:p>
          <a:p>
            <a:r>
              <a:rPr lang="en-US" dirty="0" smtClean="0"/>
              <a:t>printf(“%d”, a[2], *(a+2));</a:t>
            </a:r>
            <a:endParaRPr lang="en-GB" dirty="0" smtClean="0"/>
          </a:p>
        </p:txBody>
      </p:sp>
      <p:sp>
        <p:nvSpPr>
          <p:cNvPr id="24" name="Oval 23"/>
          <p:cNvSpPr/>
          <p:nvPr/>
        </p:nvSpPr>
        <p:spPr>
          <a:xfrm>
            <a:off x="4572000" y="4038600"/>
            <a:ext cx="7620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58000" y="4191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Print address of third element in array 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828800" y="15240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you talk to a computer, you are talking to a library with a clear indexing scheme.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ask for entries by title, or by location.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Massive flexibility in what you can ask for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4114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printf(“%p”, &amp;a[2], a+2);</a:t>
            </a:r>
          </a:p>
          <a:p>
            <a:endParaRPr lang="en-US" dirty="0" smtClean="0"/>
          </a:p>
          <a:p>
            <a:r>
              <a:rPr lang="en-US" dirty="0" smtClean="0"/>
              <a:t>printf(“%d”, a[2], *(a+2));</a:t>
            </a:r>
            <a:endParaRPr lang="en-GB" dirty="0" smtClean="0"/>
          </a:p>
        </p:txBody>
      </p:sp>
      <p:sp>
        <p:nvSpPr>
          <p:cNvPr id="24" name="Oval 23"/>
          <p:cNvSpPr/>
          <p:nvPr/>
        </p:nvSpPr>
        <p:spPr>
          <a:xfrm>
            <a:off x="5257800" y="4038600"/>
            <a:ext cx="7620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58000" y="402967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Print address of element two elements away from first element of array 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828800" y="15240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you talk to a computer, you are talking to a library with a clear indexing scheme.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ask for entries by title, or by location.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Massive flexibility in what you can ask for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4114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printf(“%p”, &amp;a[2], a+2);</a:t>
            </a:r>
          </a:p>
          <a:p>
            <a:endParaRPr lang="en-US" dirty="0" smtClean="0"/>
          </a:p>
          <a:p>
            <a:r>
              <a:rPr lang="en-US" dirty="0" smtClean="0"/>
              <a:t>printf(“%d”, a[2], *(a+2));</a:t>
            </a:r>
            <a:endParaRPr lang="en-GB" dirty="0" smtClean="0"/>
          </a:p>
        </p:txBody>
      </p:sp>
      <p:sp>
        <p:nvSpPr>
          <p:cNvPr id="24" name="Oval 23"/>
          <p:cNvSpPr/>
          <p:nvPr/>
        </p:nvSpPr>
        <p:spPr>
          <a:xfrm>
            <a:off x="4495800" y="4495800"/>
            <a:ext cx="7620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58000" y="4191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Print value stored in third element in array 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828800" y="15240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you talk to a computer, you are talking to a library with a clear indexing scheme.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ask for entries by title, or by location.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Massive flexibility in what you can ask for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4114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printf(“%p”, &amp;a[2], a+2);</a:t>
            </a:r>
          </a:p>
          <a:p>
            <a:endParaRPr lang="en-US" dirty="0" smtClean="0"/>
          </a:p>
          <a:p>
            <a:r>
              <a:rPr lang="en-US" dirty="0" smtClean="0"/>
              <a:t>printf(“%d”, a[2], *(a+2));</a:t>
            </a:r>
            <a:endParaRPr lang="en-GB" dirty="0" smtClean="0"/>
          </a:p>
        </p:txBody>
      </p:sp>
      <p:sp>
        <p:nvSpPr>
          <p:cNvPr id="24" name="Oval 23"/>
          <p:cNvSpPr/>
          <p:nvPr/>
        </p:nvSpPr>
        <p:spPr>
          <a:xfrm>
            <a:off x="5181600" y="4495800"/>
            <a:ext cx="914400" cy="609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58000" y="402967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Print value stored in element two elements away from first element of array 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340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saw what arrays look like, and then discovered pointers and how they decide why arrays look the way they do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Looking ahead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see how arrays are just pointers in disguise</a:t>
            </a:r>
          </a:p>
          <a:p>
            <a:r>
              <a:rPr lang="en-US" dirty="0" smtClean="0"/>
              <a:t>We will see how pointers can be used to make more complicated data structures</a:t>
            </a:r>
          </a:p>
          <a:p>
            <a:pPr lvl="1"/>
            <a:r>
              <a:rPr lang="en-US" dirty="0" smtClean="0"/>
              <a:t>Struct, union, linked lists, stacks, heaps etc. </a:t>
            </a:r>
          </a:p>
          <a:p>
            <a:r>
              <a:rPr lang="en-US" dirty="0" smtClean="0"/>
              <a:t>We will see how to use algorithms to process complicated data structures more efficiently</a:t>
            </a:r>
          </a:p>
          <a:p>
            <a:pPr lvl="1"/>
            <a:r>
              <a:rPr lang="en-US" dirty="0" smtClean="0"/>
              <a:t>We will understand what computational efficiency means a little bit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03FB0-1297-4928-A895-35D5EAE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9604</TotalTime>
  <Words>853</Words>
  <Application>Microsoft Office PowerPoint</Application>
  <PresentationFormat>Custom</PresentationFormat>
  <Paragraphs>147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ESC101: Fundamentals of Computing</vt:lpstr>
      <vt:lpstr>Announcements</vt:lpstr>
      <vt:lpstr>Opportunity</vt:lpstr>
      <vt:lpstr>Recap</vt:lpstr>
      <vt:lpstr>Recap</vt:lpstr>
      <vt:lpstr>Recap</vt:lpstr>
      <vt:lpstr>Recap</vt:lpstr>
      <vt:lpstr>Recap</vt:lpstr>
      <vt:lpstr>Looking ahead</vt:lpstr>
      <vt:lpstr>Course logistics post lock-down</vt:lpstr>
      <vt:lpstr>Today’s program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Nisheeth Srivastava</dc:creator>
  <cp:lastModifiedBy>nisheeth</cp:lastModifiedBy>
  <cp:revision>649</cp:revision>
  <dcterms:modified xsi:type="dcterms:W3CDTF">2020-05-10T09:20:42Z</dcterms:modified>
</cp:coreProperties>
</file>